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5716588" cy="11534775"/>
  <p:notesSz cx="6858000" cy="9144000"/>
  <p:embeddedFontLst>
    <p:embeddedFont>
      <p:font typeface="Quattrocento Sans" panose="020B0502050000020003" pitchFamily="34" charset="0"/>
      <p:regular r:id="rId5"/>
      <p:bold r:id="rId6"/>
      <p:italic r:id="rId7"/>
      <p:boldItalic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634" userDrawn="1">
          <p15:clr>
            <a:srgbClr val="A4A3A4"/>
          </p15:clr>
        </p15:guide>
        <p15:guide id="2" pos="1801" userDrawn="1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guK2QPQ8tooG8GLjR3KNaRpNkj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B0C6"/>
    <a:srgbClr val="024BCA"/>
    <a:srgbClr val="FDD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9"/>
    <p:restoredTop sz="96208"/>
  </p:normalViewPr>
  <p:slideViewPr>
    <p:cSldViewPr snapToGrid="0" snapToObjects="1" showGuides="1">
      <p:cViewPr varScale="1">
        <p:scale>
          <a:sx n="68" d="100"/>
          <a:sy n="68" d="100"/>
        </p:scale>
        <p:origin x="3342" y="108"/>
      </p:cViewPr>
      <p:guideLst>
        <p:guide orient="horz" pos="3634"/>
        <p:guide pos="1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579688" y="685800"/>
            <a:ext cx="16986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198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79688" y="685800"/>
            <a:ext cx="16986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79688" y="685800"/>
            <a:ext cx="16986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428750" y="1887757"/>
            <a:ext cx="4859099" cy="4015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74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714573" y="6058427"/>
            <a:ext cx="4287442" cy="2784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096"/>
            </a:lvl1pPr>
            <a:lvl2pPr lvl="1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15"/>
            </a:lvl2pPr>
            <a:lvl3pPr lvl="2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22"/>
            </a:lvl3pPr>
            <a:lvl4pPr lvl="3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4pPr>
            <a:lvl5pPr lvl="4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5pPr>
            <a:lvl6pPr lvl="5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6pPr>
            <a:lvl7pPr lvl="6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7pPr>
            <a:lvl8pPr lvl="7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8pPr>
            <a:lvl9pPr lvl="8" algn="ctr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393021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-801059" y="4264679"/>
            <a:ext cx="7318709" cy="493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-180340" y="4885400"/>
            <a:ext cx="9775188" cy="123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-2681348" y="3688486"/>
            <a:ext cx="9775188" cy="362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393021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393021" y="3070602"/>
            <a:ext cx="4930557" cy="731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90045" y="2875691"/>
            <a:ext cx="4930557" cy="4798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9"/>
              <a:buFont typeface="Calibri"/>
              <a:buNone/>
              <a:defRPr sz="274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390045" y="7719225"/>
            <a:ext cx="4930557" cy="2523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167095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096">
                <a:solidFill>
                  <a:schemeClr val="dk1"/>
                </a:solidFill>
              </a:defRPr>
            </a:lvl1pPr>
            <a:lvl2pPr marL="668379" lvl="1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250"/>
              <a:buNone/>
              <a:defRPr sz="915">
                <a:solidFill>
                  <a:srgbClr val="888888"/>
                </a:solidFill>
              </a:defRPr>
            </a:lvl2pPr>
            <a:lvl3pPr marL="1002569" lvl="2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125"/>
              <a:buNone/>
              <a:defRPr sz="822">
                <a:solidFill>
                  <a:srgbClr val="888888"/>
                </a:solidFill>
              </a:defRPr>
            </a:lvl3pPr>
            <a:lvl4pPr marL="1336760" lvl="3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4pPr>
            <a:lvl5pPr marL="1670950" lvl="4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5pPr>
            <a:lvl6pPr marL="2005142" lvl="5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6pPr>
            <a:lvl7pPr marL="2339330" lvl="6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7pPr>
            <a:lvl8pPr marL="2673520" lvl="7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8pPr>
            <a:lvl9pPr marL="3007709" lvl="8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732">
                <a:solidFill>
                  <a:srgbClr val="888888"/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93021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93020" y="3070602"/>
            <a:ext cx="2429551" cy="731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2894028" y="3070602"/>
            <a:ext cx="2429551" cy="731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93762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393768" y="2827624"/>
            <a:ext cx="2418384" cy="13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34190" lvl="0" indent="-167095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096" b="1"/>
            </a:lvl1pPr>
            <a:lvl2pPr marL="668379" lvl="1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15" b="1"/>
            </a:lvl2pPr>
            <a:lvl3pPr marL="1002569" lvl="2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22" b="1"/>
            </a:lvl3pPr>
            <a:lvl4pPr marL="1336760" lvl="3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4pPr>
            <a:lvl5pPr marL="1670950" lvl="4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5pPr>
            <a:lvl6pPr marL="2005142" lvl="5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6pPr>
            <a:lvl7pPr marL="2339330" lvl="6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7pPr>
            <a:lvl8pPr marL="2673520" lvl="7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8pPr>
            <a:lvl9pPr marL="3007709" lvl="8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393768" y="4213398"/>
            <a:ext cx="2418384" cy="6197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2894025" y="2827624"/>
            <a:ext cx="2430294" cy="13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34190" lvl="0" indent="-167095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096" b="1"/>
            </a:lvl1pPr>
            <a:lvl2pPr marL="668379" lvl="1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None/>
              <a:defRPr sz="915" b="1"/>
            </a:lvl2pPr>
            <a:lvl3pPr marL="1002569" lvl="2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822" b="1"/>
            </a:lvl3pPr>
            <a:lvl4pPr marL="1336760" lvl="3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4pPr>
            <a:lvl5pPr marL="1670950" lvl="4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5pPr>
            <a:lvl6pPr marL="2005142" lvl="5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6pPr>
            <a:lvl7pPr marL="2339330" lvl="6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7pPr>
            <a:lvl8pPr marL="2673520" lvl="7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8pPr>
            <a:lvl9pPr marL="3007709" lvl="8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2894025" y="4213398"/>
            <a:ext cx="2430294" cy="6197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0642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68379" lvl="1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02569" lvl="2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36760" lvl="3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670950" lvl="4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05142" lvl="5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339330" lvl="6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673520" lvl="7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07709" lvl="8" indent="-250642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93021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393767" y="768985"/>
            <a:ext cx="1843749" cy="2691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46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2430297" y="1660798"/>
            <a:ext cx="2894023" cy="8197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259879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999"/>
              <a:buChar char="•"/>
              <a:defRPr sz="1462"/>
            </a:lvl1pPr>
            <a:lvl2pPr marL="668379" lvl="1" indent="-248276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749"/>
              <a:buChar char="•"/>
              <a:defRPr sz="1279"/>
            </a:lvl2pPr>
            <a:lvl3pPr marL="1002569" lvl="2" indent="-236718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096"/>
            </a:lvl3pPr>
            <a:lvl4pPr marL="1336760" lvl="3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4pPr>
            <a:lvl5pPr marL="1670950" lvl="4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5pPr>
            <a:lvl6pPr marL="2005142" lvl="5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6pPr>
            <a:lvl7pPr marL="2339330" lvl="6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7pPr>
            <a:lvl8pPr marL="2673520" lvl="7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8pPr>
            <a:lvl9pPr marL="3007709" lvl="8" indent="-225114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Char char="•"/>
              <a:defRPr sz="91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393767" y="3460438"/>
            <a:ext cx="1843749" cy="6410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167095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1pPr>
            <a:lvl2pPr marL="668379" lvl="1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640"/>
            </a:lvl2pPr>
            <a:lvl3pPr marL="1002569" lvl="2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548"/>
            </a:lvl3pPr>
            <a:lvl4pPr marL="1336760" lvl="3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4pPr>
            <a:lvl5pPr marL="1670950" lvl="4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5pPr>
            <a:lvl6pPr marL="2005142" lvl="5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6pPr>
            <a:lvl7pPr marL="2339330" lvl="6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7pPr>
            <a:lvl8pPr marL="2673520" lvl="7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8pPr>
            <a:lvl9pPr marL="3007709" lvl="8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393767" y="768985"/>
            <a:ext cx="1843749" cy="2691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9"/>
              <a:buFont typeface="Calibri"/>
              <a:buNone/>
              <a:defRPr sz="146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2430297" y="1660798"/>
            <a:ext cx="2894023" cy="8197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999"/>
              <a:buFont typeface="Arial"/>
              <a:buNone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None/>
              <a:defRPr sz="127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09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None/>
              <a:defRPr sz="9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393767" y="3460438"/>
            <a:ext cx="1843749" cy="6410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34190" lvl="0" indent="-167095" algn="l">
              <a:lnSpc>
                <a:spcPct val="90000"/>
              </a:lnSpc>
              <a:spcBef>
                <a:spcPts val="457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32"/>
            </a:lvl1pPr>
            <a:lvl2pPr marL="668379" lvl="1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875"/>
              <a:buNone/>
              <a:defRPr sz="640"/>
            </a:lvl2pPr>
            <a:lvl3pPr marL="1002569" lvl="2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548"/>
            </a:lvl3pPr>
            <a:lvl4pPr marL="1336760" lvl="3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4pPr>
            <a:lvl5pPr marL="1670950" lvl="4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5pPr>
            <a:lvl6pPr marL="2005142" lvl="5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6pPr>
            <a:lvl7pPr marL="2339330" lvl="6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7pPr>
            <a:lvl8pPr marL="2673520" lvl="7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8pPr>
            <a:lvl9pPr marL="3007709" lvl="8" indent="-167095" algn="l">
              <a:lnSpc>
                <a:spcPct val="90000"/>
              </a:lnSpc>
              <a:spcBef>
                <a:spcPts val="228"/>
              </a:spcBef>
              <a:spcAft>
                <a:spcPts val="0"/>
              </a:spcAft>
              <a:buClr>
                <a:schemeClr val="dk1"/>
              </a:buClr>
              <a:buSzPts val="625"/>
              <a:buNone/>
              <a:defRPr sz="45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393021" y="614123"/>
            <a:ext cx="4930557" cy="222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9"/>
              <a:buFont typeface="Calibri"/>
              <a:buNone/>
              <a:defRPr sz="2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393021" y="3070602"/>
            <a:ext cx="4930557" cy="7318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9661" algn="l" rtl="0">
              <a:lnSpc>
                <a:spcPct val="90000"/>
              </a:lnSpc>
              <a:spcBef>
                <a:spcPts val="625"/>
              </a:spcBef>
              <a:spcAft>
                <a:spcPts val="0"/>
              </a:spcAft>
              <a:buClr>
                <a:schemeClr val="dk1"/>
              </a:buClr>
              <a:buSzPts val="1749"/>
              <a:buFont typeface="Arial"/>
              <a:buChar char="•"/>
              <a:defRPr sz="174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7975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250"/>
              <a:buFont typeface="Arial"/>
              <a:buChar char="•"/>
              <a:defRPr sz="1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0037" algn="l" rtl="0">
              <a:lnSpc>
                <a:spcPct val="90000"/>
              </a:lnSpc>
              <a:spcBef>
                <a:spcPts val="312"/>
              </a:spcBef>
              <a:spcAft>
                <a:spcPts val="0"/>
              </a:spcAft>
              <a:buClr>
                <a:schemeClr val="dk1"/>
              </a:buClr>
              <a:buSzPts val="1125"/>
              <a:buFont typeface="Arial"/>
              <a:buChar char="•"/>
              <a:defRPr sz="11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393019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1893625" y="10691034"/>
            <a:ext cx="1929349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1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4037344" y="10691034"/>
            <a:ext cx="1286232" cy="61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548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25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/>
        </p:nvSpPr>
        <p:spPr>
          <a:xfrm>
            <a:off x="547716" y="4337747"/>
            <a:ext cx="4741460" cy="5819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841" tIns="33412" rIns="66841" bIns="33412" anchor="t" anchorCtr="0">
            <a:spAutoFit/>
          </a:bodyPr>
          <a:lstStyle/>
          <a:p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En la siguiente página de esta presentación encontrarás el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correo de inicio de la campaña “</a:t>
            </a:r>
            <a:r>
              <a:rPr lang="es-ES" sz="1335" b="1" dirty="0" err="1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Ofinautas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”, </a:t>
            </a: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el que debes enviar a los colaboradores de tu empresa. </a:t>
            </a:r>
            <a:endParaRPr lang="es-ES" sz="1335" dirty="0"/>
          </a:p>
          <a:p>
            <a:endParaRPr lang="es-ES" sz="1335" dirty="0">
              <a:solidFill>
                <a:schemeClr val="dk1"/>
              </a:solidFill>
              <a:ea typeface="Quattrocento Sans"/>
              <a:cs typeface="Quattrocento Sans"/>
              <a:sym typeface="Quattrocento Sans"/>
            </a:endParaRPr>
          </a:p>
          <a:p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Antes de enviarlo, debes insertar el logotipo de tu empresa </a:t>
            </a: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en el espacio indicado y posteriormente:</a:t>
            </a:r>
            <a:endParaRPr lang="es-ES" sz="1335" dirty="0"/>
          </a:p>
          <a:p>
            <a:pPr marL="150027" indent="-75762">
              <a:buClr>
                <a:schemeClr val="dk1"/>
              </a:buClr>
              <a:buSzPts val="1600"/>
            </a:pPr>
            <a:endParaRPr lang="es-ES" sz="1335" dirty="0">
              <a:solidFill>
                <a:schemeClr val="dk1"/>
              </a:solidFill>
              <a:ea typeface="Quattrocento Sans"/>
              <a:cs typeface="Quattrocento Sans"/>
              <a:sym typeface="Quattrocento Sans"/>
            </a:endParaRP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menú: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Archivo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“Exportar”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“Cambiar tipo de archivo”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“Formato de archivos de intercambio JPG”</a:t>
            </a:r>
            <a:endParaRPr lang="es-ES" sz="1335" dirty="0"/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Hacer clic en 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“Guardar como”</a:t>
            </a:r>
            <a:endParaRPr lang="es-ES" sz="1335" dirty="0"/>
          </a:p>
          <a:p>
            <a:endParaRPr lang="es-ES" sz="1335" dirty="0">
              <a:solidFill>
                <a:schemeClr val="dk1"/>
              </a:solidFill>
            </a:endParaRPr>
          </a:p>
          <a:p>
            <a:endParaRPr lang="es-ES" sz="1335" dirty="0">
              <a:solidFill>
                <a:schemeClr val="dk1"/>
              </a:solidFill>
            </a:endParaRPr>
          </a:p>
          <a:p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Cuando tengas la imagen exportada como </a:t>
            </a:r>
            <a:r>
              <a:rPr lang="es-ES" sz="1335" b="1" dirty="0" err="1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jpg</a:t>
            </a:r>
            <a:r>
              <a:rPr lang="es-ES" sz="1335" b="1" dirty="0">
                <a:solidFill>
                  <a:schemeClr val="dk1"/>
                </a:solidFill>
                <a:ea typeface="Quattrocento Sans"/>
                <a:cs typeface="Quattrocento Sans"/>
                <a:sym typeface="Quattrocento Sans"/>
              </a:rPr>
              <a:t>, incrústala en el correo a enviar. </a:t>
            </a:r>
          </a:p>
          <a:p>
            <a:endParaRPr lang="es-ES" sz="1335" b="1" dirty="0">
              <a:solidFill>
                <a:schemeClr val="dk1"/>
              </a:solidFill>
              <a:sym typeface="Quattrocento Sans"/>
            </a:endParaRPr>
          </a:p>
          <a:p>
            <a:r>
              <a:rPr lang="es-ES" sz="1335" dirty="0"/>
              <a:t>Para </a:t>
            </a:r>
            <a:r>
              <a:rPr lang="es-ES" sz="1335" b="1" dirty="0"/>
              <a:t>agregar el hipervínculo </a:t>
            </a:r>
            <a:r>
              <a:rPr lang="es-ES" sz="1335" dirty="0"/>
              <a:t>a la imagen:</a:t>
            </a: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</a:rPr>
              <a:t>Seleccionar la imagen</a:t>
            </a:r>
          </a:p>
          <a:p>
            <a:pPr marL="350009" lvl="1" indent="-150027">
              <a:buClr>
                <a:srgbClr val="14B0C6"/>
              </a:buClr>
              <a:buSzPct val="120000"/>
              <a:buFont typeface="Quattrocento Sans"/>
              <a:buAutoNum type="arabicPeriod"/>
            </a:pPr>
            <a:r>
              <a:rPr lang="es-ES" sz="1335" dirty="0">
                <a:solidFill>
                  <a:schemeClr val="dk1"/>
                </a:solidFill>
              </a:rPr>
              <a:t>Copiar la dirección del enlace </a:t>
            </a:r>
            <a:r>
              <a:rPr lang="es-ES" sz="1335" dirty="0"/>
              <a:t>que deseas que se abra al hacer clic en la imagen y pégala en el cuadro "Insertar vínculo”. El vínculo es </a:t>
            </a:r>
            <a:r>
              <a:rPr lang="es-ES" sz="1335" b="1" dirty="0" err="1"/>
              <a:t>ofinautas.achs.cl</a:t>
            </a:r>
            <a:endParaRPr lang="es-ES" sz="1335" b="1" dirty="0"/>
          </a:p>
          <a:p>
            <a:endParaRPr lang="es-ES" sz="1335" dirty="0">
              <a:ea typeface="Quattrocento Sans"/>
            </a:endParaRPr>
          </a:p>
          <a:p>
            <a:endParaRPr lang="es-ES" sz="1335" b="1" dirty="0">
              <a:solidFill>
                <a:schemeClr val="dk2"/>
              </a:solidFill>
              <a:ea typeface="Quattrocento Sans"/>
              <a:cs typeface="Quattrocento Sans"/>
              <a:sym typeface="Quattrocento Sans"/>
            </a:endParaRPr>
          </a:p>
          <a:p>
            <a:br>
              <a:rPr lang="es-ES" sz="1335" b="1" dirty="0">
                <a:solidFill>
                  <a:schemeClr val="dk2"/>
                </a:solidFill>
                <a:ea typeface="Quattrocento Sans"/>
                <a:cs typeface="Quattrocento Sans"/>
                <a:sym typeface="Quattrocento Sans"/>
              </a:rPr>
            </a:br>
            <a: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ea typeface="Quattrocento Sans"/>
                <a:cs typeface="Quattrocento Sans"/>
                <a:sym typeface="Quattrocento Sans"/>
              </a:rPr>
              <a:t>(Revisa que vaya como parte del cuerpo </a:t>
            </a:r>
            <a:b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ea typeface="Quattrocento Sans"/>
                <a:cs typeface="Quattrocento Sans"/>
                <a:sym typeface="Quattrocento Sans"/>
              </a:rPr>
            </a:br>
            <a:r>
              <a:rPr lang="es-ES" sz="1335" i="1" dirty="0">
                <a:solidFill>
                  <a:srgbClr val="024BCA"/>
                </a:solidFill>
                <a:highlight>
                  <a:srgbClr val="FDD25C"/>
                </a:highlight>
                <a:ea typeface="Quattrocento Sans"/>
                <a:cs typeface="Quattrocento Sans"/>
                <a:sym typeface="Quattrocento Sans"/>
              </a:rPr>
              <a:t>del correo y no como archivo adjunto).</a:t>
            </a:r>
          </a:p>
        </p:txBody>
      </p:sp>
      <p:sp>
        <p:nvSpPr>
          <p:cNvPr id="86" name="Google Shape;86;p1"/>
          <p:cNvSpPr txBox="1"/>
          <p:nvPr/>
        </p:nvSpPr>
        <p:spPr>
          <a:xfrm>
            <a:off x="547714" y="3475447"/>
            <a:ext cx="3349707" cy="679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841" tIns="33412" rIns="66841" bIns="33412" anchor="t" anchorCtr="0">
            <a:spAutoFit/>
          </a:bodyPr>
          <a:lstStyle/>
          <a:p>
            <a:r>
              <a:rPr lang="es-ES" sz="105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Guía para el envío </a:t>
            </a:r>
            <a:br>
              <a:rPr lang="es-ES" sz="1398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462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DE CORREO DE LANZAMIENTO</a:t>
            </a:r>
            <a:br>
              <a:rPr lang="es-ES" sz="1462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</a:br>
            <a:r>
              <a:rPr lang="es-ES" sz="1462" b="1" dirty="0">
                <a:solidFill>
                  <a:srgbClr val="024BCA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CAMPAÑA </a:t>
            </a:r>
            <a:r>
              <a:rPr lang="es-ES" sz="1462" b="1" dirty="0">
                <a:solidFill>
                  <a:srgbClr val="14B0C6"/>
                </a:solidFill>
                <a:latin typeface="+mj-lt"/>
                <a:ea typeface="Quattrocento Sans"/>
                <a:cs typeface="Quattrocento Sans"/>
                <a:sym typeface="Quattrocento Sans"/>
              </a:rPr>
              <a:t>OFINAUTAS</a:t>
            </a:r>
            <a:endParaRPr sz="1224" b="1" dirty="0">
              <a:solidFill>
                <a:srgbClr val="14B0C6"/>
              </a:solidFill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B7B5-60E4-B348-8F1C-1017520FAE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80"/>
            <a:ext cx="5716588" cy="32148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64F3A0A-3E03-6643-9ADE-877FF41F16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201"/>
            <a:ext cx="5716588" cy="11528372"/>
          </a:xfrm>
          <a:prstGeom prst="rect">
            <a:avLst/>
          </a:prstGeom>
        </p:spPr>
      </p:pic>
      <p:sp>
        <p:nvSpPr>
          <p:cNvPr id="9" name="Google Shape;94;p2">
            <a:extLst>
              <a:ext uri="{FF2B5EF4-FFF2-40B4-BE49-F238E27FC236}">
                <a16:creationId xmlns:a16="http://schemas.microsoft.com/office/drawing/2014/main" id="{0608FDEE-5948-1942-9AE7-FFB0ADE07695}"/>
              </a:ext>
            </a:extLst>
          </p:cNvPr>
          <p:cNvSpPr/>
          <p:nvPr/>
        </p:nvSpPr>
        <p:spPr>
          <a:xfrm>
            <a:off x="1802243" y="10513037"/>
            <a:ext cx="948816" cy="54647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66841" tIns="33412" rIns="66841" bIns="33412" anchor="ctr" anchorCtr="0">
            <a:noAutofit/>
          </a:bodyPr>
          <a:lstStyle/>
          <a:p>
            <a:pPr algn="ctr"/>
            <a:r>
              <a:rPr lang="es-ES" sz="511" b="1" dirty="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REEMPLAZA ESTE RECUADRO POR TU LOGO </a:t>
            </a:r>
            <a:endParaRPr sz="102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8" id="{00DF2217-A881-9549-AC80-932923F46FA3}" vid="{8DCFEF1D-5F21-154E-8ED4-940596D318D2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900</TotalTime>
  <Words>181</Words>
  <Application>Microsoft Office PowerPoint</Application>
  <PresentationFormat>Personalizado</PresentationFormat>
  <Paragraphs>21</Paragraphs>
  <Slides>2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Quattrocento Sans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Moyano Carvajal, Mariela Paz</dc:creator>
  <cp:lastModifiedBy>Luis González</cp:lastModifiedBy>
  <cp:revision>6</cp:revision>
  <dcterms:created xsi:type="dcterms:W3CDTF">2021-06-14T23:58:19Z</dcterms:created>
  <dcterms:modified xsi:type="dcterms:W3CDTF">2024-10-29T12:46:53Z</dcterms:modified>
</cp:coreProperties>
</file>