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377" r:id="rId3"/>
    <p:sldId id="378" r:id="rId4"/>
    <p:sldId id="379" r:id="rId5"/>
    <p:sldId id="328" r:id="rId6"/>
    <p:sldId id="258" r:id="rId7"/>
    <p:sldId id="389" r:id="rId8"/>
    <p:sldId id="259" r:id="rId9"/>
    <p:sldId id="380" r:id="rId10"/>
    <p:sldId id="271" r:id="rId11"/>
    <p:sldId id="382" r:id="rId12"/>
    <p:sldId id="386" r:id="rId13"/>
    <p:sldId id="383" r:id="rId14"/>
    <p:sldId id="384" r:id="rId15"/>
    <p:sldId id="385" r:id="rId16"/>
    <p:sldId id="260" r:id="rId17"/>
    <p:sldId id="390" r:id="rId18"/>
    <p:sldId id="337" r:id="rId19"/>
    <p:sldId id="391" r:id="rId20"/>
    <p:sldId id="392" r:id="rId21"/>
    <p:sldId id="339" r:id="rId22"/>
    <p:sldId id="393" r:id="rId23"/>
    <p:sldId id="394" r:id="rId24"/>
    <p:sldId id="395" r:id="rId25"/>
    <p:sldId id="396" r:id="rId26"/>
    <p:sldId id="397" r:id="rId27"/>
    <p:sldId id="400" r:id="rId28"/>
    <p:sldId id="398" r:id="rId29"/>
    <p:sldId id="399" r:id="rId30"/>
    <p:sldId id="402" r:id="rId31"/>
    <p:sldId id="401" r:id="rId32"/>
    <p:sldId id="403" r:id="rId33"/>
    <p:sldId id="404" r:id="rId34"/>
    <p:sldId id="405" r:id="rId35"/>
    <p:sldId id="406" r:id="rId36"/>
    <p:sldId id="407" r:id="rId37"/>
    <p:sldId id="408" r:id="rId38"/>
    <p:sldId id="409" r:id="rId39"/>
    <p:sldId id="410" r:id="rId40"/>
    <p:sldId id="411" r:id="rId41"/>
    <p:sldId id="412" r:id="rId42"/>
    <p:sldId id="413" r:id="rId43"/>
    <p:sldId id="414" r:id="rId44"/>
    <p:sldId id="416" r:id="rId45"/>
    <p:sldId id="415" r:id="rId46"/>
    <p:sldId id="365" r:id="rId47"/>
    <p:sldId id="417" r:id="rId48"/>
    <p:sldId id="418" r:id="rId49"/>
    <p:sldId id="419" r:id="rId50"/>
    <p:sldId id="420" r:id="rId51"/>
    <p:sldId id="422" r:id="rId52"/>
    <p:sldId id="421" r:id="rId53"/>
    <p:sldId id="423" r:id="rId54"/>
    <p:sldId id="424" r:id="rId55"/>
    <p:sldId id="425" r:id="rId56"/>
    <p:sldId id="426" r:id="rId57"/>
    <p:sldId id="427" r:id="rId58"/>
    <p:sldId id="429" r:id="rId59"/>
    <p:sldId id="428" r:id="rId60"/>
    <p:sldId id="387" r:id="rId61"/>
    <p:sldId id="286" r:id="rId62"/>
    <p:sldId id="375" r:id="rId63"/>
    <p:sldId id="376" r:id="rId64"/>
    <p:sldId id="388" r:id="rId65"/>
  </p:sldIdLst>
  <p:sldSz cx="9720263" cy="6300788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5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93F"/>
    <a:srgbClr val="B6AE2E"/>
    <a:srgbClr val="004A52"/>
    <a:srgbClr val="8A8A8A"/>
    <a:srgbClr val="0C662F"/>
    <a:srgbClr val="179188"/>
    <a:srgbClr val="8ECFD0"/>
    <a:srgbClr val="004B53"/>
    <a:srgbClr val="F2E500"/>
    <a:srgbClr val="8D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786" autoAdjust="0"/>
  </p:normalViewPr>
  <p:slideViewPr>
    <p:cSldViewPr snapToGrid="0" snapToObjects="1">
      <p:cViewPr varScale="1">
        <p:scale>
          <a:sx n="74" d="100"/>
          <a:sy n="74" d="100"/>
        </p:scale>
        <p:origin x="1050" y="72"/>
      </p:cViewPr>
      <p:guideLst>
        <p:guide orient="horz" pos="1985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6CFD2-813D-4CCC-BA31-2CC1D36F2017}" type="datetimeFigureOut">
              <a:rPr lang="es-CL" smtClean="0"/>
              <a:t>24-12-2020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1143000"/>
            <a:ext cx="4762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44B79-69AD-40BD-9AFE-D8997575A5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863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44B79-69AD-40BD-9AFE-D8997575A53A}" type="slidenum">
              <a:rPr lang="es-CL" smtClean="0"/>
              <a:t>46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296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44B79-69AD-40BD-9AFE-D8997575A53A}" type="slidenum">
              <a:rPr lang="es-CL" smtClean="0"/>
              <a:t>47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2968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44B79-69AD-40BD-9AFE-D8997575A53A}" type="slidenum">
              <a:rPr lang="es-CL" smtClean="0"/>
              <a:t>48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296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44B79-69AD-40BD-9AFE-D8997575A53A}" type="slidenum">
              <a:rPr lang="es-CL" smtClean="0"/>
              <a:t>49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296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44B79-69AD-40BD-9AFE-D8997575A53A}" type="slidenum">
              <a:rPr lang="es-CL" smtClean="0"/>
              <a:t>50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296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9020" y="1957328"/>
            <a:ext cx="8262224" cy="1350586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8040" y="3570447"/>
            <a:ext cx="6804184" cy="16102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8350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641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92703" y="231905"/>
            <a:ext cx="2323751" cy="493853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16390" y="231905"/>
            <a:ext cx="6814309" cy="493853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995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03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834" y="4048840"/>
            <a:ext cx="8262224" cy="12514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67834" y="2670543"/>
            <a:ext cx="8262224" cy="13782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95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16389" y="1350586"/>
            <a:ext cx="4568187" cy="38198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46580" y="1350586"/>
            <a:ext cx="4569874" cy="38198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417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013" y="252324"/>
            <a:ext cx="8748237" cy="1050131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86013" y="1410385"/>
            <a:ext cx="4294804" cy="5877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6013" y="1998167"/>
            <a:ext cx="4294804" cy="36302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937759" y="1410385"/>
            <a:ext cx="4296491" cy="5877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937759" y="1998167"/>
            <a:ext cx="4296491" cy="36302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617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280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8506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013" y="250864"/>
            <a:ext cx="3197900" cy="10676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00353" y="250865"/>
            <a:ext cx="5433897" cy="53775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86013" y="1318499"/>
            <a:ext cx="3197900" cy="43099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3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5239" y="4410551"/>
            <a:ext cx="5832158" cy="520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05239" y="562987"/>
            <a:ext cx="5832158" cy="37804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05239" y="4931242"/>
            <a:ext cx="5832158" cy="739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891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86013" y="252324"/>
            <a:ext cx="8748237" cy="105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86013" y="1470184"/>
            <a:ext cx="8748237" cy="415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86013" y="5839897"/>
            <a:ext cx="2268061" cy="3354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4E1D1-7F1D-E541-9ECF-EE75AE59859C}" type="datetimeFigureOut">
              <a:rPr lang="es-ES" smtClean="0"/>
              <a:t>24/12/2020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21090" y="5839897"/>
            <a:ext cx="3078083" cy="3354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966189" y="5839897"/>
            <a:ext cx="2268061" cy="3354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D0A9D-6A91-6B43-BEB0-BC301FD44D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537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g_vectoriale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86" y="434890"/>
            <a:ext cx="817344" cy="76682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113211" y="63706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782680" y="2682379"/>
            <a:ext cx="6491642" cy="1998596"/>
          </a:xfrm>
        </p:spPr>
        <p:txBody>
          <a:bodyPr>
            <a:noAutofit/>
          </a:bodyPr>
          <a:lstStyle/>
          <a:p>
            <a:pPr algn="l">
              <a:lnSpc>
                <a:spcPts val="4800"/>
              </a:lnSpc>
            </a:pPr>
            <a:r>
              <a:rPr lang="es-CL" b="1" spc="-150" dirty="0">
                <a:solidFill>
                  <a:srgbClr val="FFFFFF"/>
                </a:solidFill>
                <a:latin typeface="Arial"/>
                <a:cs typeface="Arial"/>
              </a:rPr>
              <a:t>Protocolo de Vigilancia de Trabajadores Expuestos a Sílice</a:t>
            </a:r>
            <a:endParaRPr lang="es-ES" b="1" spc="-1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-325109" y="38609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1" name="Imagen 10" descr="iconos_porta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91" y="1276493"/>
            <a:ext cx="4433455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78115" y="577469"/>
            <a:ext cx="40969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F2E500"/>
                </a:solidFill>
                <a:latin typeface="Arial"/>
                <a:cs typeface="Arial"/>
              </a:rPr>
              <a:t>Obligaciones de las Empresas</a:t>
            </a:r>
            <a:endParaRPr lang="es-ES" dirty="0">
              <a:solidFill>
                <a:srgbClr val="F2E500"/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497049" y="1852571"/>
            <a:ext cx="2053663" cy="2813480"/>
            <a:chOff x="497049" y="1852571"/>
            <a:chExt cx="2053663" cy="281348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DB79A9F-B042-4214-B7E6-0A582AF0B4DE}"/>
                </a:ext>
              </a:extLst>
            </p:cNvPr>
            <p:cNvSpPr/>
            <p:nvPr/>
          </p:nvSpPr>
          <p:spPr>
            <a:xfrm>
              <a:off x="534713" y="2816570"/>
              <a:ext cx="2015999" cy="1849481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300" dirty="0">
                  <a:solidFill>
                    <a:srgbClr val="F2E500"/>
                  </a:solidFill>
                  <a:latin typeface="Arial"/>
                  <a:cs typeface="Arial"/>
                </a:rPr>
                <a:t>Tomar todas las medidas necesarias para proteger eficazmente la vida y salud </a:t>
              </a:r>
              <a:r>
                <a:rPr lang="es-CL" sz="1300" dirty="0">
                  <a:solidFill>
                    <a:srgbClr val="FFFFFF"/>
                  </a:solidFill>
                  <a:latin typeface="Arial"/>
                  <a:cs typeface="Arial"/>
                </a:rPr>
                <a:t>de los trabajadores, manteniendo las condiciones adecuadas de salud y seguridad en el trabajo.</a:t>
              </a:r>
            </a:p>
          </p:txBody>
        </p:sp>
        <p:sp>
          <p:nvSpPr>
            <p:cNvPr id="19" name="3 Título"/>
            <p:cNvSpPr txBox="1">
              <a:spLocks/>
            </p:cNvSpPr>
            <p:nvPr/>
          </p:nvSpPr>
          <p:spPr>
            <a:xfrm>
              <a:off x="497049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F2E400"/>
                  </a:solidFill>
                  <a:latin typeface="Arial"/>
                  <a:cs typeface="Arial"/>
                </a:rPr>
                <a:t>1.</a:t>
              </a: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2797141" y="1852571"/>
            <a:ext cx="2106401" cy="2593421"/>
            <a:chOff x="2797141" y="1852571"/>
            <a:chExt cx="2106401" cy="259342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ADC3D357-BAC7-42C9-8C78-0FD199126BAB}"/>
                </a:ext>
              </a:extLst>
            </p:cNvPr>
            <p:cNvSpPr/>
            <p:nvPr/>
          </p:nvSpPr>
          <p:spPr>
            <a:xfrm>
              <a:off x="2814316" y="2816572"/>
              <a:ext cx="2089226" cy="162942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300" dirty="0">
                  <a:solidFill>
                    <a:srgbClr val="F2E500"/>
                  </a:solidFill>
                  <a:latin typeface="Arial"/>
                  <a:cs typeface="Arial"/>
                </a:rPr>
                <a:t>Implantar todas las medidas relacionadas con la salud y seguridad </a:t>
              </a:r>
              <a:r>
                <a:rPr lang="es-CL" sz="1300" dirty="0">
                  <a:solidFill>
                    <a:srgbClr val="FFFFFF"/>
                  </a:solidFill>
                  <a:latin typeface="Arial"/>
                  <a:cs typeface="Arial"/>
                </a:rPr>
                <a:t>en el trabajo que les prescriban las instituciones fiscalizadoras y el organismo administrador de la ley Nº 18.744.</a:t>
              </a:r>
            </a:p>
          </p:txBody>
        </p:sp>
        <p:sp>
          <p:nvSpPr>
            <p:cNvPr id="20" name="3 Título"/>
            <p:cNvSpPr txBox="1">
              <a:spLocks/>
            </p:cNvSpPr>
            <p:nvPr/>
          </p:nvSpPr>
          <p:spPr>
            <a:xfrm>
              <a:off x="2797141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F2E400"/>
                  </a:solidFill>
                  <a:latin typeface="Arial"/>
                  <a:cs typeface="Arial"/>
                </a:rPr>
                <a:t>2.</a:t>
              </a: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5137241" y="1852571"/>
            <a:ext cx="2045904" cy="3473662"/>
            <a:chOff x="5137241" y="1852571"/>
            <a:chExt cx="2045904" cy="3473662"/>
          </a:xfrm>
        </p:grpSpPr>
        <p:sp>
          <p:nvSpPr>
            <p:cNvPr id="21" name="3 Título"/>
            <p:cNvSpPr txBox="1">
              <a:spLocks/>
            </p:cNvSpPr>
            <p:nvPr/>
          </p:nvSpPr>
          <p:spPr>
            <a:xfrm>
              <a:off x="5137241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F2E400"/>
                  </a:solidFill>
                  <a:latin typeface="Arial"/>
                  <a:cs typeface="Arial"/>
                </a:rPr>
                <a:t>3.</a:t>
              </a: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5167146" y="2816571"/>
              <a:ext cx="2015999" cy="250966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300" dirty="0">
                  <a:solidFill>
                    <a:srgbClr val="F2E500"/>
                  </a:solidFill>
                  <a:latin typeface="Arial"/>
                  <a:cs typeface="Arial"/>
                </a:rPr>
                <a:t>Implementar un sistema de gestión de salud y seguridad en el trabajo</a:t>
              </a:r>
              <a:r>
                <a:rPr lang="es-CL" sz="1300" dirty="0">
                  <a:solidFill>
                    <a:srgbClr val="FFFFFF"/>
                  </a:solidFill>
                  <a:latin typeface="Arial"/>
                  <a:cs typeface="Arial"/>
                </a:rPr>
                <a:t>, que incluya la gestión del riesgo de exposición a sílice, para todos los trabajadores, cualquiera sea su dependencia, cuando en su conjunto agrupen a más de 50 trabajadores. </a:t>
              </a: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7446748" y="1852571"/>
            <a:ext cx="2024621" cy="2600847"/>
            <a:chOff x="7446748" y="1852571"/>
            <a:chExt cx="2024621" cy="2600847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DB79A9F-B042-4214-B7E6-0A582AF0B4DE}"/>
                </a:ext>
              </a:extLst>
            </p:cNvPr>
            <p:cNvSpPr/>
            <p:nvPr/>
          </p:nvSpPr>
          <p:spPr>
            <a:xfrm>
              <a:off x="7446748" y="2823998"/>
              <a:ext cx="2024621" cy="162942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300" dirty="0">
                  <a:solidFill>
                    <a:srgbClr val="F2E500"/>
                  </a:solidFill>
                  <a:latin typeface="Arial"/>
                  <a:cs typeface="Arial"/>
                </a:rPr>
                <a:t>Informar oportuna y convenientemente a todos sus trabajadores </a:t>
              </a:r>
              <a:r>
                <a:rPr lang="es-CL" sz="1300" dirty="0">
                  <a:solidFill>
                    <a:srgbClr val="FFFFFF"/>
                  </a:solidFill>
                  <a:latin typeface="Arial"/>
                  <a:cs typeface="Arial"/>
                </a:rPr>
                <a:t>acerca de los riesgos que entrañan sus labores, de las medidas preventivas y de los métodos de trabajo. </a:t>
              </a:r>
            </a:p>
          </p:txBody>
        </p:sp>
        <p:sp>
          <p:nvSpPr>
            <p:cNvPr id="23" name="3 Título"/>
            <p:cNvSpPr txBox="1">
              <a:spLocks/>
            </p:cNvSpPr>
            <p:nvPr/>
          </p:nvSpPr>
          <p:spPr>
            <a:xfrm>
              <a:off x="7452419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F2E400"/>
                  </a:solidFill>
                  <a:latin typeface="Arial"/>
                  <a:cs typeface="Arial"/>
                </a:rPr>
                <a:t>4.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78115" y="577469"/>
            <a:ext cx="40969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F2E500"/>
                </a:solidFill>
                <a:latin typeface="Arial"/>
                <a:cs typeface="Arial"/>
              </a:rPr>
              <a:t>Obligaciones de las Empresas</a:t>
            </a:r>
            <a:endParaRPr lang="es-ES" dirty="0">
              <a:solidFill>
                <a:srgbClr val="F2E500"/>
              </a:solidFill>
            </a:endParaRPr>
          </a:p>
        </p:txBody>
      </p:sp>
      <p:sp>
        <p:nvSpPr>
          <p:cNvPr id="19" name="3 Título"/>
          <p:cNvSpPr txBox="1">
            <a:spLocks/>
          </p:cNvSpPr>
          <p:nvPr/>
        </p:nvSpPr>
        <p:spPr>
          <a:xfrm>
            <a:off x="497049" y="1852571"/>
            <a:ext cx="803037" cy="1115994"/>
          </a:xfrm>
          <a:prstGeom prst="rect">
            <a:avLst/>
          </a:prstGeom>
        </p:spPr>
        <p:txBody>
          <a:bodyPr lIns="0" r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6600" spc="-150" dirty="0">
                <a:solidFill>
                  <a:srgbClr val="F2E400"/>
                </a:solidFill>
                <a:latin typeface="Arial"/>
                <a:cs typeface="Arial"/>
              </a:rPr>
              <a:t>5.</a:t>
            </a:r>
          </a:p>
        </p:txBody>
      </p:sp>
      <p:sp>
        <p:nvSpPr>
          <p:cNvPr id="20" name="3 Título"/>
          <p:cNvSpPr txBox="1">
            <a:spLocks/>
          </p:cNvSpPr>
          <p:nvPr/>
        </p:nvSpPr>
        <p:spPr>
          <a:xfrm>
            <a:off x="2797141" y="1852571"/>
            <a:ext cx="803037" cy="1115994"/>
          </a:xfrm>
          <a:prstGeom prst="rect">
            <a:avLst/>
          </a:prstGeom>
        </p:spPr>
        <p:txBody>
          <a:bodyPr lIns="0" r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6600" spc="-150" dirty="0">
                <a:solidFill>
                  <a:srgbClr val="F2E400"/>
                </a:solidFill>
                <a:latin typeface="Arial"/>
                <a:cs typeface="Arial"/>
              </a:rPr>
              <a:t>6.</a:t>
            </a:r>
          </a:p>
        </p:txBody>
      </p:sp>
      <p:sp>
        <p:nvSpPr>
          <p:cNvPr id="21" name="3 Título"/>
          <p:cNvSpPr txBox="1">
            <a:spLocks/>
          </p:cNvSpPr>
          <p:nvPr/>
        </p:nvSpPr>
        <p:spPr>
          <a:xfrm>
            <a:off x="5137241" y="1852571"/>
            <a:ext cx="803037" cy="1115994"/>
          </a:xfrm>
          <a:prstGeom prst="rect">
            <a:avLst/>
          </a:prstGeom>
        </p:spPr>
        <p:txBody>
          <a:bodyPr lIns="0" r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6600" spc="-150" dirty="0">
                <a:solidFill>
                  <a:srgbClr val="F2E400"/>
                </a:solidFill>
                <a:latin typeface="Arial"/>
                <a:cs typeface="Arial"/>
              </a:rPr>
              <a:t>7.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167146" y="2816571"/>
            <a:ext cx="2015999" cy="184948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300" dirty="0">
                <a:solidFill>
                  <a:srgbClr val="FFFFFF"/>
                </a:solidFill>
                <a:latin typeface="Arial"/>
                <a:cs typeface="Arial"/>
              </a:rPr>
              <a:t>Entregar al organismo administrador todos los antecedentes solicitados por éste, y darles las facilidades para que realicen las evaluaciones cuantitativas y cualitativas de exposición a sílice.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DB79A9F-B042-4214-B7E6-0A582AF0B4DE}"/>
              </a:ext>
            </a:extLst>
          </p:cNvPr>
          <p:cNvSpPr/>
          <p:nvPr/>
        </p:nvSpPr>
        <p:spPr>
          <a:xfrm>
            <a:off x="7446748" y="2823998"/>
            <a:ext cx="2024621" cy="118930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300" dirty="0">
                <a:solidFill>
                  <a:srgbClr val="FFFFFF"/>
                </a:solidFill>
                <a:latin typeface="Arial"/>
                <a:cs typeface="Arial"/>
              </a:rPr>
              <a:t>Dar las facilidades para que los trabajadores asistan a realizarse los exámenes a los que sean citados.</a:t>
            </a:r>
          </a:p>
        </p:txBody>
      </p:sp>
      <p:sp>
        <p:nvSpPr>
          <p:cNvPr id="23" name="3 Título"/>
          <p:cNvSpPr txBox="1">
            <a:spLocks/>
          </p:cNvSpPr>
          <p:nvPr/>
        </p:nvSpPr>
        <p:spPr>
          <a:xfrm>
            <a:off x="7452419" y="1852571"/>
            <a:ext cx="803037" cy="1115994"/>
          </a:xfrm>
          <a:prstGeom prst="rect">
            <a:avLst/>
          </a:prstGeom>
        </p:spPr>
        <p:txBody>
          <a:bodyPr lIns="0" r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6600" spc="-150" dirty="0">
                <a:solidFill>
                  <a:srgbClr val="F2E400"/>
                </a:solidFill>
                <a:latin typeface="Arial"/>
                <a:cs typeface="Arial"/>
              </a:rPr>
              <a:t>8.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732564" y="2831423"/>
            <a:ext cx="2015999" cy="1189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300" dirty="0">
                <a:solidFill>
                  <a:srgbClr val="FFFFFF"/>
                </a:solidFill>
                <a:latin typeface="Arial"/>
                <a:cs typeface="Arial"/>
              </a:rPr>
              <a:t>Participar en conjunto con el organismo administrador en todo el proceso establecido en el presente Protocolo.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DC3D357-BAC7-42C9-8C78-0FD199126BAB}"/>
              </a:ext>
            </a:extLst>
          </p:cNvPr>
          <p:cNvSpPr/>
          <p:nvPr/>
        </p:nvSpPr>
        <p:spPr>
          <a:xfrm>
            <a:off x="459373" y="2831426"/>
            <a:ext cx="2016469" cy="140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300" dirty="0">
                <a:solidFill>
                  <a:srgbClr val="FFFFFF"/>
                </a:solidFill>
                <a:latin typeface="Arial"/>
                <a:cs typeface="Arial"/>
              </a:rPr>
              <a:t>Proporcionar a sus trabajadores, los equipos e implementos de protección necesarios, sin costo para ellos. </a:t>
            </a:r>
          </a:p>
        </p:txBody>
      </p:sp>
    </p:spTree>
    <p:extLst>
      <p:ext uri="{BB962C8B-B14F-4D97-AF65-F5344CB8AC3E}">
        <p14:creationId xmlns:p14="http://schemas.microsoft.com/office/powerpoint/2010/main" val="24083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3" grpId="0"/>
      <p:bldP spid="22" grpId="0"/>
      <p:bldP spid="23" grpId="0"/>
      <p:bldP spid="15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78115" y="577469"/>
            <a:ext cx="40969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F2E500"/>
                </a:solidFill>
                <a:latin typeface="Arial"/>
                <a:cs typeface="Arial"/>
              </a:rPr>
              <a:t>Obligaciones de las Empresas</a:t>
            </a:r>
            <a:endParaRPr lang="es-ES" dirty="0">
              <a:solidFill>
                <a:srgbClr val="F2E5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02051" y="2049998"/>
            <a:ext cx="5124368" cy="191590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defTabSz="914400">
              <a:lnSpc>
                <a:spcPct val="110000"/>
              </a:lnSpc>
              <a:defRPr/>
            </a:pPr>
            <a:r>
              <a:rPr lang="es-CL" kern="0" dirty="0">
                <a:ln w="0"/>
                <a:solidFill>
                  <a:srgbClr val="F2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empresas deberán difundir, cada dos años, el protocolo a los miembros del o los Comités Paritarios y/o Dirigentes Sindicales si corresponde, como asimismo a todos los trabajadores que se desempeñen en lugares de trabajo con presencia de sílice.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17162" y="17221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7" y="2184067"/>
            <a:ext cx="1333955" cy="117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78115" y="577469"/>
            <a:ext cx="40969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84B727"/>
                </a:solidFill>
                <a:latin typeface="Arial"/>
                <a:cs typeface="Arial"/>
              </a:rPr>
              <a:t>Obligaciones de las OAL</a:t>
            </a:r>
            <a:endParaRPr lang="es-ES" dirty="0">
              <a:solidFill>
                <a:srgbClr val="84B727"/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621444" y="1852571"/>
            <a:ext cx="1477325" cy="2153295"/>
            <a:chOff x="497049" y="1852571"/>
            <a:chExt cx="1787564" cy="2153295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DB79A9F-B042-4214-B7E6-0A582AF0B4DE}"/>
                </a:ext>
              </a:extLst>
            </p:cNvPr>
            <p:cNvSpPr/>
            <p:nvPr/>
          </p:nvSpPr>
          <p:spPr>
            <a:xfrm>
              <a:off x="534713" y="2816566"/>
              <a:ext cx="1749900" cy="118930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300" dirty="0">
                  <a:solidFill>
                    <a:schemeClr val="bg1"/>
                  </a:solidFill>
                  <a:latin typeface="Arial"/>
                  <a:cs typeface="Arial"/>
                </a:rPr>
                <a:t>Llevar un registro de sus empresas en que existe exposición a la sílice. </a:t>
              </a:r>
            </a:p>
          </p:txBody>
        </p:sp>
        <p:sp>
          <p:nvSpPr>
            <p:cNvPr id="19" name="3 Título"/>
            <p:cNvSpPr txBox="1">
              <a:spLocks/>
            </p:cNvSpPr>
            <p:nvPr/>
          </p:nvSpPr>
          <p:spPr>
            <a:xfrm>
              <a:off x="497049" y="1852571"/>
              <a:ext cx="1032222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F2E400"/>
                  </a:solidFill>
                  <a:latin typeface="Arial"/>
                  <a:cs typeface="Arial"/>
                </a:rPr>
                <a:t>1.</a:t>
              </a: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2277964" y="1852571"/>
            <a:ext cx="1601175" cy="2373359"/>
            <a:chOff x="2797141" y="1852571"/>
            <a:chExt cx="1601175" cy="237335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ADC3D357-BAC7-42C9-8C78-0FD199126BAB}"/>
                </a:ext>
              </a:extLst>
            </p:cNvPr>
            <p:cNvSpPr/>
            <p:nvPr/>
          </p:nvSpPr>
          <p:spPr>
            <a:xfrm>
              <a:off x="2814316" y="2816570"/>
              <a:ext cx="1584000" cy="140936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300" dirty="0">
                  <a:solidFill>
                    <a:srgbClr val="FFFFFF"/>
                  </a:solidFill>
                  <a:latin typeface="Arial"/>
                  <a:cs typeface="Arial"/>
                </a:rPr>
                <a:t>Difundir el programa de vigilancia en sus empresas afiliadas o adheridas donde exista exposición a sílice.</a:t>
              </a:r>
            </a:p>
          </p:txBody>
        </p:sp>
        <p:sp>
          <p:nvSpPr>
            <p:cNvPr id="20" name="3 Título"/>
            <p:cNvSpPr txBox="1">
              <a:spLocks/>
            </p:cNvSpPr>
            <p:nvPr/>
          </p:nvSpPr>
          <p:spPr>
            <a:xfrm>
              <a:off x="2797141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F2E400"/>
                  </a:solidFill>
                  <a:latin typeface="Arial"/>
                  <a:cs typeface="Arial"/>
                </a:rPr>
                <a:t>2.</a:t>
              </a: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4058334" y="1852571"/>
            <a:ext cx="1613905" cy="2153300"/>
            <a:chOff x="5137241" y="1852571"/>
            <a:chExt cx="1613905" cy="2153300"/>
          </a:xfrm>
        </p:grpSpPr>
        <p:sp>
          <p:nvSpPr>
            <p:cNvPr id="21" name="3 Título"/>
            <p:cNvSpPr txBox="1">
              <a:spLocks/>
            </p:cNvSpPr>
            <p:nvPr/>
          </p:nvSpPr>
          <p:spPr>
            <a:xfrm>
              <a:off x="5137241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F2E400"/>
                  </a:solidFill>
                  <a:latin typeface="Arial"/>
                  <a:cs typeface="Arial"/>
                </a:rPr>
                <a:t>3.</a:t>
              </a: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5167146" y="2816571"/>
              <a:ext cx="1584000" cy="118930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300" dirty="0">
                  <a:solidFill>
                    <a:srgbClr val="FFFFFF"/>
                  </a:solidFill>
                  <a:latin typeface="Arial"/>
                  <a:cs typeface="Arial"/>
                </a:rPr>
                <a:t>Realizar actividades permanentes y efectivas para prevenir la exposición a sílice. </a:t>
              </a: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5851434" y="1852571"/>
            <a:ext cx="1584000" cy="2600847"/>
            <a:chOff x="7446748" y="1852571"/>
            <a:chExt cx="923242" cy="2600847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DB79A9F-B042-4214-B7E6-0A582AF0B4DE}"/>
                </a:ext>
              </a:extLst>
            </p:cNvPr>
            <p:cNvSpPr/>
            <p:nvPr/>
          </p:nvSpPr>
          <p:spPr>
            <a:xfrm>
              <a:off x="7446748" y="2823998"/>
              <a:ext cx="923242" cy="162942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300" dirty="0">
                  <a:solidFill>
                    <a:srgbClr val="FFFFFF"/>
                  </a:solidFill>
                  <a:latin typeface="Arial"/>
                  <a:cs typeface="Arial"/>
                </a:rPr>
                <a:t>Dar cumplimiento a los aspectos éticos que establece el protocolo, relativos a la privacidad y confidencialidad de la información. </a:t>
              </a:r>
            </a:p>
          </p:txBody>
        </p:sp>
        <p:sp>
          <p:nvSpPr>
            <p:cNvPr id="23" name="3 Título"/>
            <p:cNvSpPr txBox="1">
              <a:spLocks/>
            </p:cNvSpPr>
            <p:nvPr/>
          </p:nvSpPr>
          <p:spPr>
            <a:xfrm>
              <a:off x="7452419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F2E400"/>
                  </a:solidFill>
                  <a:latin typeface="Arial"/>
                  <a:cs typeface="Arial"/>
                </a:rPr>
                <a:t>4.</a:t>
              </a: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7614628" y="1852571"/>
            <a:ext cx="1584000" cy="3040968"/>
            <a:chOff x="7446748" y="1852571"/>
            <a:chExt cx="923242" cy="3040968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4DB79A9F-B042-4214-B7E6-0A582AF0B4DE}"/>
                </a:ext>
              </a:extLst>
            </p:cNvPr>
            <p:cNvSpPr/>
            <p:nvPr/>
          </p:nvSpPr>
          <p:spPr>
            <a:xfrm>
              <a:off x="7446748" y="2823998"/>
              <a:ext cx="923242" cy="2069541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300" dirty="0">
                  <a:solidFill>
                    <a:srgbClr val="FFFFFF"/>
                  </a:solidFill>
                  <a:latin typeface="Arial"/>
                  <a:cs typeface="Arial"/>
                </a:rPr>
                <a:t>Entregar la información al organismo administrador correspondiente cuando el empleador o el trabajador se cambie de organismo administrador. </a:t>
              </a:r>
            </a:p>
          </p:txBody>
        </p:sp>
        <p:sp>
          <p:nvSpPr>
            <p:cNvPr id="29" name="3 Título"/>
            <p:cNvSpPr txBox="1">
              <a:spLocks/>
            </p:cNvSpPr>
            <p:nvPr/>
          </p:nvSpPr>
          <p:spPr>
            <a:xfrm>
              <a:off x="7452419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F2E400"/>
                  </a:solidFill>
                  <a:latin typeface="Arial"/>
                  <a:cs typeface="Arial"/>
                </a:rPr>
                <a:t>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70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78115" y="577469"/>
            <a:ext cx="543500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Obligaciones de las Organismos Fiscalizadores</a:t>
            </a:r>
            <a:endParaRPr lang="es-ES" dirty="0">
              <a:solidFill>
                <a:srgbClr val="004B53"/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669257" y="1852571"/>
            <a:ext cx="2917663" cy="2711657"/>
            <a:chOff x="497049" y="1852571"/>
            <a:chExt cx="2917663" cy="2711657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DB79A9F-B042-4214-B7E6-0A582AF0B4DE}"/>
                </a:ext>
              </a:extLst>
            </p:cNvPr>
            <p:cNvSpPr/>
            <p:nvPr/>
          </p:nvSpPr>
          <p:spPr>
            <a:xfrm>
              <a:off x="534712" y="2816570"/>
              <a:ext cx="2880000" cy="1747658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400" b="1" dirty="0">
                  <a:solidFill>
                    <a:srgbClr val="004B53"/>
                  </a:solidFill>
                  <a:latin typeface="Arial"/>
                  <a:cs typeface="Arial"/>
                </a:rPr>
                <a:t>Fiscalización de las instalaciones médicas de los organismos administradores</a:t>
              </a:r>
              <a:r>
                <a:rPr lang="es-CL" sz="1400" dirty="0">
                  <a:solidFill>
                    <a:srgbClr val="004B53"/>
                  </a:solidFill>
                  <a:latin typeface="Arial"/>
                  <a:cs typeface="Arial"/>
                </a:rPr>
                <a:t>, de la forma y condiciones como tales organismos otorguen las prestaciones médicas, y de la calidad de las actividades de prevención que realicen.</a:t>
              </a:r>
            </a:p>
          </p:txBody>
        </p:sp>
        <p:sp>
          <p:nvSpPr>
            <p:cNvPr id="19" name="3 Título"/>
            <p:cNvSpPr txBox="1">
              <a:spLocks/>
            </p:cNvSpPr>
            <p:nvPr/>
          </p:nvSpPr>
          <p:spPr>
            <a:xfrm>
              <a:off x="497049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8D004C"/>
                  </a:solidFill>
                  <a:latin typeface="Arial"/>
                  <a:cs typeface="Arial"/>
                </a:rPr>
                <a:t>1.</a:t>
              </a: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4239374" y="1852571"/>
            <a:ext cx="2897175" cy="3185635"/>
            <a:chOff x="2797141" y="1852571"/>
            <a:chExt cx="2897175" cy="3185635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ADC3D357-BAC7-42C9-8C78-0FD199126BAB}"/>
                </a:ext>
              </a:extLst>
            </p:cNvPr>
            <p:cNvSpPr/>
            <p:nvPr/>
          </p:nvSpPr>
          <p:spPr>
            <a:xfrm>
              <a:off x="2814316" y="2816572"/>
              <a:ext cx="2880000" cy="222163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CL" sz="1400" b="1" dirty="0">
                  <a:solidFill>
                    <a:srgbClr val="004B53"/>
                  </a:solidFill>
                  <a:latin typeface="Arial"/>
                  <a:cs typeface="Arial"/>
                </a:rPr>
                <a:t>Velar por el cumplimiento de las normas, planes, programas y políticas nacionales de salud </a:t>
              </a:r>
              <a:r>
                <a:rPr lang="es-CL" sz="1400" dirty="0">
                  <a:solidFill>
                    <a:srgbClr val="004B53"/>
                  </a:solidFill>
                  <a:latin typeface="Arial"/>
                  <a:cs typeface="Arial"/>
                </a:rPr>
                <a:t>fijados por la autoridad y la de mantener actualizado el diagnóstico epidemiológico regional y realizar la vigilancia permanente del impacto de las estrategias y acciones implementadas. </a:t>
              </a:r>
            </a:p>
          </p:txBody>
        </p:sp>
        <p:sp>
          <p:nvSpPr>
            <p:cNvPr id="20" name="3 Título"/>
            <p:cNvSpPr txBox="1">
              <a:spLocks/>
            </p:cNvSpPr>
            <p:nvPr/>
          </p:nvSpPr>
          <p:spPr>
            <a:xfrm>
              <a:off x="2797141" y="1852571"/>
              <a:ext cx="803037" cy="1115994"/>
            </a:xfrm>
            <a:prstGeom prst="rect">
              <a:avLst/>
            </a:prstGeom>
          </p:spPr>
          <p:txBody>
            <a:bodyPr lIns="0" rIns="0" anchor="t"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CL" sz="6600" spc="-150" dirty="0">
                  <a:solidFill>
                    <a:srgbClr val="8D004C"/>
                  </a:solidFill>
                  <a:latin typeface="Arial"/>
                  <a:cs typeface="Arial"/>
                </a:rPr>
                <a:t>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2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 txBox="1">
            <a:spLocks/>
          </p:cNvSpPr>
          <p:nvPr/>
        </p:nvSpPr>
        <p:spPr>
          <a:xfrm>
            <a:off x="452418" y="452051"/>
            <a:ext cx="4071799" cy="47782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Agenda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39553" y="1706083"/>
            <a:ext cx="8735658" cy="19020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Introducción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Obligaciones del Protocolo 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Modelo de Vigilancia ACHS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Herramientas para cumplir Protocolo</a:t>
            </a:r>
          </a:p>
        </p:txBody>
      </p:sp>
    </p:spTree>
    <p:extLst>
      <p:ext uri="{BB962C8B-B14F-4D97-AF65-F5344CB8AC3E}">
        <p14:creationId xmlns:p14="http://schemas.microsoft.com/office/powerpoint/2010/main" val="21082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84B727"/>
                </a:solidFill>
                <a:latin typeface="Arial"/>
                <a:cs typeface="Arial"/>
              </a:rPr>
              <a:t>Modelo de Vigilancia ACHS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3295125" y="1449008"/>
            <a:ext cx="2161672" cy="625870"/>
            <a:chOff x="3295125" y="1449008"/>
            <a:chExt cx="2161672" cy="625870"/>
          </a:xfrm>
        </p:grpSpPr>
        <p:sp>
          <p:nvSpPr>
            <p:cNvPr id="3" name="Rectángulo redondeado 2"/>
            <p:cNvSpPr/>
            <p:nvPr/>
          </p:nvSpPr>
          <p:spPr>
            <a:xfrm>
              <a:off x="3295125" y="1470536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3350221" y="1449008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1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48" name="5 CuadroTexto"/>
            <p:cNvSpPr txBox="1"/>
            <p:nvPr/>
          </p:nvSpPr>
          <p:spPr>
            <a:xfrm>
              <a:off x="3825129" y="1568643"/>
              <a:ext cx="121231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Identificar el peligro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295125" y="2139229"/>
            <a:ext cx="2161672" cy="803058"/>
            <a:chOff x="3295125" y="2139229"/>
            <a:chExt cx="2161672" cy="803058"/>
          </a:xfrm>
        </p:grpSpPr>
        <p:grpSp>
          <p:nvGrpSpPr>
            <p:cNvPr id="30" name="Agrupar 29"/>
            <p:cNvGrpSpPr/>
            <p:nvPr/>
          </p:nvGrpSpPr>
          <p:grpSpPr>
            <a:xfrm>
              <a:off x="3295125" y="2317539"/>
              <a:ext cx="2161672" cy="624748"/>
              <a:chOff x="3295125" y="2317539"/>
              <a:chExt cx="2161672" cy="624748"/>
            </a:xfrm>
          </p:grpSpPr>
          <p:sp>
            <p:nvSpPr>
              <p:cNvPr id="49" name="Rectángulo 48"/>
              <p:cNvSpPr/>
              <p:nvPr/>
            </p:nvSpPr>
            <p:spPr>
              <a:xfrm>
                <a:off x="3334721" y="2317539"/>
                <a:ext cx="41289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sz="3200" dirty="0">
                    <a:solidFill>
                      <a:schemeClr val="bg1">
                        <a:alpha val="20000"/>
                      </a:schemeClr>
                    </a:solidFill>
                    <a:latin typeface="Arial"/>
                    <a:cs typeface="Arial"/>
                  </a:rPr>
                  <a:t>2</a:t>
                </a:r>
                <a:endParaRPr lang="es-ES" sz="3200" dirty="0">
                  <a:solidFill>
                    <a:schemeClr val="bg1">
                      <a:alpha val="20000"/>
                    </a:schemeClr>
                  </a:solidFill>
                </a:endParaRPr>
              </a:p>
            </p:txBody>
          </p:sp>
          <p:sp>
            <p:nvSpPr>
              <p:cNvPr id="50" name="5 CuadroTexto"/>
              <p:cNvSpPr txBox="1"/>
              <p:nvPr/>
            </p:nvSpPr>
            <p:spPr>
              <a:xfrm>
                <a:off x="3825129" y="2448234"/>
                <a:ext cx="1424808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300" dirty="0">
                    <a:solidFill>
                      <a:srgbClr val="FFFFFF"/>
                    </a:solidFill>
                    <a:latin typeface="Arial"/>
                  </a:rPr>
                  <a:t>Establecer organización</a:t>
                </a:r>
              </a:p>
            </p:txBody>
          </p:sp>
          <p:sp>
            <p:nvSpPr>
              <p:cNvPr id="60" name="Rectángulo redondeado 59"/>
              <p:cNvSpPr/>
              <p:nvPr/>
            </p:nvSpPr>
            <p:spPr>
              <a:xfrm>
                <a:off x="3295125" y="2337945"/>
                <a:ext cx="2161672" cy="604342"/>
              </a:xfrm>
              <a:prstGeom prst="roundRect">
                <a:avLst/>
              </a:prstGeom>
              <a:noFill/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5" name="Triángulo isósceles 14"/>
            <p:cNvSpPr/>
            <p:nvPr/>
          </p:nvSpPr>
          <p:spPr>
            <a:xfrm rot="10800000">
              <a:off x="4226817" y="213922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3295125" y="3005634"/>
            <a:ext cx="2161672" cy="804062"/>
            <a:chOff x="3295125" y="3005634"/>
            <a:chExt cx="2161672" cy="804062"/>
          </a:xfrm>
        </p:grpSpPr>
        <p:sp>
          <p:nvSpPr>
            <p:cNvPr id="51" name="Rectángulo 50"/>
            <p:cNvSpPr/>
            <p:nvPr/>
          </p:nvSpPr>
          <p:spPr>
            <a:xfrm>
              <a:off x="3340793" y="321733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3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52" name="5 CuadroTexto"/>
            <p:cNvSpPr txBox="1"/>
            <p:nvPr/>
          </p:nvSpPr>
          <p:spPr>
            <a:xfrm>
              <a:off x="3841963" y="3314530"/>
              <a:ext cx="1319091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FFFFF"/>
                  </a:solidFill>
                  <a:latin typeface="Arial"/>
                </a:rPr>
                <a:t>Caracterizar el Peligro</a:t>
              </a:r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3295125" y="3205354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Triángulo isósceles 67"/>
            <p:cNvSpPr/>
            <p:nvPr/>
          </p:nvSpPr>
          <p:spPr>
            <a:xfrm rot="10800000">
              <a:off x="4226817" y="3005634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5547580" y="3184746"/>
            <a:ext cx="2363717" cy="619845"/>
            <a:chOff x="5547580" y="3184746"/>
            <a:chExt cx="2363717" cy="619845"/>
          </a:xfrm>
        </p:grpSpPr>
        <p:sp>
          <p:nvSpPr>
            <p:cNvPr id="59" name="Rectángulo 58"/>
            <p:cNvSpPr/>
            <p:nvPr/>
          </p:nvSpPr>
          <p:spPr>
            <a:xfrm>
              <a:off x="5799046" y="318474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4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61" name="5 CuadroTexto"/>
            <p:cNvSpPr txBox="1"/>
            <p:nvPr/>
          </p:nvSpPr>
          <p:spPr>
            <a:xfrm>
              <a:off x="6268996" y="3291948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rgbClr val="FFFFFF"/>
                  </a:solidFill>
                  <a:latin typeface="Arial"/>
                </a:rPr>
                <a:t>Difundir y capacitar</a:t>
              </a:r>
            </a:p>
          </p:txBody>
        </p:sp>
        <p:sp>
          <p:nvSpPr>
            <p:cNvPr id="63" name="Rectángulo redondeado 62"/>
            <p:cNvSpPr/>
            <p:nvPr/>
          </p:nvSpPr>
          <p:spPr>
            <a:xfrm>
              <a:off x="5749625" y="3200249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Triángulo isósceles 68"/>
            <p:cNvSpPr/>
            <p:nvPr/>
          </p:nvSpPr>
          <p:spPr>
            <a:xfrm rot="5400000">
              <a:off x="5493931" y="3412131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295125" y="3887919"/>
            <a:ext cx="2161672" cy="789186"/>
            <a:chOff x="3295125" y="3887919"/>
            <a:chExt cx="2161672" cy="789186"/>
          </a:xfrm>
        </p:grpSpPr>
        <p:sp>
          <p:nvSpPr>
            <p:cNvPr id="67" name="Rectángulo redondeado 66"/>
            <p:cNvSpPr/>
            <p:nvPr/>
          </p:nvSpPr>
          <p:spPr>
            <a:xfrm>
              <a:off x="3295125" y="4072763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340793" y="4089521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5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71" name="5 CuadroTexto"/>
            <p:cNvSpPr txBox="1"/>
            <p:nvPr/>
          </p:nvSpPr>
          <p:spPr>
            <a:xfrm>
              <a:off x="3841963" y="4186715"/>
              <a:ext cx="1319091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FFFFF"/>
                  </a:solidFill>
                  <a:latin typeface="Arial"/>
                </a:rPr>
                <a:t>Evaluar el Riesgo</a:t>
              </a:r>
            </a:p>
          </p:txBody>
        </p:sp>
        <p:sp>
          <p:nvSpPr>
            <p:cNvPr id="74" name="Triángulo isósceles 73"/>
            <p:cNvSpPr/>
            <p:nvPr/>
          </p:nvSpPr>
          <p:spPr>
            <a:xfrm rot="10800000">
              <a:off x="4226817" y="388791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057665" y="4734646"/>
            <a:ext cx="3613689" cy="1002657"/>
            <a:chOff x="2057665" y="4734646"/>
            <a:chExt cx="3613689" cy="1002657"/>
          </a:xfrm>
        </p:grpSpPr>
        <p:sp>
          <p:nvSpPr>
            <p:cNvPr id="65" name="5 CuadroTexto"/>
            <p:cNvSpPr txBox="1"/>
            <p:nvPr/>
          </p:nvSpPr>
          <p:spPr>
            <a:xfrm>
              <a:off x="2637817" y="5241832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Medidas de control</a:t>
              </a:r>
            </a:p>
          </p:txBody>
        </p:sp>
        <p:sp>
          <p:nvSpPr>
            <p:cNvPr id="79" name="Rectángulo redondeado 78"/>
            <p:cNvSpPr/>
            <p:nvPr/>
          </p:nvSpPr>
          <p:spPr>
            <a:xfrm>
              <a:off x="2057665" y="5132961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5" name="Agrupar 24"/>
            <p:cNvGrpSpPr/>
            <p:nvPr/>
          </p:nvGrpSpPr>
          <p:grpSpPr>
            <a:xfrm>
              <a:off x="3117511" y="4929568"/>
              <a:ext cx="2553843" cy="214157"/>
              <a:chOff x="3431102" y="4714287"/>
              <a:chExt cx="2809226" cy="214157"/>
            </a:xfrm>
          </p:grpSpPr>
          <p:cxnSp>
            <p:nvCxnSpPr>
              <p:cNvPr id="21" name="Conector recto 20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cto 82"/>
              <p:cNvCxnSpPr/>
              <p:nvPr/>
            </p:nvCxnSpPr>
            <p:spPr>
              <a:xfrm flipV="1">
                <a:off x="6240328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riángulo isósceles 91"/>
            <p:cNvSpPr/>
            <p:nvPr/>
          </p:nvSpPr>
          <p:spPr>
            <a:xfrm rot="10800000">
              <a:off x="4226817" y="4734646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</a:t>
              </a:r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2188386" y="5122125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6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4479590" y="5132889"/>
            <a:ext cx="2161672" cy="615178"/>
            <a:chOff x="4479590" y="5132889"/>
            <a:chExt cx="2161672" cy="615178"/>
          </a:xfrm>
        </p:grpSpPr>
        <p:sp>
          <p:nvSpPr>
            <p:cNvPr id="72" name="5 CuadroTexto"/>
            <p:cNvSpPr txBox="1"/>
            <p:nvPr/>
          </p:nvSpPr>
          <p:spPr>
            <a:xfrm>
              <a:off x="5069729" y="5241832"/>
              <a:ext cx="117806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Vigilancia salud</a:t>
              </a:r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4479590" y="5143725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4573628" y="5132889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7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499722" y="4367564"/>
            <a:ext cx="2578471" cy="1104077"/>
            <a:chOff x="499722" y="4367564"/>
            <a:chExt cx="2578471" cy="1104077"/>
          </a:xfrm>
        </p:grpSpPr>
        <p:sp>
          <p:nvSpPr>
            <p:cNvPr id="97" name="CuadroTexto 96"/>
            <p:cNvSpPr txBox="1"/>
            <p:nvPr/>
          </p:nvSpPr>
          <p:spPr>
            <a:xfrm>
              <a:off x="499722" y="4648871"/>
              <a:ext cx="1125479" cy="5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rgbClr val="84B727"/>
                  </a:solidFill>
                  <a:latin typeface="Arial" pitchFamily="34" charset="0"/>
                  <a:cs typeface="Arial" pitchFamily="34" charset="0"/>
                </a:rPr>
                <a:t>Verificación y Control</a:t>
              </a:r>
            </a:p>
          </p:txBody>
        </p:sp>
        <p:grpSp>
          <p:nvGrpSpPr>
            <p:cNvPr id="95" name="Agrupar 94"/>
            <p:cNvGrpSpPr/>
            <p:nvPr/>
          </p:nvGrpSpPr>
          <p:grpSpPr>
            <a:xfrm>
              <a:off x="1059535" y="4367564"/>
              <a:ext cx="2018658" cy="283495"/>
              <a:chOff x="3431102" y="4714287"/>
              <a:chExt cx="2809226" cy="214157"/>
            </a:xfrm>
          </p:grpSpPr>
          <p:cxnSp>
            <p:nvCxnSpPr>
              <p:cNvPr id="96" name="Conector recto 95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Agrupar 100"/>
            <p:cNvGrpSpPr/>
            <p:nvPr/>
          </p:nvGrpSpPr>
          <p:grpSpPr>
            <a:xfrm flipV="1">
              <a:off x="1059535" y="5188146"/>
              <a:ext cx="867024" cy="283495"/>
              <a:chOff x="3431102" y="4714287"/>
              <a:chExt cx="2809226" cy="214157"/>
            </a:xfrm>
          </p:grpSpPr>
          <p:cxnSp>
            <p:nvCxnSpPr>
              <p:cNvPr id="102" name="Conector recto 101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cto 103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87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84B727"/>
                </a:solidFill>
                <a:latin typeface="Arial"/>
                <a:cs typeface="Arial"/>
              </a:rPr>
              <a:t>Modelo de Vigilancia ACHS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3295125" y="1449008"/>
            <a:ext cx="2161672" cy="625870"/>
            <a:chOff x="3295125" y="1449008"/>
            <a:chExt cx="2161672" cy="625870"/>
          </a:xfrm>
        </p:grpSpPr>
        <p:sp>
          <p:nvSpPr>
            <p:cNvPr id="3" name="Rectángulo redondeado 2"/>
            <p:cNvSpPr/>
            <p:nvPr/>
          </p:nvSpPr>
          <p:spPr>
            <a:xfrm>
              <a:off x="3295125" y="1470536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3350221" y="1449008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rgbClr val="F2E500"/>
                  </a:solidFill>
                  <a:latin typeface="Arial"/>
                  <a:cs typeface="Arial"/>
                </a:rPr>
                <a:t>1</a:t>
              </a:r>
              <a:endParaRPr lang="es-ES" sz="3200" dirty="0">
                <a:solidFill>
                  <a:srgbClr val="F2E500"/>
                </a:solidFill>
              </a:endParaRPr>
            </a:p>
          </p:txBody>
        </p:sp>
        <p:sp>
          <p:nvSpPr>
            <p:cNvPr id="48" name="5 CuadroTexto"/>
            <p:cNvSpPr txBox="1"/>
            <p:nvPr/>
          </p:nvSpPr>
          <p:spPr>
            <a:xfrm>
              <a:off x="3825129" y="1568643"/>
              <a:ext cx="121231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2E500"/>
                  </a:solidFill>
                  <a:latin typeface="Arial"/>
                </a:rPr>
                <a:t>Identificar el peligro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295125" y="2139229"/>
            <a:ext cx="2161672" cy="803058"/>
            <a:chOff x="3295125" y="2139229"/>
            <a:chExt cx="2161672" cy="803058"/>
          </a:xfrm>
        </p:grpSpPr>
        <p:grpSp>
          <p:nvGrpSpPr>
            <p:cNvPr id="30" name="Agrupar 29"/>
            <p:cNvGrpSpPr/>
            <p:nvPr/>
          </p:nvGrpSpPr>
          <p:grpSpPr>
            <a:xfrm>
              <a:off x="3295125" y="2317539"/>
              <a:ext cx="2161672" cy="624748"/>
              <a:chOff x="3295125" y="2317539"/>
              <a:chExt cx="2161672" cy="624748"/>
            </a:xfrm>
          </p:grpSpPr>
          <p:sp>
            <p:nvSpPr>
              <p:cNvPr id="49" name="Rectángulo 48"/>
              <p:cNvSpPr/>
              <p:nvPr/>
            </p:nvSpPr>
            <p:spPr>
              <a:xfrm>
                <a:off x="3334721" y="2317539"/>
                <a:ext cx="41289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sz="3200" dirty="0">
                    <a:solidFill>
                      <a:schemeClr val="bg1">
                        <a:alpha val="20000"/>
                      </a:schemeClr>
                    </a:solidFill>
                    <a:latin typeface="Arial"/>
                    <a:cs typeface="Arial"/>
                  </a:rPr>
                  <a:t>2</a:t>
                </a:r>
                <a:endParaRPr lang="es-ES" sz="3200" dirty="0">
                  <a:solidFill>
                    <a:schemeClr val="bg1">
                      <a:alpha val="20000"/>
                    </a:schemeClr>
                  </a:solidFill>
                </a:endParaRPr>
              </a:p>
            </p:txBody>
          </p:sp>
          <p:sp>
            <p:nvSpPr>
              <p:cNvPr id="50" name="5 CuadroTexto"/>
              <p:cNvSpPr txBox="1"/>
              <p:nvPr/>
            </p:nvSpPr>
            <p:spPr>
              <a:xfrm>
                <a:off x="3825129" y="2448234"/>
                <a:ext cx="1424808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300" dirty="0">
                    <a:solidFill>
                      <a:srgbClr val="FFFFFF"/>
                    </a:solidFill>
                    <a:latin typeface="Arial"/>
                  </a:rPr>
                  <a:t>Establecer organización</a:t>
                </a:r>
              </a:p>
            </p:txBody>
          </p:sp>
          <p:sp>
            <p:nvSpPr>
              <p:cNvPr id="60" name="Rectángulo redondeado 59"/>
              <p:cNvSpPr/>
              <p:nvPr/>
            </p:nvSpPr>
            <p:spPr>
              <a:xfrm>
                <a:off x="3295125" y="2337945"/>
                <a:ext cx="2161672" cy="604342"/>
              </a:xfrm>
              <a:prstGeom prst="roundRect">
                <a:avLst/>
              </a:prstGeom>
              <a:noFill/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5" name="Triángulo isósceles 14"/>
            <p:cNvSpPr/>
            <p:nvPr/>
          </p:nvSpPr>
          <p:spPr>
            <a:xfrm rot="10800000">
              <a:off x="4226817" y="213922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3295125" y="3005634"/>
            <a:ext cx="2161672" cy="804062"/>
            <a:chOff x="3295125" y="3005634"/>
            <a:chExt cx="2161672" cy="804062"/>
          </a:xfrm>
        </p:grpSpPr>
        <p:sp>
          <p:nvSpPr>
            <p:cNvPr id="51" name="Rectángulo 50"/>
            <p:cNvSpPr/>
            <p:nvPr/>
          </p:nvSpPr>
          <p:spPr>
            <a:xfrm>
              <a:off x="3340793" y="321733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3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52" name="5 CuadroTexto"/>
            <p:cNvSpPr txBox="1"/>
            <p:nvPr/>
          </p:nvSpPr>
          <p:spPr>
            <a:xfrm>
              <a:off x="3841963" y="3314530"/>
              <a:ext cx="1319091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FFFFF"/>
                  </a:solidFill>
                  <a:latin typeface="Arial"/>
                </a:rPr>
                <a:t>Caracterizar el Peligro</a:t>
              </a:r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3295125" y="3205354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Triángulo isósceles 67"/>
            <p:cNvSpPr/>
            <p:nvPr/>
          </p:nvSpPr>
          <p:spPr>
            <a:xfrm rot="10800000">
              <a:off x="4226817" y="3005634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5547580" y="3184746"/>
            <a:ext cx="2363717" cy="619845"/>
            <a:chOff x="5547580" y="3184746"/>
            <a:chExt cx="2363717" cy="619845"/>
          </a:xfrm>
        </p:grpSpPr>
        <p:sp>
          <p:nvSpPr>
            <p:cNvPr id="59" name="Rectángulo 58"/>
            <p:cNvSpPr/>
            <p:nvPr/>
          </p:nvSpPr>
          <p:spPr>
            <a:xfrm>
              <a:off x="5799046" y="318474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4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61" name="5 CuadroTexto"/>
            <p:cNvSpPr txBox="1"/>
            <p:nvPr/>
          </p:nvSpPr>
          <p:spPr>
            <a:xfrm>
              <a:off x="6268996" y="3291948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rgbClr val="FFFFFF"/>
                  </a:solidFill>
                  <a:latin typeface="Arial"/>
                </a:rPr>
                <a:t>Difundir y capacitar</a:t>
              </a:r>
            </a:p>
          </p:txBody>
        </p:sp>
        <p:sp>
          <p:nvSpPr>
            <p:cNvPr id="63" name="Rectángulo redondeado 62"/>
            <p:cNvSpPr/>
            <p:nvPr/>
          </p:nvSpPr>
          <p:spPr>
            <a:xfrm>
              <a:off x="5749625" y="3200249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Triángulo isósceles 68"/>
            <p:cNvSpPr/>
            <p:nvPr/>
          </p:nvSpPr>
          <p:spPr>
            <a:xfrm rot="5400000">
              <a:off x="5493931" y="3412131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295125" y="3887919"/>
            <a:ext cx="2161672" cy="789186"/>
            <a:chOff x="3295125" y="3887919"/>
            <a:chExt cx="2161672" cy="789186"/>
          </a:xfrm>
        </p:grpSpPr>
        <p:sp>
          <p:nvSpPr>
            <p:cNvPr id="67" name="Rectángulo redondeado 66"/>
            <p:cNvSpPr/>
            <p:nvPr/>
          </p:nvSpPr>
          <p:spPr>
            <a:xfrm>
              <a:off x="3295125" y="4072763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340793" y="4089521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5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71" name="5 CuadroTexto"/>
            <p:cNvSpPr txBox="1"/>
            <p:nvPr/>
          </p:nvSpPr>
          <p:spPr>
            <a:xfrm>
              <a:off x="3841963" y="4186715"/>
              <a:ext cx="1319091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FFFFF"/>
                  </a:solidFill>
                  <a:latin typeface="Arial"/>
                </a:rPr>
                <a:t>Evaluar el Riesgo</a:t>
              </a:r>
            </a:p>
          </p:txBody>
        </p:sp>
        <p:sp>
          <p:nvSpPr>
            <p:cNvPr id="74" name="Triángulo isósceles 73"/>
            <p:cNvSpPr/>
            <p:nvPr/>
          </p:nvSpPr>
          <p:spPr>
            <a:xfrm rot="10800000">
              <a:off x="4226817" y="388791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057665" y="4734646"/>
            <a:ext cx="3613689" cy="1002657"/>
            <a:chOff x="2057665" y="4734646"/>
            <a:chExt cx="3613689" cy="1002657"/>
          </a:xfrm>
        </p:grpSpPr>
        <p:sp>
          <p:nvSpPr>
            <p:cNvPr id="65" name="5 CuadroTexto"/>
            <p:cNvSpPr txBox="1"/>
            <p:nvPr/>
          </p:nvSpPr>
          <p:spPr>
            <a:xfrm>
              <a:off x="2637817" y="5241832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Medidas de control</a:t>
              </a:r>
            </a:p>
          </p:txBody>
        </p:sp>
        <p:sp>
          <p:nvSpPr>
            <p:cNvPr id="79" name="Rectángulo redondeado 78"/>
            <p:cNvSpPr/>
            <p:nvPr/>
          </p:nvSpPr>
          <p:spPr>
            <a:xfrm>
              <a:off x="2057665" y="5132961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5" name="Agrupar 24"/>
            <p:cNvGrpSpPr/>
            <p:nvPr/>
          </p:nvGrpSpPr>
          <p:grpSpPr>
            <a:xfrm>
              <a:off x="3117511" y="4929568"/>
              <a:ext cx="2553843" cy="214157"/>
              <a:chOff x="3431102" y="4714287"/>
              <a:chExt cx="2809226" cy="214157"/>
            </a:xfrm>
          </p:grpSpPr>
          <p:cxnSp>
            <p:nvCxnSpPr>
              <p:cNvPr id="21" name="Conector recto 20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cto 82"/>
              <p:cNvCxnSpPr/>
              <p:nvPr/>
            </p:nvCxnSpPr>
            <p:spPr>
              <a:xfrm flipV="1">
                <a:off x="6240328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riángulo isósceles 91"/>
            <p:cNvSpPr/>
            <p:nvPr/>
          </p:nvSpPr>
          <p:spPr>
            <a:xfrm rot="10800000">
              <a:off x="4226817" y="4734646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</a:t>
              </a:r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2188386" y="5122125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6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4479590" y="5132889"/>
            <a:ext cx="2161672" cy="615178"/>
            <a:chOff x="4479590" y="5132889"/>
            <a:chExt cx="2161672" cy="615178"/>
          </a:xfrm>
        </p:grpSpPr>
        <p:sp>
          <p:nvSpPr>
            <p:cNvPr id="72" name="5 CuadroTexto"/>
            <p:cNvSpPr txBox="1"/>
            <p:nvPr/>
          </p:nvSpPr>
          <p:spPr>
            <a:xfrm>
              <a:off x="5069729" y="5241832"/>
              <a:ext cx="117806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Vigilancia salud</a:t>
              </a:r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4479590" y="5143725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4573628" y="5132889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7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499722" y="4367564"/>
            <a:ext cx="2578471" cy="1104077"/>
            <a:chOff x="499722" y="4367564"/>
            <a:chExt cx="2578471" cy="1104077"/>
          </a:xfrm>
        </p:grpSpPr>
        <p:sp>
          <p:nvSpPr>
            <p:cNvPr id="97" name="CuadroTexto 96"/>
            <p:cNvSpPr txBox="1"/>
            <p:nvPr/>
          </p:nvSpPr>
          <p:spPr>
            <a:xfrm>
              <a:off x="499722" y="4648871"/>
              <a:ext cx="1125479" cy="5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rgbClr val="84B727"/>
                  </a:solidFill>
                  <a:latin typeface="Arial" pitchFamily="34" charset="0"/>
                  <a:cs typeface="Arial" pitchFamily="34" charset="0"/>
                </a:rPr>
                <a:t>Verificación y Control</a:t>
              </a:r>
            </a:p>
          </p:txBody>
        </p:sp>
        <p:grpSp>
          <p:nvGrpSpPr>
            <p:cNvPr id="95" name="Agrupar 94"/>
            <p:cNvGrpSpPr/>
            <p:nvPr/>
          </p:nvGrpSpPr>
          <p:grpSpPr>
            <a:xfrm>
              <a:off x="1059535" y="4367564"/>
              <a:ext cx="2018658" cy="283495"/>
              <a:chOff x="3431102" y="4714287"/>
              <a:chExt cx="2809226" cy="214157"/>
            </a:xfrm>
          </p:grpSpPr>
          <p:cxnSp>
            <p:nvCxnSpPr>
              <p:cNvPr id="96" name="Conector recto 95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Agrupar 100"/>
            <p:cNvGrpSpPr/>
            <p:nvPr/>
          </p:nvGrpSpPr>
          <p:grpSpPr>
            <a:xfrm flipV="1">
              <a:off x="1059535" y="5188146"/>
              <a:ext cx="867024" cy="283495"/>
              <a:chOff x="3431102" y="4714287"/>
              <a:chExt cx="2809226" cy="214157"/>
            </a:xfrm>
          </p:grpSpPr>
          <p:cxnSp>
            <p:nvCxnSpPr>
              <p:cNvPr id="102" name="Conector recto 101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cto 103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037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ángulo 2">
            <a:extLst>
              <a:ext uri="{FF2B5EF4-FFF2-40B4-BE49-F238E27FC236}">
                <a16:creationId xmlns:a16="http://schemas.microsoft.com/office/drawing/2014/main" id="{CE51CB7E-5A91-4678-87BB-84C2F16E76F1}"/>
              </a:ext>
            </a:extLst>
          </p:cNvPr>
          <p:cNvSpPr/>
          <p:nvPr/>
        </p:nvSpPr>
        <p:spPr>
          <a:xfrm>
            <a:off x="2159481" y="2485888"/>
            <a:ext cx="6085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buFont typeface="+mj-lt"/>
              <a:buAutoNum type="alphaLcPeriod"/>
              <a:defRPr/>
            </a:pPr>
            <a:r>
              <a:rPr lang="es-CL" sz="1600" kern="0" dirty="0">
                <a:solidFill>
                  <a:srgbClr val="004B53"/>
                </a:solidFill>
                <a:latin typeface="Arial"/>
                <a:cs typeface="Arial"/>
              </a:rPr>
              <a:t>Revisar la existencia de sílice cristalizada </a:t>
            </a:r>
            <a:r>
              <a: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srgbClr val="004B53"/>
                </a:solidFill>
                <a:effectLst/>
                <a:uLnTx/>
                <a:uFillTx/>
                <a:latin typeface="Arial"/>
                <a:cs typeface="Arial"/>
              </a:rPr>
              <a:t>en las materias primas, suministros, aditivos o productos (cuarzo</a:t>
            </a:r>
            <a:r>
              <a:rPr kumimoji="0" lang="es-CL" sz="1600" b="0" i="0" u="none" strike="noStrike" kern="0" cap="none" spc="0" normalizeH="0" noProof="0" dirty="0">
                <a:ln>
                  <a:noFill/>
                </a:ln>
                <a:solidFill>
                  <a:srgbClr val="004B53"/>
                </a:solidFill>
                <a:effectLst/>
                <a:uLnTx/>
                <a:uFillTx/>
                <a:latin typeface="Arial"/>
                <a:cs typeface="Arial"/>
              </a:rPr>
              <a:t> – cristobalita - tridimita).</a:t>
            </a:r>
            <a:endParaRPr kumimoji="0" lang="es-CL" sz="1600" b="0" i="0" u="none" strike="noStrike" kern="0" cap="none" spc="0" normalizeH="0" baseline="0" noProof="0" dirty="0">
              <a:ln>
                <a:noFill/>
              </a:ln>
              <a:solidFill>
                <a:srgbClr val="004B53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6" name="Picture 2" descr="Imagen relacionada">
            <a:extLst>
              <a:ext uri="{FF2B5EF4-FFF2-40B4-BE49-F238E27FC236}">
                <a16:creationId xmlns:a16="http://schemas.microsoft.com/office/drawing/2014/main" id="{D2C9A4B3-0589-4B1F-9D93-4FAF61928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85" y="3660036"/>
            <a:ext cx="1717140" cy="1247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Resultado de imagen para marmol">
            <a:extLst>
              <a:ext uri="{FF2B5EF4-FFF2-40B4-BE49-F238E27FC236}">
                <a16:creationId xmlns:a16="http://schemas.microsoft.com/office/drawing/2014/main" id="{DD485543-0D36-476B-BACD-F74688396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46" y="3581619"/>
            <a:ext cx="1545285" cy="1494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n 6">
            <a:extLst>
              <a:ext uri="{FF2B5EF4-FFF2-40B4-BE49-F238E27FC236}">
                <a16:creationId xmlns:a16="http://schemas.microsoft.com/office/drawing/2014/main" id="{37DE9D30-6485-46E0-93DE-EFC54EC90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042" y="3502173"/>
            <a:ext cx="2149085" cy="175015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669000" y="1897081"/>
            <a:ext cx="1090236" cy="988136"/>
            <a:chOff x="564942" y="1223371"/>
            <a:chExt cx="1090236" cy="988136"/>
          </a:xfrm>
        </p:grpSpPr>
        <p:sp>
          <p:nvSpPr>
            <p:cNvPr id="19" name="Rectángulo 18"/>
            <p:cNvSpPr/>
            <p:nvPr/>
          </p:nvSpPr>
          <p:spPr>
            <a:xfrm>
              <a:off x="564942" y="1223371"/>
              <a:ext cx="1048595" cy="61555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r>
                <a:rPr lang="es-ES_tradnl" sz="4000" b="1" spc="-150" dirty="0">
                  <a:solidFill>
                    <a:srgbClr val="A6A6A6"/>
                  </a:solidFill>
                  <a:latin typeface="Arial"/>
                  <a:cs typeface="Arial"/>
                </a:rPr>
                <a:t>1.</a:t>
              </a:r>
              <a:endParaRPr lang="es-ES" sz="4000" b="1" spc="-150" dirty="0">
                <a:solidFill>
                  <a:srgbClr val="A6A6A6"/>
                </a:solidFill>
              </a:endParaRPr>
            </a:p>
          </p:txBody>
        </p:sp>
        <p:sp>
          <p:nvSpPr>
            <p:cNvPr id="20" name="5 CuadroTexto"/>
            <p:cNvSpPr txBox="1"/>
            <p:nvPr/>
          </p:nvSpPr>
          <p:spPr>
            <a:xfrm>
              <a:off x="575354" y="1842175"/>
              <a:ext cx="107982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200" dirty="0">
                  <a:solidFill>
                    <a:srgbClr val="A6A6A6"/>
                  </a:solidFill>
                  <a:latin typeface="Arial"/>
                </a:rPr>
                <a:t>Identificar el Peligro</a:t>
              </a:r>
            </a:p>
          </p:txBody>
        </p:sp>
      </p:grp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879861"/>
            <a:ext cx="35878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05424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¿Cómo hacerlo?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549079" y="1871162"/>
            <a:ext cx="1246445" cy="1217854"/>
          </a:xfrm>
          <a:prstGeom prst="roundRect">
            <a:avLst>
              <a:gd name="adj" fmla="val 8765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2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ángulo 2">
            <a:extLst>
              <a:ext uri="{FF2B5EF4-FFF2-40B4-BE49-F238E27FC236}">
                <a16:creationId xmlns:a16="http://schemas.microsoft.com/office/drawing/2014/main" id="{CE51CB7E-5A91-4678-87BB-84C2F16E76F1}"/>
              </a:ext>
            </a:extLst>
          </p:cNvPr>
          <p:cNvSpPr/>
          <p:nvPr/>
        </p:nvSpPr>
        <p:spPr>
          <a:xfrm>
            <a:off x="2169891" y="2515885"/>
            <a:ext cx="6085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288000" defTabSz="914400">
              <a:defRPr/>
            </a:pPr>
            <a:r>
              <a:rPr lang="es-CL" sz="1600" kern="0" dirty="0">
                <a:solidFill>
                  <a:srgbClr val="004B53"/>
                </a:solidFill>
                <a:latin typeface="Arial"/>
                <a:cs typeface="Arial"/>
              </a:rPr>
              <a:t>b.  Revisar si los materiales que tienen sílice participan en procesos que lo dispersen en el medio ambiente, </a:t>
            </a:r>
            <a:br>
              <a:rPr lang="es-CL" sz="1600" kern="0" dirty="0">
                <a:solidFill>
                  <a:srgbClr val="004B53"/>
                </a:solidFill>
                <a:latin typeface="Arial"/>
                <a:cs typeface="Arial"/>
              </a:rPr>
            </a:br>
            <a:r>
              <a:rPr lang="es-CL" sz="1600" kern="0" dirty="0">
                <a:solidFill>
                  <a:srgbClr val="004B53"/>
                </a:solidFill>
                <a:latin typeface="Arial"/>
                <a:cs typeface="Arial"/>
              </a:rPr>
              <a:t>Por ejemplo: Pulir, lijar, cortar, romper.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830E0539-26F8-4555-A654-0BB7CF7F9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r="15555"/>
          <a:stretch/>
        </p:blipFill>
        <p:spPr bwMode="auto">
          <a:xfrm>
            <a:off x="2577766" y="3694768"/>
            <a:ext cx="1378826" cy="200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4AB8BEA-7580-475F-83B1-50C0881C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71" y="3694768"/>
            <a:ext cx="2671923" cy="200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879861"/>
            <a:ext cx="35878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05424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¿Cómo hacerlo?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549079" y="1871162"/>
            <a:ext cx="1246445" cy="1217854"/>
            <a:chOff x="549079" y="1871162"/>
            <a:chExt cx="1246445" cy="1217854"/>
          </a:xfrm>
        </p:grpSpPr>
        <p:grpSp>
          <p:nvGrpSpPr>
            <p:cNvPr id="21" name="Agrupar 20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23" name="Rectángulo 22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1.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4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Identificar el Peligro</a:t>
                </a:r>
              </a:p>
            </p:txBody>
          </p:sp>
        </p:grpSp>
        <p:sp>
          <p:nvSpPr>
            <p:cNvPr id="27" name="Rectángulo redondeado 26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 txBox="1">
            <a:spLocks/>
          </p:cNvSpPr>
          <p:nvPr/>
        </p:nvSpPr>
        <p:spPr>
          <a:xfrm>
            <a:off x="452418" y="452051"/>
            <a:ext cx="4071799" cy="47782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Agenda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39553" y="1706083"/>
            <a:ext cx="8735658" cy="19020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004A52"/>
                </a:solidFill>
                <a:latin typeface="Arial" pitchFamily="34" charset="0"/>
                <a:cs typeface="Arial" pitchFamily="34" charset="0"/>
              </a:rPr>
              <a:t>Introducción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004A52"/>
                </a:solidFill>
                <a:latin typeface="Arial" pitchFamily="34" charset="0"/>
                <a:cs typeface="Arial" pitchFamily="34" charset="0"/>
              </a:rPr>
              <a:t>Obligaciones del Protocolo 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004A52"/>
                </a:solidFill>
                <a:latin typeface="Arial" pitchFamily="34" charset="0"/>
                <a:cs typeface="Arial" pitchFamily="34" charset="0"/>
              </a:rPr>
              <a:t>Modelo de Vigilancia ACHS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004A52"/>
                </a:solidFill>
                <a:latin typeface="Arial" pitchFamily="34" charset="0"/>
                <a:cs typeface="Arial" pitchFamily="34" charset="0"/>
              </a:rPr>
              <a:t>Herramientas para cumplir Protocolo</a:t>
            </a:r>
          </a:p>
        </p:txBody>
      </p:sp>
    </p:spTree>
    <p:extLst>
      <p:ext uri="{BB962C8B-B14F-4D97-AF65-F5344CB8AC3E}">
        <p14:creationId xmlns:p14="http://schemas.microsoft.com/office/powerpoint/2010/main" val="21572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84B727"/>
                </a:solidFill>
                <a:latin typeface="Arial"/>
                <a:cs typeface="Arial"/>
              </a:rPr>
              <a:t>Modelo de Vigilancia ACHS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3295125" y="1449008"/>
            <a:ext cx="2161672" cy="625870"/>
            <a:chOff x="3295125" y="1449008"/>
            <a:chExt cx="2161672" cy="625870"/>
          </a:xfrm>
        </p:grpSpPr>
        <p:sp>
          <p:nvSpPr>
            <p:cNvPr id="3" name="Rectángulo redondeado 2"/>
            <p:cNvSpPr/>
            <p:nvPr/>
          </p:nvSpPr>
          <p:spPr>
            <a:xfrm>
              <a:off x="3295125" y="1470536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3350221" y="1449008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1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48" name="5 CuadroTexto"/>
            <p:cNvSpPr txBox="1"/>
            <p:nvPr/>
          </p:nvSpPr>
          <p:spPr>
            <a:xfrm>
              <a:off x="3825129" y="1568643"/>
              <a:ext cx="121231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Identificar el peligro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295125" y="2139229"/>
            <a:ext cx="2161672" cy="803058"/>
            <a:chOff x="3295125" y="2139229"/>
            <a:chExt cx="2161672" cy="803058"/>
          </a:xfrm>
        </p:grpSpPr>
        <p:grpSp>
          <p:nvGrpSpPr>
            <p:cNvPr id="30" name="Agrupar 29"/>
            <p:cNvGrpSpPr/>
            <p:nvPr/>
          </p:nvGrpSpPr>
          <p:grpSpPr>
            <a:xfrm>
              <a:off x="3295125" y="2317539"/>
              <a:ext cx="2161672" cy="624748"/>
              <a:chOff x="3295125" y="2317539"/>
              <a:chExt cx="2161672" cy="624748"/>
            </a:xfrm>
          </p:grpSpPr>
          <p:sp>
            <p:nvSpPr>
              <p:cNvPr id="49" name="Rectángulo 48"/>
              <p:cNvSpPr/>
              <p:nvPr/>
            </p:nvSpPr>
            <p:spPr>
              <a:xfrm>
                <a:off x="3334721" y="2317539"/>
                <a:ext cx="41289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sz="3200" dirty="0">
                    <a:solidFill>
                      <a:srgbClr val="F2E500"/>
                    </a:solidFill>
                    <a:latin typeface="Arial"/>
                    <a:cs typeface="Arial"/>
                  </a:rPr>
                  <a:t>2</a:t>
                </a:r>
                <a:endParaRPr lang="es-ES" sz="3200" dirty="0">
                  <a:solidFill>
                    <a:schemeClr val="bg1">
                      <a:alpha val="20000"/>
                    </a:schemeClr>
                  </a:solidFill>
                </a:endParaRPr>
              </a:p>
            </p:txBody>
          </p:sp>
          <p:sp>
            <p:nvSpPr>
              <p:cNvPr id="50" name="5 CuadroTexto"/>
              <p:cNvSpPr txBox="1"/>
              <p:nvPr/>
            </p:nvSpPr>
            <p:spPr>
              <a:xfrm>
                <a:off x="3825129" y="2448234"/>
                <a:ext cx="1424808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300" dirty="0">
                    <a:solidFill>
                      <a:srgbClr val="F2E500"/>
                    </a:solidFill>
                    <a:latin typeface="Arial"/>
                  </a:rPr>
                  <a:t>Establecer organización</a:t>
                </a:r>
              </a:p>
            </p:txBody>
          </p:sp>
          <p:sp>
            <p:nvSpPr>
              <p:cNvPr id="60" name="Rectángulo redondeado 59"/>
              <p:cNvSpPr/>
              <p:nvPr/>
            </p:nvSpPr>
            <p:spPr>
              <a:xfrm>
                <a:off x="3295125" y="2337945"/>
                <a:ext cx="2161672" cy="604342"/>
              </a:xfrm>
              <a:prstGeom prst="roundRect">
                <a:avLst/>
              </a:prstGeom>
              <a:noFill/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5" name="Triángulo isósceles 14"/>
            <p:cNvSpPr/>
            <p:nvPr/>
          </p:nvSpPr>
          <p:spPr>
            <a:xfrm rot="10800000">
              <a:off x="4226817" y="213922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3295125" y="3005634"/>
            <a:ext cx="2161672" cy="804062"/>
            <a:chOff x="3295125" y="3005634"/>
            <a:chExt cx="2161672" cy="804062"/>
          </a:xfrm>
        </p:grpSpPr>
        <p:sp>
          <p:nvSpPr>
            <p:cNvPr id="51" name="Rectángulo 50"/>
            <p:cNvSpPr/>
            <p:nvPr/>
          </p:nvSpPr>
          <p:spPr>
            <a:xfrm>
              <a:off x="3340793" y="321733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3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52" name="5 CuadroTexto"/>
            <p:cNvSpPr txBox="1"/>
            <p:nvPr/>
          </p:nvSpPr>
          <p:spPr>
            <a:xfrm>
              <a:off x="3841963" y="3314530"/>
              <a:ext cx="1319091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FFFFF"/>
                  </a:solidFill>
                  <a:latin typeface="Arial"/>
                </a:rPr>
                <a:t>Caracterizar el Peligro</a:t>
              </a:r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3295125" y="3205354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Triángulo isósceles 67"/>
            <p:cNvSpPr/>
            <p:nvPr/>
          </p:nvSpPr>
          <p:spPr>
            <a:xfrm rot="10800000">
              <a:off x="4226817" y="3005634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5547580" y="3184746"/>
            <a:ext cx="2363717" cy="619845"/>
            <a:chOff x="5547580" y="3184746"/>
            <a:chExt cx="2363717" cy="619845"/>
          </a:xfrm>
        </p:grpSpPr>
        <p:sp>
          <p:nvSpPr>
            <p:cNvPr id="59" name="Rectángulo 58"/>
            <p:cNvSpPr/>
            <p:nvPr/>
          </p:nvSpPr>
          <p:spPr>
            <a:xfrm>
              <a:off x="5799046" y="318474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4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61" name="5 CuadroTexto"/>
            <p:cNvSpPr txBox="1"/>
            <p:nvPr/>
          </p:nvSpPr>
          <p:spPr>
            <a:xfrm>
              <a:off x="6268996" y="3291948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rgbClr val="FFFFFF"/>
                  </a:solidFill>
                  <a:latin typeface="Arial"/>
                </a:rPr>
                <a:t>Difundir y capacitar</a:t>
              </a:r>
            </a:p>
          </p:txBody>
        </p:sp>
        <p:sp>
          <p:nvSpPr>
            <p:cNvPr id="63" name="Rectángulo redondeado 62"/>
            <p:cNvSpPr/>
            <p:nvPr/>
          </p:nvSpPr>
          <p:spPr>
            <a:xfrm>
              <a:off x="5749625" y="3200249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Triángulo isósceles 68"/>
            <p:cNvSpPr/>
            <p:nvPr/>
          </p:nvSpPr>
          <p:spPr>
            <a:xfrm rot="5400000">
              <a:off x="5493931" y="3412131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295125" y="3887919"/>
            <a:ext cx="2161672" cy="789186"/>
            <a:chOff x="3295125" y="3887919"/>
            <a:chExt cx="2161672" cy="789186"/>
          </a:xfrm>
        </p:grpSpPr>
        <p:sp>
          <p:nvSpPr>
            <p:cNvPr id="67" name="Rectángulo redondeado 66"/>
            <p:cNvSpPr/>
            <p:nvPr/>
          </p:nvSpPr>
          <p:spPr>
            <a:xfrm>
              <a:off x="3295125" y="4072763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340793" y="4089521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5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71" name="5 CuadroTexto"/>
            <p:cNvSpPr txBox="1"/>
            <p:nvPr/>
          </p:nvSpPr>
          <p:spPr>
            <a:xfrm>
              <a:off x="3841963" y="4186715"/>
              <a:ext cx="1319091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FFFFF"/>
                  </a:solidFill>
                  <a:latin typeface="Arial"/>
                </a:rPr>
                <a:t>Evaluar el Riesgo</a:t>
              </a:r>
            </a:p>
          </p:txBody>
        </p:sp>
        <p:sp>
          <p:nvSpPr>
            <p:cNvPr id="74" name="Triángulo isósceles 73"/>
            <p:cNvSpPr/>
            <p:nvPr/>
          </p:nvSpPr>
          <p:spPr>
            <a:xfrm rot="10800000">
              <a:off x="4226817" y="388791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057665" y="4734646"/>
            <a:ext cx="3613689" cy="1002657"/>
            <a:chOff x="2057665" y="4734646"/>
            <a:chExt cx="3613689" cy="1002657"/>
          </a:xfrm>
        </p:grpSpPr>
        <p:sp>
          <p:nvSpPr>
            <p:cNvPr id="65" name="5 CuadroTexto"/>
            <p:cNvSpPr txBox="1"/>
            <p:nvPr/>
          </p:nvSpPr>
          <p:spPr>
            <a:xfrm>
              <a:off x="2637817" y="5241832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Medidas de control</a:t>
              </a:r>
            </a:p>
          </p:txBody>
        </p:sp>
        <p:sp>
          <p:nvSpPr>
            <p:cNvPr id="79" name="Rectángulo redondeado 78"/>
            <p:cNvSpPr/>
            <p:nvPr/>
          </p:nvSpPr>
          <p:spPr>
            <a:xfrm>
              <a:off x="2057665" y="5132961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5" name="Agrupar 24"/>
            <p:cNvGrpSpPr/>
            <p:nvPr/>
          </p:nvGrpSpPr>
          <p:grpSpPr>
            <a:xfrm>
              <a:off x="3117511" y="4929568"/>
              <a:ext cx="2553843" cy="214157"/>
              <a:chOff x="3431102" y="4714287"/>
              <a:chExt cx="2809226" cy="214157"/>
            </a:xfrm>
          </p:grpSpPr>
          <p:cxnSp>
            <p:nvCxnSpPr>
              <p:cNvPr id="21" name="Conector recto 20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cto 82"/>
              <p:cNvCxnSpPr/>
              <p:nvPr/>
            </p:nvCxnSpPr>
            <p:spPr>
              <a:xfrm flipV="1">
                <a:off x="6240328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riángulo isósceles 91"/>
            <p:cNvSpPr/>
            <p:nvPr/>
          </p:nvSpPr>
          <p:spPr>
            <a:xfrm rot="10800000">
              <a:off x="4226817" y="4734646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</a:t>
              </a:r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2188386" y="5122125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6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4479590" y="5132889"/>
            <a:ext cx="2161672" cy="615178"/>
            <a:chOff x="4479590" y="5132889"/>
            <a:chExt cx="2161672" cy="615178"/>
          </a:xfrm>
        </p:grpSpPr>
        <p:sp>
          <p:nvSpPr>
            <p:cNvPr id="72" name="5 CuadroTexto"/>
            <p:cNvSpPr txBox="1"/>
            <p:nvPr/>
          </p:nvSpPr>
          <p:spPr>
            <a:xfrm>
              <a:off x="5069729" y="5241832"/>
              <a:ext cx="117806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Vigilancia salud</a:t>
              </a:r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4479590" y="5143725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4573628" y="5132889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7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499722" y="4367564"/>
            <a:ext cx="2578471" cy="1104077"/>
            <a:chOff x="499722" y="4367564"/>
            <a:chExt cx="2578471" cy="1104077"/>
          </a:xfrm>
        </p:grpSpPr>
        <p:sp>
          <p:nvSpPr>
            <p:cNvPr id="97" name="CuadroTexto 96"/>
            <p:cNvSpPr txBox="1"/>
            <p:nvPr/>
          </p:nvSpPr>
          <p:spPr>
            <a:xfrm>
              <a:off x="499722" y="4648871"/>
              <a:ext cx="1125479" cy="5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rgbClr val="84B727"/>
                  </a:solidFill>
                  <a:latin typeface="Arial" pitchFamily="34" charset="0"/>
                  <a:cs typeface="Arial" pitchFamily="34" charset="0"/>
                </a:rPr>
                <a:t>Verificación y Control</a:t>
              </a:r>
            </a:p>
          </p:txBody>
        </p:sp>
        <p:grpSp>
          <p:nvGrpSpPr>
            <p:cNvPr id="95" name="Agrupar 94"/>
            <p:cNvGrpSpPr/>
            <p:nvPr/>
          </p:nvGrpSpPr>
          <p:grpSpPr>
            <a:xfrm>
              <a:off x="1059535" y="4367564"/>
              <a:ext cx="2018658" cy="283495"/>
              <a:chOff x="3431102" y="4714287"/>
              <a:chExt cx="2809226" cy="214157"/>
            </a:xfrm>
          </p:grpSpPr>
          <p:cxnSp>
            <p:nvCxnSpPr>
              <p:cNvPr id="96" name="Conector recto 95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Agrupar 100"/>
            <p:cNvGrpSpPr/>
            <p:nvPr/>
          </p:nvGrpSpPr>
          <p:grpSpPr>
            <a:xfrm flipV="1">
              <a:off x="1059535" y="5188146"/>
              <a:ext cx="867024" cy="283495"/>
              <a:chOff x="3431102" y="4714287"/>
              <a:chExt cx="2809226" cy="214157"/>
            </a:xfrm>
          </p:grpSpPr>
          <p:cxnSp>
            <p:nvCxnSpPr>
              <p:cNvPr id="102" name="Conector recto 101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cto 103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0868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ángulo 54">
            <a:extLst>
              <a:ext uri="{FF2B5EF4-FFF2-40B4-BE49-F238E27FC236}">
                <a16:creationId xmlns:a16="http://schemas.microsoft.com/office/drawing/2014/main" id="{FFB01FA3-DB13-46D9-8C73-CA5279891E06}"/>
              </a:ext>
            </a:extLst>
          </p:cNvPr>
          <p:cNvSpPr/>
          <p:nvPr/>
        </p:nvSpPr>
        <p:spPr>
          <a:xfrm>
            <a:off x="2416557" y="1649889"/>
            <a:ext cx="5468164" cy="3596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9200" indent="-349200">
              <a:lnSpc>
                <a:spcPct val="130000"/>
              </a:lnSpc>
              <a:buClr>
                <a:srgbClr val="179188"/>
              </a:buClr>
              <a:buSzPct val="100000"/>
              <a:buFont typeface="+mj-lt"/>
              <a:buAutoNum type="alphaLcPeriod"/>
            </a:pPr>
            <a:r>
              <a:rPr lang="es-CL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Formar un equipo de salud ocupacional</a:t>
            </a:r>
          </a:p>
          <a:p>
            <a:pPr marL="349200" indent="-349200">
              <a:lnSpc>
                <a:spcPct val="130000"/>
              </a:lnSpc>
              <a:buClr>
                <a:srgbClr val="179188"/>
              </a:buClr>
              <a:buSzPct val="100000"/>
              <a:buFont typeface="+mj-lt"/>
              <a:buAutoNum type="alphaLcPeriod"/>
            </a:pPr>
            <a:r>
              <a:rPr lang="es-CL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Definir responsabilidades</a:t>
            </a:r>
          </a:p>
          <a:p>
            <a:pPr marL="349200" indent="-349200">
              <a:lnSpc>
                <a:spcPct val="130000"/>
              </a:lnSpc>
              <a:buClr>
                <a:srgbClr val="179188"/>
              </a:buClr>
              <a:buSzPct val="100000"/>
              <a:buFont typeface="+mj-lt"/>
              <a:buAutoNum type="alphaLcPeriod"/>
            </a:pPr>
            <a:r>
              <a:rPr lang="es-CL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Identificar documentación</a:t>
            </a:r>
          </a:p>
          <a:p>
            <a:pPr marL="349200" indent="-349200">
              <a:lnSpc>
                <a:spcPct val="130000"/>
              </a:lnSpc>
              <a:buClr>
                <a:srgbClr val="179188"/>
              </a:buClr>
              <a:buSzPct val="100000"/>
              <a:buFont typeface="+mj-lt"/>
              <a:buAutoNum type="alphaLcPeriod"/>
            </a:pPr>
            <a:r>
              <a:rPr lang="es-CL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Procedimientos de comunicación</a:t>
            </a:r>
          </a:p>
          <a:p>
            <a:pPr marL="349200" indent="-349200">
              <a:lnSpc>
                <a:spcPct val="130000"/>
              </a:lnSpc>
              <a:buClr>
                <a:srgbClr val="179188"/>
              </a:buClr>
              <a:buSzPct val="100000"/>
              <a:buFont typeface="+mj-lt"/>
              <a:buAutoNum type="alphaLcPeriod"/>
            </a:pPr>
            <a:r>
              <a:rPr lang="es-CL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Capacitar equipo salud ocupacional</a:t>
            </a:r>
          </a:p>
          <a:p>
            <a:pPr marL="349200" indent="-349200">
              <a:lnSpc>
                <a:spcPct val="130000"/>
              </a:lnSpc>
              <a:buClr>
                <a:srgbClr val="179188"/>
              </a:buClr>
              <a:buSzPct val="100000"/>
              <a:buFont typeface="+mj-lt"/>
              <a:buAutoNum type="alphaLcPeriod"/>
            </a:pPr>
            <a:r>
              <a:rPr lang="es-CL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Pauta verificación (autodiagnóstico)</a:t>
            </a:r>
          </a:p>
          <a:p>
            <a:pPr marL="349200" indent="-349200">
              <a:lnSpc>
                <a:spcPct val="130000"/>
              </a:lnSpc>
              <a:buClr>
                <a:srgbClr val="179188"/>
              </a:buClr>
              <a:buSzPct val="100000"/>
              <a:buFont typeface="+mj-lt"/>
              <a:buAutoNum type="alphaLcPeriod"/>
            </a:pP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9200" indent="-349200">
              <a:lnSpc>
                <a:spcPct val="130000"/>
              </a:lnSpc>
              <a:buClr>
                <a:srgbClr val="179188"/>
              </a:buClr>
              <a:buSzPct val="100000"/>
              <a:buFont typeface="+mj-lt"/>
              <a:buAutoNum type="alphaLcPeriod"/>
            </a:pPr>
            <a:endParaRPr lang="es-CL" sz="2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2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grpSp>
        <p:nvGrpSpPr>
          <p:cNvPr id="28" name="Agrupar 27"/>
          <p:cNvGrpSpPr/>
          <p:nvPr/>
        </p:nvGrpSpPr>
        <p:grpSpPr>
          <a:xfrm>
            <a:off x="549079" y="1871162"/>
            <a:ext cx="1246445" cy="1217854"/>
            <a:chOff x="549079" y="1871162"/>
            <a:chExt cx="1246445" cy="1217854"/>
          </a:xfrm>
        </p:grpSpPr>
        <p:grpSp>
          <p:nvGrpSpPr>
            <p:cNvPr id="29" name="Agrupar 28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2.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2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Establecer Organización</a:t>
                </a:r>
              </a:p>
            </p:txBody>
          </p:sp>
        </p:grpSp>
        <p:sp>
          <p:nvSpPr>
            <p:cNvPr id="30" name="Rectángulo redondeado 29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0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84B727"/>
                </a:solidFill>
                <a:latin typeface="Arial"/>
                <a:cs typeface="Arial"/>
              </a:rPr>
              <a:t>Modelo de Vigilancia ACHS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3295125" y="1449008"/>
            <a:ext cx="2161672" cy="625870"/>
            <a:chOff x="3295125" y="1449008"/>
            <a:chExt cx="2161672" cy="625870"/>
          </a:xfrm>
        </p:grpSpPr>
        <p:sp>
          <p:nvSpPr>
            <p:cNvPr id="3" name="Rectángulo redondeado 2"/>
            <p:cNvSpPr/>
            <p:nvPr/>
          </p:nvSpPr>
          <p:spPr>
            <a:xfrm>
              <a:off x="3295125" y="1470536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3350221" y="1449008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1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48" name="5 CuadroTexto"/>
            <p:cNvSpPr txBox="1"/>
            <p:nvPr/>
          </p:nvSpPr>
          <p:spPr>
            <a:xfrm>
              <a:off x="3825129" y="1568643"/>
              <a:ext cx="121231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Identificar el peligro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295125" y="2139229"/>
            <a:ext cx="2161672" cy="803058"/>
            <a:chOff x="3295125" y="2139229"/>
            <a:chExt cx="2161672" cy="803058"/>
          </a:xfrm>
        </p:grpSpPr>
        <p:grpSp>
          <p:nvGrpSpPr>
            <p:cNvPr id="30" name="Agrupar 29"/>
            <p:cNvGrpSpPr/>
            <p:nvPr/>
          </p:nvGrpSpPr>
          <p:grpSpPr>
            <a:xfrm>
              <a:off x="3295125" y="2317539"/>
              <a:ext cx="2161672" cy="624748"/>
              <a:chOff x="3295125" y="2317539"/>
              <a:chExt cx="2161672" cy="624748"/>
            </a:xfrm>
          </p:grpSpPr>
          <p:sp>
            <p:nvSpPr>
              <p:cNvPr id="49" name="Rectángulo 48"/>
              <p:cNvSpPr/>
              <p:nvPr/>
            </p:nvSpPr>
            <p:spPr>
              <a:xfrm>
                <a:off x="3334721" y="2317539"/>
                <a:ext cx="41289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sz="3200" dirty="0">
                    <a:solidFill>
                      <a:schemeClr val="bg1">
                        <a:alpha val="20000"/>
                      </a:schemeClr>
                    </a:solidFill>
                    <a:latin typeface="Arial"/>
                    <a:cs typeface="Arial"/>
                  </a:rPr>
                  <a:t>2</a:t>
                </a:r>
                <a:endParaRPr lang="es-ES" sz="3200" dirty="0">
                  <a:solidFill>
                    <a:schemeClr val="bg1">
                      <a:alpha val="20000"/>
                    </a:schemeClr>
                  </a:solidFill>
                </a:endParaRPr>
              </a:p>
            </p:txBody>
          </p:sp>
          <p:sp>
            <p:nvSpPr>
              <p:cNvPr id="50" name="5 CuadroTexto"/>
              <p:cNvSpPr txBox="1"/>
              <p:nvPr/>
            </p:nvSpPr>
            <p:spPr>
              <a:xfrm>
                <a:off x="3825129" y="2448234"/>
                <a:ext cx="1424808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300" dirty="0">
                    <a:solidFill>
                      <a:schemeClr val="bg1"/>
                    </a:solidFill>
                    <a:latin typeface="Arial"/>
                  </a:rPr>
                  <a:t>Establecer organización</a:t>
                </a:r>
              </a:p>
            </p:txBody>
          </p:sp>
          <p:sp>
            <p:nvSpPr>
              <p:cNvPr id="60" name="Rectángulo redondeado 59"/>
              <p:cNvSpPr/>
              <p:nvPr/>
            </p:nvSpPr>
            <p:spPr>
              <a:xfrm>
                <a:off x="3295125" y="2337945"/>
                <a:ext cx="2161672" cy="604342"/>
              </a:xfrm>
              <a:prstGeom prst="roundRect">
                <a:avLst/>
              </a:prstGeom>
              <a:noFill/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5" name="Triángulo isósceles 14"/>
            <p:cNvSpPr/>
            <p:nvPr/>
          </p:nvSpPr>
          <p:spPr>
            <a:xfrm rot="10800000">
              <a:off x="4226817" y="213922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3295125" y="3005634"/>
            <a:ext cx="2161672" cy="804062"/>
            <a:chOff x="3295125" y="3005634"/>
            <a:chExt cx="2161672" cy="804062"/>
          </a:xfrm>
        </p:grpSpPr>
        <p:sp>
          <p:nvSpPr>
            <p:cNvPr id="51" name="Rectángulo 50"/>
            <p:cNvSpPr/>
            <p:nvPr/>
          </p:nvSpPr>
          <p:spPr>
            <a:xfrm>
              <a:off x="3340793" y="321733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rgbClr val="F2E500"/>
                  </a:solidFill>
                  <a:latin typeface="Arial"/>
                  <a:cs typeface="Arial"/>
                </a:rPr>
                <a:t>3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52" name="5 CuadroTexto"/>
            <p:cNvSpPr txBox="1"/>
            <p:nvPr/>
          </p:nvSpPr>
          <p:spPr>
            <a:xfrm>
              <a:off x="3841963" y="3314530"/>
              <a:ext cx="1319091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2E500"/>
                  </a:solidFill>
                  <a:latin typeface="Arial"/>
                </a:rPr>
                <a:t>Caracterizar el Peligro</a:t>
              </a:r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3295125" y="3205354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Triángulo isósceles 67"/>
            <p:cNvSpPr/>
            <p:nvPr/>
          </p:nvSpPr>
          <p:spPr>
            <a:xfrm rot="10800000">
              <a:off x="4226817" y="3005634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5547580" y="3184746"/>
            <a:ext cx="2363717" cy="619845"/>
            <a:chOff x="5547580" y="3184746"/>
            <a:chExt cx="2363717" cy="619845"/>
          </a:xfrm>
        </p:grpSpPr>
        <p:sp>
          <p:nvSpPr>
            <p:cNvPr id="59" name="Rectángulo 58"/>
            <p:cNvSpPr/>
            <p:nvPr/>
          </p:nvSpPr>
          <p:spPr>
            <a:xfrm>
              <a:off x="5799046" y="318474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4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61" name="5 CuadroTexto"/>
            <p:cNvSpPr txBox="1"/>
            <p:nvPr/>
          </p:nvSpPr>
          <p:spPr>
            <a:xfrm>
              <a:off x="6268996" y="3291948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rgbClr val="FFFFFF"/>
                  </a:solidFill>
                  <a:latin typeface="Arial"/>
                </a:rPr>
                <a:t>Difundir y capacitar</a:t>
              </a:r>
            </a:p>
          </p:txBody>
        </p:sp>
        <p:sp>
          <p:nvSpPr>
            <p:cNvPr id="63" name="Rectángulo redondeado 62"/>
            <p:cNvSpPr/>
            <p:nvPr/>
          </p:nvSpPr>
          <p:spPr>
            <a:xfrm>
              <a:off x="5749625" y="3200249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Triángulo isósceles 68"/>
            <p:cNvSpPr/>
            <p:nvPr/>
          </p:nvSpPr>
          <p:spPr>
            <a:xfrm rot="5400000">
              <a:off x="5493931" y="3412131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295125" y="3887919"/>
            <a:ext cx="2161672" cy="789186"/>
            <a:chOff x="3295125" y="3887919"/>
            <a:chExt cx="2161672" cy="789186"/>
          </a:xfrm>
        </p:grpSpPr>
        <p:sp>
          <p:nvSpPr>
            <p:cNvPr id="67" name="Rectángulo redondeado 66"/>
            <p:cNvSpPr/>
            <p:nvPr/>
          </p:nvSpPr>
          <p:spPr>
            <a:xfrm>
              <a:off x="3295125" y="4072763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340793" y="4089521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5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71" name="5 CuadroTexto"/>
            <p:cNvSpPr txBox="1"/>
            <p:nvPr/>
          </p:nvSpPr>
          <p:spPr>
            <a:xfrm>
              <a:off x="3841963" y="4186715"/>
              <a:ext cx="1319091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FFFFF"/>
                  </a:solidFill>
                  <a:latin typeface="Arial"/>
                </a:rPr>
                <a:t>Evaluar el Riesgo</a:t>
              </a:r>
            </a:p>
          </p:txBody>
        </p:sp>
        <p:sp>
          <p:nvSpPr>
            <p:cNvPr id="74" name="Triángulo isósceles 73"/>
            <p:cNvSpPr/>
            <p:nvPr/>
          </p:nvSpPr>
          <p:spPr>
            <a:xfrm rot="10800000">
              <a:off x="4226817" y="388791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057665" y="4734646"/>
            <a:ext cx="3613689" cy="1002657"/>
            <a:chOff x="2057665" y="4734646"/>
            <a:chExt cx="3613689" cy="1002657"/>
          </a:xfrm>
        </p:grpSpPr>
        <p:sp>
          <p:nvSpPr>
            <p:cNvPr id="65" name="5 CuadroTexto"/>
            <p:cNvSpPr txBox="1"/>
            <p:nvPr/>
          </p:nvSpPr>
          <p:spPr>
            <a:xfrm>
              <a:off x="2637817" y="5241832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Medidas de control</a:t>
              </a:r>
            </a:p>
          </p:txBody>
        </p:sp>
        <p:sp>
          <p:nvSpPr>
            <p:cNvPr id="79" name="Rectángulo redondeado 78"/>
            <p:cNvSpPr/>
            <p:nvPr/>
          </p:nvSpPr>
          <p:spPr>
            <a:xfrm>
              <a:off x="2057665" y="5132961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5" name="Agrupar 24"/>
            <p:cNvGrpSpPr/>
            <p:nvPr/>
          </p:nvGrpSpPr>
          <p:grpSpPr>
            <a:xfrm>
              <a:off x="3117511" y="4929568"/>
              <a:ext cx="2553843" cy="214157"/>
              <a:chOff x="3431102" y="4714287"/>
              <a:chExt cx="2809226" cy="214157"/>
            </a:xfrm>
          </p:grpSpPr>
          <p:cxnSp>
            <p:nvCxnSpPr>
              <p:cNvPr id="21" name="Conector recto 20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cto 82"/>
              <p:cNvCxnSpPr/>
              <p:nvPr/>
            </p:nvCxnSpPr>
            <p:spPr>
              <a:xfrm flipV="1">
                <a:off x="6240328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riángulo isósceles 91"/>
            <p:cNvSpPr/>
            <p:nvPr/>
          </p:nvSpPr>
          <p:spPr>
            <a:xfrm rot="10800000">
              <a:off x="4226817" y="4734646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</a:t>
              </a:r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2188386" y="5122125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6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4479590" y="5132889"/>
            <a:ext cx="2161672" cy="615178"/>
            <a:chOff x="4479590" y="5132889"/>
            <a:chExt cx="2161672" cy="615178"/>
          </a:xfrm>
        </p:grpSpPr>
        <p:sp>
          <p:nvSpPr>
            <p:cNvPr id="72" name="5 CuadroTexto"/>
            <p:cNvSpPr txBox="1"/>
            <p:nvPr/>
          </p:nvSpPr>
          <p:spPr>
            <a:xfrm>
              <a:off x="5069729" y="5241832"/>
              <a:ext cx="117806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Vigilancia salud</a:t>
              </a:r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4479590" y="5143725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4573628" y="5132889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7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499722" y="4367564"/>
            <a:ext cx="2578471" cy="1104077"/>
            <a:chOff x="499722" y="4367564"/>
            <a:chExt cx="2578471" cy="1104077"/>
          </a:xfrm>
        </p:grpSpPr>
        <p:sp>
          <p:nvSpPr>
            <p:cNvPr id="97" name="CuadroTexto 96"/>
            <p:cNvSpPr txBox="1"/>
            <p:nvPr/>
          </p:nvSpPr>
          <p:spPr>
            <a:xfrm>
              <a:off x="499722" y="4648871"/>
              <a:ext cx="1125479" cy="5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rgbClr val="84B727"/>
                  </a:solidFill>
                  <a:latin typeface="Arial" pitchFamily="34" charset="0"/>
                  <a:cs typeface="Arial" pitchFamily="34" charset="0"/>
                </a:rPr>
                <a:t>Verificación y Control</a:t>
              </a:r>
            </a:p>
          </p:txBody>
        </p:sp>
        <p:grpSp>
          <p:nvGrpSpPr>
            <p:cNvPr id="95" name="Agrupar 94"/>
            <p:cNvGrpSpPr/>
            <p:nvPr/>
          </p:nvGrpSpPr>
          <p:grpSpPr>
            <a:xfrm>
              <a:off x="1059535" y="4367564"/>
              <a:ext cx="2018658" cy="283495"/>
              <a:chOff x="3431102" y="4714287"/>
              <a:chExt cx="2809226" cy="214157"/>
            </a:xfrm>
          </p:grpSpPr>
          <p:cxnSp>
            <p:nvCxnSpPr>
              <p:cNvPr id="96" name="Conector recto 95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Agrupar 100"/>
            <p:cNvGrpSpPr/>
            <p:nvPr/>
          </p:nvGrpSpPr>
          <p:grpSpPr>
            <a:xfrm flipV="1">
              <a:off x="1059535" y="5188146"/>
              <a:ext cx="867024" cy="283495"/>
              <a:chOff x="3431102" y="4714287"/>
              <a:chExt cx="2809226" cy="214157"/>
            </a:xfrm>
          </p:grpSpPr>
          <p:cxnSp>
            <p:nvCxnSpPr>
              <p:cNvPr id="102" name="Conector recto 101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cto 103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0987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544508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105424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Tipo de sílice y material que lo contiene.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434604-4178-488D-97D9-7E7A096ADB03}"/>
              </a:ext>
            </a:extLst>
          </p:cNvPr>
          <p:cNvSpPr txBox="1"/>
          <p:nvPr/>
        </p:nvSpPr>
        <p:spPr>
          <a:xfrm>
            <a:off x="3436917" y="3175261"/>
            <a:ext cx="1986652" cy="10792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Cuarzo 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Cristobalita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Tridimita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Etc.</a:t>
            </a:r>
          </a:p>
        </p:txBody>
      </p:sp>
      <p:sp>
        <p:nvSpPr>
          <p:cNvPr id="21" name="10 CuadroTexto">
            <a:extLst>
              <a:ext uri="{FF2B5EF4-FFF2-40B4-BE49-F238E27FC236}">
                <a16:creationId xmlns:a16="http://schemas.microsoft.com/office/drawing/2014/main" id="{E32977E4-9B4E-466F-A5E0-991FE3B85E08}"/>
              </a:ext>
            </a:extLst>
          </p:cNvPr>
          <p:cNvSpPr txBox="1"/>
          <p:nvPr/>
        </p:nvSpPr>
        <p:spPr>
          <a:xfrm>
            <a:off x="5609247" y="3175261"/>
            <a:ext cx="2284211" cy="10792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Arena 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Mineral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Tierras filtrantes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Etc.</a:t>
            </a:r>
          </a:p>
        </p:txBody>
      </p:sp>
      <p:grpSp>
        <p:nvGrpSpPr>
          <p:cNvPr id="23" name="Agrupar 22"/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24" name="Agrupar 23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27" name="Rectángulo 26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3.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8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Caracterizar el Peligro</a:t>
                </a:r>
              </a:p>
            </p:txBody>
          </p:sp>
        </p:grpSp>
        <p:sp>
          <p:nvSpPr>
            <p:cNvPr id="25" name="Rectángulo redondeado 24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091" y="3184889"/>
            <a:ext cx="632199" cy="10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105424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Identificar lugares con exposición a polvo sílice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434604-4178-488D-97D9-7E7A096ADB03}"/>
              </a:ext>
            </a:extLst>
          </p:cNvPr>
          <p:cNvSpPr txBox="1"/>
          <p:nvPr/>
        </p:nvSpPr>
        <p:spPr>
          <a:xfrm>
            <a:off x="3488967" y="3175261"/>
            <a:ext cx="2559197" cy="808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Altura geográfica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Área de trabajo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Procesos con emisión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941" y="3081640"/>
            <a:ext cx="929704" cy="929704"/>
          </a:xfrm>
          <a:prstGeom prst="rect">
            <a:avLst/>
          </a:prstGeom>
        </p:spPr>
      </p:pic>
      <p:grpSp>
        <p:nvGrpSpPr>
          <p:cNvPr id="14" name="Agrupar 22">
            <a:extLst>
              <a:ext uri="{FF2B5EF4-FFF2-40B4-BE49-F238E27FC236}">
                <a16:creationId xmlns:a16="http://schemas.microsoft.com/office/drawing/2014/main" id="{2C656C71-CF59-4BF0-ACA9-A5C11C42D043}"/>
              </a:ext>
            </a:extLst>
          </p:cNvPr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18" name="Agrupar 23">
              <a:extLst>
                <a:ext uri="{FF2B5EF4-FFF2-40B4-BE49-F238E27FC236}">
                  <a16:creationId xmlns:a16="http://schemas.microsoft.com/office/drawing/2014/main" id="{5C1DFF6A-F1D6-4023-A869-B31EBD5BC97D}"/>
                </a:ext>
              </a:extLst>
            </p:cNvPr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DB2E13D4-DDF9-4BC9-8647-6A640F696126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3.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1" name="5 CuadroTexto">
                <a:extLst>
                  <a:ext uri="{FF2B5EF4-FFF2-40B4-BE49-F238E27FC236}">
                    <a16:creationId xmlns:a16="http://schemas.microsoft.com/office/drawing/2014/main" id="{A9A0F5AA-7B47-49BA-820E-BFC99218571F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Caracterizar el Peligro</a:t>
                </a:r>
              </a:p>
            </p:txBody>
          </p:sp>
        </p:grpSp>
        <p:sp>
          <p:nvSpPr>
            <p:cNvPr id="19" name="Rectángulo redondeado 24">
              <a:extLst>
                <a:ext uri="{FF2B5EF4-FFF2-40B4-BE49-F238E27FC236}">
                  <a16:creationId xmlns:a16="http://schemas.microsoft.com/office/drawing/2014/main" id="{22773153-CB2B-4BCD-A404-CC4FF84D1792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9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105424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Identificar Puestos de Trabajo con Exposición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434604-4178-488D-97D9-7E7A096ADB03}"/>
              </a:ext>
            </a:extLst>
          </p:cNvPr>
          <p:cNvSpPr txBox="1"/>
          <p:nvPr/>
        </p:nvSpPr>
        <p:spPr>
          <a:xfrm>
            <a:off x="3697165" y="3175261"/>
            <a:ext cx="3402400" cy="808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Tareas realizadas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Tiempos de exposición 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Turnos y horarios de trabajo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940" y="3081640"/>
            <a:ext cx="1130053" cy="952790"/>
          </a:xfrm>
          <a:prstGeom prst="rect">
            <a:avLst/>
          </a:prstGeom>
        </p:spPr>
      </p:pic>
      <p:grpSp>
        <p:nvGrpSpPr>
          <p:cNvPr id="14" name="Agrupar 22">
            <a:extLst>
              <a:ext uri="{FF2B5EF4-FFF2-40B4-BE49-F238E27FC236}">
                <a16:creationId xmlns:a16="http://schemas.microsoft.com/office/drawing/2014/main" id="{BC01CA32-2B8D-4B08-BCA1-B592D7BE43A3}"/>
              </a:ext>
            </a:extLst>
          </p:cNvPr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19" name="Agrupar 23">
              <a:extLst>
                <a:ext uri="{FF2B5EF4-FFF2-40B4-BE49-F238E27FC236}">
                  <a16:creationId xmlns:a16="http://schemas.microsoft.com/office/drawing/2014/main" id="{BDD552BC-CAA3-4F3A-9409-32B33BA70E8D}"/>
                </a:ext>
              </a:extLst>
            </p:cNvPr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71677D6C-15AD-4CB9-A422-C10E5EA3CCAD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3.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6" name="5 CuadroTexto">
                <a:extLst>
                  <a:ext uri="{FF2B5EF4-FFF2-40B4-BE49-F238E27FC236}">
                    <a16:creationId xmlns:a16="http://schemas.microsoft.com/office/drawing/2014/main" id="{A7355D21-C82B-46F5-8D52-FDCE2CFC4A34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Caracterizar el Peligro</a:t>
                </a:r>
              </a:p>
            </p:txBody>
          </p:sp>
        </p:grpSp>
        <p:sp>
          <p:nvSpPr>
            <p:cNvPr id="20" name="Rectángulo redondeado 24">
              <a:extLst>
                <a:ext uri="{FF2B5EF4-FFF2-40B4-BE49-F238E27FC236}">
                  <a16:creationId xmlns:a16="http://schemas.microsoft.com/office/drawing/2014/main" id="{247858AC-2E1A-47C1-BA76-BB4D74B27EA7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4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724" y="3081640"/>
            <a:ext cx="1113680" cy="11136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105424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Hacer listado de trabajadores expuestos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434604-4178-488D-97D9-7E7A096ADB03}"/>
              </a:ext>
            </a:extLst>
          </p:cNvPr>
          <p:cNvSpPr txBox="1"/>
          <p:nvPr/>
        </p:nvSpPr>
        <p:spPr>
          <a:xfrm>
            <a:off x="3645117" y="3144031"/>
            <a:ext cx="3402400" cy="1891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Nombre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RUT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Fecha de nacimiento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Nacionalidad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Sexo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Puesto de trabajo</a:t>
            </a:r>
          </a:p>
          <a:p>
            <a:pPr marL="342900" indent="-342900">
              <a:lnSpc>
                <a:spcPct val="110000"/>
              </a:lnSpc>
              <a:buClr>
                <a:srgbClr val="179188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Área de trabajo</a:t>
            </a:r>
          </a:p>
        </p:txBody>
      </p:sp>
      <p:grpSp>
        <p:nvGrpSpPr>
          <p:cNvPr id="14" name="Agrupar 22">
            <a:extLst>
              <a:ext uri="{FF2B5EF4-FFF2-40B4-BE49-F238E27FC236}">
                <a16:creationId xmlns:a16="http://schemas.microsoft.com/office/drawing/2014/main" id="{08B73D74-07FA-4203-B94A-911C8D4A722F}"/>
              </a:ext>
            </a:extLst>
          </p:cNvPr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18" name="Agrupar 23">
              <a:extLst>
                <a:ext uri="{FF2B5EF4-FFF2-40B4-BE49-F238E27FC236}">
                  <a16:creationId xmlns:a16="http://schemas.microsoft.com/office/drawing/2014/main" id="{B54CD618-073E-42C6-8B58-BAAB612F6594}"/>
                </a:ext>
              </a:extLst>
            </p:cNvPr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9F12AAB4-5948-4599-B8B8-90EE065B585D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3.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1" name="5 CuadroTexto">
                <a:extLst>
                  <a:ext uri="{FF2B5EF4-FFF2-40B4-BE49-F238E27FC236}">
                    <a16:creationId xmlns:a16="http://schemas.microsoft.com/office/drawing/2014/main" id="{FA7E2D5E-15A6-4FDD-98C4-9F617D4ECEEB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Caracterizar el Peligro</a:t>
                </a:r>
              </a:p>
            </p:txBody>
          </p:sp>
        </p:grpSp>
        <p:sp>
          <p:nvSpPr>
            <p:cNvPr id="19" name="Rectángulo redondeado 24">
              <a:extLst>
                <a:ext uri="{FF2B5EF4-FFF2-40B4-BE49-F238E27FC236}">
                  <a16:creationId xmlns:a16="http://schemas.microsoft.com/office/drawing/2014/main" id="{02C42F38-5CAA-4A00-94FF-9E6DDE0F383E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3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84B727"/>
                </a:solidFill>
                <a:latin typeface="Arial"/>
                <a:cs typeface="Arial"/>
              </a:rPr>
              <a:t>Modelo de Vigilancia ACHS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3295125" y="1449008"/>
            <a:ext cx="2161672" cy="625870"/>
            <a:chOff x="3295125" y="1449008"/>
            <a:chExt cx="2161672" cy="625870"/>
          </a:xfrm>
        </p:grpSpPr>
        <p:sp>
          <p:nvSpPr>
            <p:cNvPr id="3" name="Rectángulo redondeado 2"/>
            <p:cNvSpPr/>
            <p:nvPr/>
          </p:nvSpPr>
          <p:spPr>
            <a:xfrm>
              <a:off x="3295125" y="1470536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3350221" y="1449008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1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48" name="5 CuadroTexto"/>
            <p:cNvSpPr txBox="1"/>
            <p:nvPr/>
          </p:nvSpPr>
          <p:spPr>
            <a:xfrm>
              <a:off x="3825129" y="1568643"/>
              <a:ext cx="121231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Identificar el peligro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295125" y="2139229"/>
            <a:ext cx="2161672" cy="803058"/>
            <a:chOff x="3295125" y="2139229"/>
            <a:chExt cx="2161672" cy="803058"/>
          </a:xfrm>
        </p:grpSpPr>
        <p:grpSp>
          <p:nvGrpSpPr>
            <p:cNvPr id="30" name="Agrupar 29"/>
            <p:cNvGrpSpPr/>
            <p:nvPr/>
          </p:nvGrpSpPr>
          <p:grpSpPr>
            <a:xfrm>
              <a:off x="3295125" y="2317539"/>
              <a:ext cx="2161672" cy="624748"/>
              <a:chOff x="3295125" y="2317539"/>
              <a:chExt cx="2161672" cy="624748"/>
            </a:xfrm>
          </p:grpSpPr>
          <p:sp>
            <p:nvSpPr>
              <p:cNvPr id="49" name="Rectángulo 48"/>
              <p:cNvSpPr/>
              <p:nvPr/>
            </p:nvSpPr>
            <p:spPr>
              <a:xfrm>
                <a:off x="3334721" y="2317539"/>
                <a:ext cx="41289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sz="3200" dirty="0">
                    <a:solidFill>
                      <a:schemeClr val="bg1">
                        <a:alpha val="20000"/>
                      </a:schemeClr>
                    </a:solidFill>
                    <a:latin typeface="Arial"/>
                    <a:cs typeface="Arial"/>
                  </a:rPr>
                  <a:t>2</a:t>
                </a:r>
                <a:endParaRPr lang="es-ES" sz="3200" dirty="0">
                  <a:solidFill>
                    <a:schemeClr val="bg1">
                      <a:alpha val="20000"/>
                    </a:schemeClr>
                  </a:solidFill>
                </a:endParaRPr>
              </a:p>
            </p:txBody>
          </p:sp>
          <p:sp>
            <p:nvSpPr>
              <p:cNvPr id="50" name="5 CuadroTexto"/>
              <p:cNvSpPr txBox="1"/>
              <p:nvPr/>
            </p:nvSpPr>
            <p:spPr>
              <a:xfrm>
                <a:off x="3825129" y="2448234"/>
                <a:ext cx="1424808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300" dirty="0">
                    <a:solidFill>
                      <a:schemeClr val="bg1"/>
                    </a:solidFill>
                    <a:latin typeface="Arial"/>
                  </a:rPr>
                  <a:t>Establecer organización</a:t>
                </a:r>
              </a:p>
            </p:txBody>
          </p:sp>
          <p:sp>
            <p:nvSpPr>
              <p:cNvPr id="60" name="Rectángulo redondeado 59"/>
              <p:cNvSpPr/>
              <p:nvPr/>
            </p:nvSpPr>
            <p:spPr>
              <a:xfrm>
                <a:off x="3295125" y="2337945"/>
                <a:ext cx="2161672" cy="604342"/>
              </a:xfrm>
              <a:prstGeom prst="roundRect">
                <a:avLst/>
              </a:prstGeom>
              <a:noFill/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5" name="Triángulo isósceles 14"/>
            <p:cNvSpPr/>
            <p:nvPr/>
          </p:nvSpPr>
          <p:spPr>
            <a:xfrm rot="10800000">
              <a:off x="4226817" y="213922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3295125" y="3005634"/>
            <a:ext cx="2161672" cy="804062"/>
            <a:chOff x="3295125" y="3005634"/>
            <a:chExt cx="2161672" cy="804062"/>
          </a:xfrm>
        </p:grpSpPr>
        <p:sp>
          <p:nvSpPr>
            <p:cNvPr id="51" name="Rectángulo 50"/>
            <p:cNvSpPr/>
            <p:nvPr/>
          </p:nvSpPr>
          <p:spPr>
            <a:xfrm>
              <a:off x="3340793" y="321733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3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52" name="5 CuadroTexto"/>
            <p:cNvSpPr txBox="1"/>
            <p:nvPr/>
          </p:nvSpPr>
          <p:spPr>
            <a:xfrm>
              <a:off x="3841963" y="3314530"/>
              <a:ext cx="1319091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Caracterizar el Peligro</a:t>
              </a:r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3295125" y="3205354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Triángulo isósceles 67"/>
            <p:cNvSpPr/>
            <p:nvPr/>
          </p:nvSpPr>
          <p:spPr>
            <a:xfrm rot="10800000">
              <a:off x="4226817" y="3005634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5547580" y="3184746"/>
            <a:ext cx="2363717" cy="619845"/>
            <a:chOff x="5547580" y="3184746"/>
            <a:chExt cx="2363717" cy="619845"/>
          </a:xfrm>
        </p:grpSpPr>
        <p:sp>
          <p:nvSpPr>
            <p:cNvPr id="59" name="Rectángulo 58"/>
            <p:cNvSpPr/>
            <p:nvPr/>
          </p:nvSpPr>
          <p:spPr>
            <a:xfrm>
              <a:off x="5799046" y="318474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rgbClr val="F2E500"/>
                  </a:solidFill>
                  <a:latin typeface="Arial"/>
                  <a:cs typeface="Arial"/>
                </a:rPr>
                <a:t>4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61" name="5 CuadroTexto"/>
            <p:cNvSpPr txBox="1"/>
            <p:nvPr/>
          </p:nvSpPr>
          <p:spPr>
            <a:xfrm>
              <a:off x="6268996" y="3304140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rgbClr val="F2E500"/>
                  </a:solidFill>
                  <a:latin typeface="Arial"/>
                </a:rPr>
                <a:t>Difundir y capacitar</a:t>
              </a:r>
            </a:p>
          </p:txBody>
        </p:sp>
        <p:sp>
          <p:nvSpPr>
            <p:cNvPr id="63" name="Rectángulo redondeado 62"/>
            <p:cNvSpPr/>
            <p:nvPr/>
          </p:nvSpPr>
          <p:spPr>
            <a:xfrm>
              <a:off x="5749625" y="3200249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Triángulo isósceles 68"/>
            <p:cNvSpPr/>
            <p:nvPr/>
          </p:nvSpPr>
          <p:spPr>
            <a:xfrm rot="5400000">
              <a:off x="5493931" y="3412131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295125" y="3887919"/>
            <a:ext cx="2161672" cy="789186"/>
            <a:chOff x="3295125" y="3887919"/>
            <a:chExt cx="2161672" cy="789186"/>
          </a:xfrm>
        </p:grpSpPr>
        <p:sp>
          <p:nvSpPr>
            <p:cNvPr id="67" name="Rectángulo redondeado 66"/>
            <p:cNvSpPr/>
            <p:nvPr/>
          </p:nvSpPr>
          <p:spPr>
            <a:xfrm>
              <a:off x="3295125" y="4072763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340793" y="4089521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5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71" name="5 CuadroTexto"/>
            <p:cNvSpPr txBox="1"/>
            <p:nvPr/>
          </p:nvSpPr>
          <p:spPr>
            <a:xfrm>
              <a:off x="3841963" y="4186715"/>
              <a:ext cx="1319091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FFFFF"/>
                  </a:solidFill>
                  <a:latin typeface="Arial"/>
                </a:rPr>
                <a:t>Evaluar el Riesgo</a:t>
              </a:r>
            </a:p>
          </p:txBody>
        </p:sp>
        <p:sp>
          <p:nvSpPr>
            <p:cNvPr id="74" name="Triángulo isósceles 73"/>
            <p:cNvSpPr/>
            <p:nvPr/>
          </p:nvSpPr>
          <p:spPr>
            <a:xfrm rot="10800000">
              <a:off x="4226817" y="388791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057665" y="4734646"/>
            <a:ext cx="3613689" cy="1002657"/>
            <a:chOff x="2057665" y="4734646"/>
            <a:chExt cx="3613689" cy="1002657"/>
          </a:xfrm>
        </p:grpSpPr>
        <p:sp>
          <p:nvSpPr>
            <p:cNvPr id="65" name="5 CuadroTexto"/>
            <p:cNvSpPr txBox="1"/>
            <p:nvPr/>
          </p:nvSpPr>
          <p:spPr>
            <a:xfrm>
              <a:off x="2637817" y="5241832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Medidas de control</a:t>
              </a:r>
            </a:p>
          </p:txBody>
        </p:sp>
        <p:sp>
          <p:nvSpPr>
            <p:cNvPr id="79" name="Rectángulo redondeado 78"/>
            <p:cNvSpPr/>
            <p:nvPr/>
          </p:nvSpPr>
          <p:spPr>
            <a:xfrm>
              <a:off x="2057665" y="5132961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5" name="Agrupar 24"/>
            <p:cNvGrpSpPr/>
            <p:nvPr/>
          </p:nvGrpSpPr>
          <p:grpSpPr>
            <a:xfrm>
              <a:off x="3117511" y="4929568"/>
              <a:ext cx="2553843" cy="214157"/>
              <a:chOff x="3431102" y="4714287"/>
              <a:chExt cx="2809226" cy="214157"/>
            </a:xfrm>
          </p:grpSpPr>
          <p:cxnSp>
            <p:nvCxnSpPr>
              <p:cNvPr id="21" name="Conector recto 20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cto 82"/>
              <p:cNvCxnSpPr/>
              <p:nvPr/>
            </p:nvCxnSpPr>
            <p:spPr>
              <a:xfrm flipV="1">
                <a:off x="6240328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riángulo isósceles 91"/>
            <p:cNvSpPr/>
            <p:nvPr/>
          </p:nvSpPr>
          <p:spPr>
            <a:xfrm rot="10800000">
              <a:off x="4226817" y="4734646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</a:t>
              </a:r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2188386" y="5122125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6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4479590" y="5132889"/>
            <a:ext cx="2161672" cy="615178"/>
            <a:chOff x="4479590" y="5132889"/>
            <a:chExt cx="2161672" cy="615178"/>
          </a:xfrm>
        </p:grpSpPr>
        <p:sp>
          <p:nvSpPr>
            <p:cNvPr id="72" name="5 CuadroTexto"/>
            <p:cNvSpPr txBox="1"/>
            <p:nvPr/>
          </p:nvSpPr>
          <p:spPr>
            <a:xfrm>
              <a:off x="5069729" y="5241832"/>
              <a:ext cx="117806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Vigilancia salud</a:t>
              </a:r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4479590" y="5143725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4573628" y="5132889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7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499722" y="4367564"/>
            <a:ext cx="2578471" cy="1104077"/>
            <a:chOff x="499722" y="4367564"/>
            <a:chExt cx="2578471" cy="1104077"/>
          </a:xfrm>
        </p:grpSpPr>
        <p:sp>
          <p:nvSpPr>
            <p:cNvPr id="97" name="CuadroTexto 96"/>
            <p:cNvSpPr txBox="1"/>
            <p:nvPr/>
          </p:nvSpPr>
          <p:spPr>
            <a:xfrm>
              <a:off x="499722" y="4648871"/>
              <a:ext cx="1125479" cy="5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rgbClr val="84B727"/>
                  </a:solidFill>
                  <a:latin typeface="Arial" pitchFamily="34" charset="0"/>
                  <a:cs typeface="Arial" pitchFamily="34" charset="0"/>
                </a:rPr>
                <a:t>Verificación y Control</a:t>
              </a:r>
            </a:p>
          </p:txBody>
        </p:sp>
        <p:grpSp>
          <p:nvGrpSpPr>
            <p:cNvPr id="95" name="Agrupar 94"/>
            <p:cNvGrpSpPr/>
            <p:nvPr/>
          </p:nvGrpSpPr>
          <p:grpSpPr>
            <a:xfrm>
              <a:off x="1059535" y="4367564"/>
              <a:ext cx="2018658" cy="283495"/>
              <a:chOff x="3431102" y="4714287"/>
              <a:chExt cx="2809226" cy="214157"/>
            </a:xfrm>
          </p:grpSpPr>
          <p:cxnSp>
            <p:nvCxnSpPr>
              <p:cNvPr id="96" name="Conector recto 95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Agrupar 100"/>
            <p:cNvGrpSpPr/>
            <p:nvPr/>
          </p:nvGrpSpPr>
          <p:grpSpPr>
            <a:xfrm flipV="1">
              <a:off x="1059535" y="5188146"/>
              <a:ext cx="867024" cy="283495"/>
              <a:chOff x="3431102" y="4714287"/>
              <a:chExt cx="2809226" cy="214157"/>
            </a:xfrm>
          </p:grpSpPr>
          <p:cxnSp>
            <p:nvCxnSpPr>
              <p:cNvPr id="102" name="Conector recto 101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cto 103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851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4514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105424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A. Difusión interna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434604-4178-488D-97D9-7E7A096ADB03}"/>
              </a:ext>
            </a:extLst>
          </p:cNvPr>
          <p:cNvSpPr txBox="1"/>
          <p:nvPr/>
        </p:nvSpPr>
        <p:spPr>
          <a:xfrm>
            <a:off x="2707668" y="2620727"/>
            <a:ext cx="5044183" cy="13501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buClr>
                <a:srgbClr val="179188"/>
              </a:buClr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Difundir el Protocolo a los miembros del </a:t>
            </a:r>
            <a:r>
              <a:rPr lang="es-C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Comité Paritario de Higiene y Seguridad, Dirigentes Sindicales si corresponde, así como a todos los trabajadores </a:t>
            </a: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que se desempeñan en lugares de trabajo, áreas o secciones con presencia de sílice.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19" name="Agrupar 18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21" name="Rectángulo 20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4.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6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Difundir y Capacitar</a:t>
                </a:r>
              </a:p>
            </p:txBody>
          </p:sp>
        </p:grpSp>
        <p:sp>
          <p:nvSpPr>
            <p:cNvPr id="20" name="Rectángulo redondeado 19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8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105424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Cursos de capacitación </a:t>
            </a:r>
            <a:b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expuestos a sílice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434604-4178-488D-97D9-7E7A096ADB03}"/>
              </a:ext>
            </a:extLst>
          </p:cNvPr>
          <p:cNvSpPr txBox="1"/>
          <p:nvPr/>
        </p:nvSpPr>
        <p:spPr>
          <a:xfrm>
            <a:off x="2707668" y="3097993"/>
            <a:ext cx="5412069" cy="10792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buClr>
                <a:srgbClr val="179188"/>
              </a:buClr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Los trabajadores deben ser capacitados a través del curso presencial denominado “</a:t>
            </a:r>
            <a:r>
              <a:rPr lang="es-C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Prevención de Silicosis para Trabajadores Expuestos a Sílice”</a:t>
            </a: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, al cual debe ser gestionado a través del Experto ACHS asesor. </a:t>
            </a:r>
          </a:p>
        </p:txBody>
      </p:sp>
      <p:grpSp>
        <p:nvGrpSpPr>
          <p:cNvPr id="23" name="Agrupar 22"/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24" name="Agrupar 23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27" name="Rectángulo 26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4.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8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Difundir y Capacitar </a:t>
                </a:r>
              </a:p>
            </p:txBody>
          </p:sp>
        </p:grpSp>
        <p:sp>
          <p:nvSpPr>
            <p:cNvPr id="25" name="Rectángulo redondeado 24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3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 txBox="1">
            <a:spLocks/>
          </p:cNvSpPr>
          <p:nvPr/>
        </p:nvSpPr>
        <p:spPr>
          <a:xfrm>
            <a:off x="452418" y="452051"/>
            <a:ext cx="4071799" cy="47782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Agenda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39553" y="1706083"/>
            <a:ext cx="8735658" cy="19020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b="1" dirty="0">
                <a:solidFill>
                  <a:srgbClr val="004A52"/>
                </a:solidFill>
                <a:latin typeface="Arial" pitchFamily="34" charset="0"/>
                <a:cs typeface="Arial" pitchFamily="34" charset="0"/>
              </a:rPr>
              <a:t> Introducción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Obligaciones del Protocolo 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Modelo de Vigilancia ACHS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Herramientas para cumplir Protocolo</a:t>
            </a:r>
          </a:p>
        </p:txBody>
      </p:sp>
    </p:spTree>
    <p:extLst>
      <p:ext uri="{BB962C8B-B14F-4D97-AF65-F5344CB8AC3E}">
        <p14:creationId xmlns:p14="http://schemas.microsoft.com/office/powerpoint/2010/main" val="24386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84B727"/>
                </a:solidFill>
                <a:latin typeface="Arial"/>
                <a:cs typeface="Arial"/>
              </a:rPr>
              <a:t>Modelo de Vigilancia ACHS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3295125" y="1449008"/>
            <a:ext cx="2161672" cy="625870"/>
            <a:chOff x="3295125" y="1449008"/>
            <a:chExt cx="2161672" cy="625870"/>
          </a:xfrm>
        </p:grpSpPr>
        <p:sp>
          <p:nvSpPr>
            <p:cNvPr id="3" name="Rectángulo redondeado 2"/>
            <p:cNvSpPr/>
            <p:nvPr/>
          </p:nvSpPr>
          <p:spPr>
            <a:xfrm>
              <a:off x="3295125" y="1470536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3350221" y="1449008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1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48" name="5 CuadroTexto"/>
            <p:cNvSpPr txBox="1"/>
            <p:nvPr/>
          </p:nvSpPr>
          <p:spPr>
            <a:xfrm>
              <a:off x="3825129" y="1568643"/>
              <a:ext cx="121231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Identificar el peligro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295125" y="2139229"/>
            <a:ext cx="2161672" cy="803058"/>
            <a:chOff x="3295125" y="2139229"/>
            <a:chExt cx="2161672" cy="803058"/>
          </a:xfrm>
        </p:grpSpPr>
        <p:grpSp>
          <p:nvGrpSpPr>
            <p:cNvPr id="30" name="Agrupar 29"/>
            <p:cNvGrpSpPr/>
            <p:nvPr/>
          </p:nvGrpSpPr>
          <p:grpSpPr>
            <a:xfrm>
              <a:off x="3295125" y="2317539"/>
              <a:ext cx="2161672" cy="624748"/>
              <a:chOff x="3295125" y="2317539"/>
              <a:chExt cx="2161672" cy="624748"/>
            </a:xfrm>
          </p:grpSpPr>
          <p:sp>
            <p:nvSpPr>
              <p:cNvPr id="49" name="Rectángulo 48"/>
              <p:cNvSpPr/>
              <p:nvPr/>
            </p:nvSpPr>
            <p:spPr>
              <a:xfrm>
                <a:off x="3334721" y="2317539"/>
                <a:ext cx="41289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sz="3200" dirty="0">
                    <a:solidFill>
                      <a:schemeClr val="bg1">
                        <a:alpha val="20000"/>
                      </a:schemeClr>
                    </a:solidFill>
                    <a:latin typeface="Arial"/>
                    <a:cs typeface="Arial"/>
                  </a:rPr>
                  <a:t>2</a:t>
                </a:r>
                <a:endParaRPr lang="es-ES" sz="3200" dirty="0">
                  <a:solidFill>
                    <a:schemeClr val="bg1">
                      <a:alpha val="20000"/>
                    </a:schemeClr>
                  </a:solidFill>
                </a:endParaRPr>
              </a:p>
            </p:txBody>
          </p:sp>
          <p:sp>
            <p:nvSpPr>
              <p:cNvPr id="50" name="5 CuadroTexto"/>
              <p:cNvSpPr txBox="1"/>
              <p:nvPr/>
            </p:nvSpPr>
            <p:spPr>
              <a:xfrm>
                <a:off x="3825129" y="2448234"/>
                <a:ext cx="1424808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300" dirty="0">
                    <a:solidFill>
                      <a:schemeClr val="bg1"/>
                    </a:solidFill>
                    <a:latin typeface="Arial"/>
                  </a:rPr>
                  <a:t>Establecer organización</a:t>
                </a:r>
              </a:p>
            </p:txBody>
          </p:sp>
          <p:sp>
            <p:nvSpPr>
              <p:cNvPr id="60" name="Rectángulo redondeado 59"/>
              <p:cNvSpPr/>
              <p:nvPr/>
            </p:nvSpPr>
            <p:spPr>
              <a:xfrm>
                <a:off x="3295125" y="2337945"/>
                <a:ext cx="2161672" cy="604342"/>
              </a:xfrm>
              <a:prstGeom prst="roundRect">
                <a:avLst/>
              </a:prstGeom>
              <a:noFill/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5" name="Triángulo isósceles 14"/>
            <p:cNvSpPr/>
            <p:nvPr/>
          </p:nvSpPr>
          <p:spPr>
            <a:xfrm rot="10800000">
              <a:off x="4226817" y="213922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3295125" y="3005634"/>
            <a:ext cx="2161672" cy="804062"/>
            <a:chOff x="3295125" y="3005634"/>
            <a:chExt cx="2161672" cy="804062"/>
          </a:xfrm>
        </p:grpSpPr>
        <p:sp>
          <p:nvSpPr>
            <p:cNvPr id="51" name="Rectángulo 50"/>
            <p:cNvSpPr/>
            <p:nvPr/>
          </p:nvSpPr>
          <p:spPr>
            <a:xfrm>
              <a:off x="3340793" y="321733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3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52" name="5 CuadroTexto"/>
            <p:cNvSpPr txBox="1"/>
            <p:nvPr/>
          </p:nvSpPr>
          <p:spPr>
            <a:xfrm>
              <a:off x="3841963" y="3314530"/>
              <a:ext cx="1319091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Caracterizar el Peligro</a:t>
              </a:r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3295125" y="3205354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Triángulo isósceles 67"/>
            <p:cNvSpPr/>
            <p:nvPr/>
          </p:nvSpPr>
          <p:spPr>
            <a:xfrm rot="10800000">
              <a:off x="4226817" y="3005634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5547580" y="3184746"/>
            <a:ext cx="2363717" cy="619845"/>
            <a:chOff x="5547580" y="3184746"/>
            <a:chExt cx="2363717" cy="619845"/>
          </a:xfrm>
        </p:grpSpPr>
        <p:sp>
          <p:nvSpPr>
            <p:cNvPr id="59" name="Rectángulo 58"/>
            <p:cNvSpPr/>
            <p:nvPr/>
          </p:nvSpPr>
          <p:spPr>
            <a:xfrm>
              <a:off x="5799046" y="318474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4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61" name="5 CuadroTexto"/>
            <p:cNvSpPr txBox="1"/>
            <p:nvPr/>
          </p:nvSpPr>
          <p:spPr>
            <a:xfrm>
              <a:off x="6268996" y="3291948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Difundir y capacitar</a:t>
              </a:r>
            </a:p>
          </p:txBody>
        </p:sp>
        <p:sp>
          <p:nvSpPr>
            <p:cNvPr id="63" name="Rectángulo redondeado 62"/>
            <p:cNvSpPr/>
            <p:nvPr/>
          </p:nvSpPr>
          <p:spPr>
            <a:xfrm>
              <a:off x="5749625" y="3200249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Triángulo isósceles 68"/>
            <p:cNvSpPr/>
            <p:nvPr/>
          </p:nvSpPr>
          <p:spPr>
            <a:xfrm rot="5400000">
              <a:off x="5493931" y="3412131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295125" y="3887919"/>
            <a:ext cx="2161672" cy="789186"/>
            <a:chOff x="3295125" y="3887919"/>
            <a:chExt cx="2161672" cy="789186"/>
          </a:xfrm>
        </p:grpSpPr>
        <p:sp>
          <p:nvSpPr>
            <p:cNvPr id="67" name="Rectángulo redondeado 66"/>
            <p:cNvSpPr/>
            <p:nvPr/>
          </p:nvSpPr>
          <p:spPr>
            <a:xfrm>
              <a:off x="3295125" y="4072763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340793" y="4089521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rgbClr val="F2E500"/>
                  </a:solidFill>
                  <a:latin typeface="Arial"/>
                  <a:cs typeface="Arial"/>
                </a:rPr>
                <a:t>5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71" name="5 CuadroTexto"/>
            <p:cNvSpPr txBox="1"/>
            <p:nvPr/>
          </p:nvSpPr>
          <p:spPr>
            <a:xfrm>
              <a:off x="3841963" y="4186715"/>
              <a:ext cx="1319091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rgbClr val="F2E500"/>
                  </a:solidFill>
                  <a:latin typeface="Arial"/>
                </a:rPr>
                <a:t>Evaluar el Riesgo</a:t>
              </a:r>
            </a:p>
          </p:txBody>
        </p:sp>
        <p:sp>
          <p:nvSpPr>
            <p:cNvPr id="74" name="Triángulo isósceles 73"/>
            <p:cNvSpPr/>
            <p:nvPr/>
          </p:nvSpPr>
          <p:spPr>
            <a:xfrm rot="10800000">
              <a:off x="4226817" y="388791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057665" y="4734646"/>
            <a:ext cx="3613689" cy="1002657"/>
            <a:chOff x="2057665" y="4734646"/>
            <a:chExt cx="3613689" cy="1002657"/>
          </a:xfrm>
        </p:grpSpPr>
        <p:sp>
          <p:nvSpPr>
            <p:cNvPr id="65" name="5 CuadroTexto"/>
            <p:cNvSpPr txBox="1"/>
            <p:nvPr/>
          </p:nvSpPr>
          <p:spPr>
            <a:xfrm>
              <a:off x="2637817" y="5241832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Medidas de control</a:t>
              </a:r>
            </a:p>
          </p:txBody>
        </p:sp>
        <p:sp>
          <p:nvSpPr>
            <p:cNvPr id="79" name="Rectángulo redondeado 78"/>
            <p:cNvSpPr/>
            <p:nvPr/>
          </p:nvSpPr>
          <p:spPr>
            <a:xfrm>
              <a:off x="2057665" y="5132961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5" name="Agrupar 24"/>
            <p:cNvGrpSpPr/>
            <p:nvPr/>
          </p:nvGrpSpPr>
          <p:grpSpPr>
            <a:xfrm>
              <a:off x="3117511" y="4929568"/>
              <a:ext cx="2553843" cy="214157"/>
              <a:chOff x="3431102" y="4714287"/>
              <a:chExt cx="2809226" cy="214157"/>
            </a:xfrm>
          </p:grpSpPr>
          <p:cxnSp>
            <p:nvCxnSpPr>
              <p:cNvPr id="21" name="Conector recto 20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cto 82"/>
              <p:cNvCxnSpPr/>
              <p:nvPr/>
            </p:nvCxnSpPr>
            <p:spPr>
              <a:xfrm flipV="1">
                <a:off x="6240328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riángulo isósceles 91"/>
            <p:cNvSpPr/>
            <p:nvPr/>
          </p:nvSpPr>
          <p:spPr>
            <a:xfrm rot="10800000">
              <a:off x="4226817" y="4734646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</a:t>
              </a:r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2188386" y="5122125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6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4479590" y="5132889"/>
            <a:ext cx="2161672" cy="615178"/>
            <a:chOff x="4479590" y="5132889"/>
            <a:chExt cx="2161672" cy="615178"/>
          </a:xfrm>
        </p:grpSpPr>
        <p:sp>
          <p:nvSpPr>
            <p:cNvPr id="72" name="5 CuadroTexto"/>
            <p:cNvSpPr txBox="1"/>
            <p:nvPr/>
          </p:nvSpPr>
          <p:spPr>
            <a:xfrm>
              <a:off x="5069729" y="5241832"/>
              <a:ext cx="117806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Vigilancia salud</a:t>
              </a:r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4479590" y="5143725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4573628" y="5132889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7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499722" y="4367564"/>
            <a:ext cx="2578471" cy="1104077"/>
            <a:chOff x="499722" y="4367564"/>
            <a:chExt cx="2578471" cy="1104077"/>
          </a:xfrm>
        </p:grpSpPr>
        <p:sp>
          <p:nvSpPr>
            <p:cNvPr id="97" name="CuadroTexto 96"/>
            <p:cNvSpPr txBox="1"/>
            <p:nvPr/>
          </p:nvSpPr>
          <p:spPr>
            <a:xfrm>
              <a:off x="499722" y="4648871"/>
              <a:ext cx="1125479" cy="5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rgbClr val="84B727"/>
                  </a:solidFill>
                  <a:latin typeface="Arial" pitchFamily="34" charset="0"/>
                  <a:cs typeface="Arial" pitchFamily="34" charset="0"/>
                </a:rPr>
                <a:t>Verificación y Control</a:t>
              </a:r>
            </a:p>
          </p:txBody>
        </p:sp>
        <p:grpSp>
          <p:nvGrpSpPr>
            <p:cNvPr id="95" name="Agrupar 94"/>
            <p:cNvGrpSpPr/>
            <p:nvPr/>
          </p:nvGrpSpPr>
          <p:grpSpPr>
            <a:xfrm>
              <a:off x="1059535" y="4367564"/>
              <a:ext cx="2018658" cy="283495"/>
              <a:chOff x="3431102" y="4714287"/>
              <a:chExt cx="2809226" cy="214157"/>
            </a:xfrm>
          </p:grpSpPr>
          <p:cxnSp>
            <p:nvCxnSpPr>
              <p:cNvPr id="96" name="Conector recto 95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Agrupar 100"/>
            <p:cNvGrpSpPr/>
            <p:nvPr/>
          </p:nvGrpSpPr>
          <p:grpSpPr>
            <a:xfrm flipV="1">
              <a:off x="1059535" y="5188146"/>
              <a:ext cx="867024" cy="283495"/>
              <a:chOff x="3431102" y="4714287"/>
              <a:chExt cx="2809226" cy="214157"/>
            </a:xfrm>
          </p:grpSpPr>
          <p:cxnSp>
            <p:nvCxnSpPr>
              <p:cNvPr id="102" name="Conector recto 101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cto 103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235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4514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105424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A. Evaluación Cualitativa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434604-4178-488D-97D9-7E7A096ADB03}"/>
              </a:ext>
            </a:extLst>
          </p:cNvPr>
          <p:cNvSpPr txBox="1"/>
          <p:nvPr/>
        </p:nvSpPr>
        <p:spPr>
          <a:xfrm>
            <a:off x="2697258" y="2590148"/>
            <a:ext cx="5412069" cy="808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buClr>
                <a:srgbClr val="179188"/>
              </a:buClr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La aplicación del Protocolo de Vigilancia del Ambiente de Trabajo y de la Salud de los Trabajadores con Exposición a Sílice, </a:t>
            </a:r>
            <a:r>
              <a:rPr lang="es-C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se inicia con una Evaluación Cualitativa.</a:t>
            </a:r>
          </a:p>
        </p:txBody>
      </p:sp>
      <p:grpSp>
        <p:nvGrpSpPr>
          <p:cNvPr id="23" name="Agrupar 22"/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24" name="Agrupar 23"/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27" name="Rectángulo 26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8" name="5 CuadroTexto"/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25" name="Rectángulo redondeado 24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7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A.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3200" b="1" spc="-15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NO Construcción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434604-4178-488D-97D9-7E7A096ADB03}"/>
              </a:ext>
            </a:extLst>
          </p:cNvPr>
          <p:cNvSpPr txBox="1"/>
          <p:nvPr/>
        </p:nvSpPr>
        <p:spPr>
          <a:xfrm>
            <a:off x="2697258" y="3016958"/>
            <a:ext cx="5193461" cy="10792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buClr>
                <a:srgbClr val="179188"/>
              </a:buClr>
            </a:pPr>
            <a:r>
              <a:rPr lang="es-CL" sz="16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La finalidad de establecer si los trabajadores tienen un tiempo de permanencia en lugares con presencia de sílice superior al 30% o menor o igual a este porcentaje, en relación al total de horas de trabajo semanal.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15645C7-0124-4C4D-BC7B-3A214562E4FA}"/>
              </a:ext>
            </a:extLst>
          </p:cNvPr>
          <p:cNvSpPr/>
          <p:nvPr/>
        </p:nvSpPr>
        <p:spPr>
          <a:xfrm>
            <a:off x="2728490" y="4357159"/>
            <a:ext cx="4683374" cy="977130"/>
          </a:xfrm>
          <a:prstGeom prst="rect">
            <a:avLst/>
          </a:prstGeom>
          <a:solidFill>
            <a:srgbClr val="F2E500"/>
          </a:solidFill>
        </p:spPr>
        <p:txBody>
          <a:bodyPr wrap="square" lIns="180000" tIns="140400" rIns="180000" bIns="187200" anchor="ctr">
            <a:spAutoFit/>
          </a:bodyPr>
          <a:lstStyle/>
          <a:p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El 30 %, se calcula, independiente de la extensión de la jornada de trabajo,  tomando como base la jornada de 45 horas semanales.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23" y="4471210"/>
            <a:ext cx="581177" cy="588158"/>
          </a:xfrm>
          <a:prstGeom prst="rect">
            <a:avLst/>
          </a:prstGeom>
        </p:spPr>
      </p:pic>
      <p:grpSp>
        <p:nvGrpSpPr>
          <p:cNvPr id="18" name="Agrupar 22">
            <a:extLst>
              <a:ext uri="{FF2B5EF4-FFF2-40B4-BE49-F238E27FC236}">
                <a16:creationId xmlns:a16="http://schemas.microsoft.com/office/drawing/2014/main" id="{03EAC514-4C67-4D58-8B31-A0110D82A634}"/>
              </a:ext>
            </a:extLst>
          </p:cNvPr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19" name="Agrupar 23">
              <a:extLst>
                <a:ext uri="{FF2B5EF4-FFF2-40B4-BE49-F238E27FC236}">
                  <a16:creationId xmlns:a16="http://schemas.microsoft.com/office/drawing/2014/main" id="{E04C9A41-9241-4631-8AB2-D3BDE4C9530A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D5DC8383-7417-4456-AAF2-C64EECD91A62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6" name="5 CuadroTexto">
                <a:extLst>
                  <a:ext uri="{FF2B5EF4-FFF2-40B4-BE49-F238E27FC236}">
                    <a16:creationId xmlns:a16="http://schemas.microsoft.com/office/drawing/2014/main" id="{D5B50120-3C2D-4506-B938-019F8840CEF2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20" name="Rectángulo redondeado 24">
              <a:extLst>
                <a:ext uri="{FF2B5EF4-FFF2-40B4-BE49-F238E27FC236}">
                  <a16:creationId xmlns:a16="http://schemas.microsoft.com/office/drawing/2014/main" id="{CC4FDB00-11F6-4E8E-93A2-6582C34FBC8F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2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A.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3200" b="1" spc="-15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NO Construcción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45" y="3190592"/>
            <a:ext cx="480312" cy="486081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FF73045-EE3E-4BBE-8845-09017196E16E}"/>
              </a:ext>
            </a:extLst>
          </p:cNvPr>
          <p:cNvSpPr/>
          <p:nvPr/>
        </p:nvSpPr>
        <p:spPr>
          <a:xfrm>
            <a:off x="3237265" y="3113752"/>
            <a:ext cx="5094003" cy="90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Si se determina que un trabajador supera el 30% de exposición se deberá realizar la respectiva </a:t>
            </a: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evaluación cuantitativa </a:t>
            </a: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en un plazo de 12 meses.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0FEB6BD-EE6E-4C6D-BDE6-1EC9B6308D58}"/>
              </a:ext>
            </a:extLst>
          </p:cNvPr>
          <p:cNvSpPr/>
          <p:nvPr/>
        </p:nvSpPr>
        <p:spPr>
          <a:xfrm>
            <a:off x="3237265" y="4121347"/>
            <a:ext cx="5235251" cy="90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Si no se realiza la evaluación cuantitativa en el plazo de 12 meses, </a:t>
            </a: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el trabajador debe ingresar a programa de Vigilancia de la Salud del respectivo OAL</a:t>
            </a: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45" y="4209282"/>
            <a:ext cx="480312" cy="486081"/>
          </a:xfrm>
          <a:prstGeom prst="rect">
            <a:avLst/>
          </a:prstGeom>
        </p:spPr>
      </p:pic>
      <p:grpSp>
        <p:nvGrpSpPr>
          <p:cNvPr id="18" name="Agrupar 22">
            <a:extLst>
              <a:ext uri="{FF2B5EF4-FFF2-40B4-BE49-F238E27FC236}">
                <a16:creationId xmlns:a16="http://schemas.microsoft.com/office/drawing/2014/main" id="{5256F21D-2167-4F5C-B607-5A835B34A1BC}"/>
              </a:ext>
            </a:extLst>
          </p:cNvPr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20" name="Agrupar 23">
              <a:extLst>
                <a:ext uri="{FF2B5EF4-FFF2-40B4-BE49-F238E27FC236}">
                  <a16:creationId xmlns:a16="http://schemas.microsoft.com/office/drawing/2014/main" id="{016BB57F-9554-48D7-8A8E-9A0C94A0D7BF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CC61C703-F99C-4CB1-8306-BB2302417E1D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1" name="5 CuadroTexto">
                <a:extLst>
                  <a:ext uri="{FF2B5EF4-FFF2-40B4-BE49-F238E27FC236}">
                    <a16:creationId xmlns:a16="http://schemas.microsoft.com/office/drawing/2014/main" id="{D7602CEF-2A88-435B-A44F-44C99B33CF89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21" name="Rectángulo redondeado 24">
              <a:extLst>
                <a:ext uri="{FF2B5EF4-FFF2-40B4-BE49-F238E27FC236}">
                  <a16:creationId xmlns:a16="http://schemas.microsoft.com/office/drawing/2014/main" id="{32EF6D15-7CEF-4C38-A0F5-5B51B471A167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22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A.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3200" b="1" spc="-15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NO Construcción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45" y="3190592"/>
            <a:ext cx="480312" cy="486081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FF73045-EE3E-4BBE-8845-09017196E16E}"/>
              </a:ext>
            </a:extLst>
          </p:cNvPr>
          <p:cNvSpPr/>
          <p:nvPr/>
        </p:nvSpPr>
        <p:spPr>
          <a:xfrm>
            <a:off x="3237265" y="3113752"/>
            <a:ext cx="5350919" cy="90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Si se determina que un trabajador </a:t>
            </a: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se expone un tiempo menor o igual al 30% </a:t>
            </a: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se deberá realizar la respectiva </a:t>
            </a: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evaluación cuantitat</a:t>
            </a: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iva en un plazo de 24 meses.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0FEB6BD-EE6E-4C6D-BDE6-1EC9B6308D58}"/>
              </a:ext>
            </a:extLst>
          </p:cNvPr>
          <p:cNvSpPr/>
          <p:nvPr/>
        </p:nvSpPr>
        <p:spPr>
          <a:xfrm>
            <a:off x="3237265" y="4319137"/>
            <a:ext cx="5235251" cy="90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Si no se realiza la evaluación cuantitativa en el plazo de 24 meses, el </a:t>
            </a: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trabajador debe ingresar a programa de Vigilancia de la Salud</a:t>
            </a: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 del respectivo OAL.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45" y="4407072"/>
            <a:ext cx="480312" cy="486081"/>
          </a:xfrm>
          <a:prstGeom prst="rect">
            <a:avLst/>
          </a:prstGeom>
        </p:spPr>
      </p:pic>
      <p:grpSp>
        <p:nvGrpSpPr>
          <p:cNvPr id="18" name="Agrupar 22">
            <a:extLst>
              <a:ext uri="{FF2B5EF4-FFF2-40B4-BE49-F238E27FC236}">
                <a16:creationId xmlns:a16="http://schemas.microsoft.com/office/drawing/2014/main" id="{90052DBE-08E4-4E00-8C4A-EF5D842089FB}"/>
              </a:ext>
            </a:extLst>
          </p:cNvPr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20" name="Agrupar 23">
              <a:extLst>
                <a:ext uri="{FF2B5EF4-FFF2-40B4-BE49-F238E27FC236}">
                  <a16:creationId xmlns:a16="http://schemas.microsoft.com/office/drawing/2014/main" id="{A8D80343-396F-4880-9DDB-9FF7AF8C62B5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BDE5F4C-4B56-4BC1-BA37-09EE5B46AB66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1" name="5 CuadroTexto">
                <a:extLst>
                  <a:ext uri="{FF2B5EF4-FFF2-40B4-BE49-F238E27FC236}">
                    <a16:creationId xmlns:a16="http://schemas.microsoft.com/office/drawing/2014/main" id="{073989DD-5183-46D7-A1A3-EA23A34A7B77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21" name="Rectángulo redondeado 24">
              <a:extLst>
                <a:ext uri="{FF2B5EF4-FFF2-40B4-BE49-F238E27FC236}">
                  <a16:creationId xmlns:a16="http://schemas.microsoft.com/office/drawing/2014/main" id="{DDA36EB5-099D-44BA-A056-E7BAF1F557D2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5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A.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3200" b="1" spc="-15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NO Construcción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45" y="3190592"/>
            <a:ext cx="480312" cy="486081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FF73045-EE3E-4BBE-8845-09017196E16E}"/>
              </a:ext>
            </a:extLst>
          </p:cNvPr>
          <p:cNvSpPr/>
          <p:nvPr/>
        </p:nvSpPr>
        <p:spPr>
          <a:xfrm>
            <a:off x="3237265" y="3113752"/>
            <a:ext cx="5350919" cy="90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Además, se ingresara a vigilancia salud todo trabajador que realice tareas que le generen exposición aguda, independiente del tiempo de exposición.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0FEB6BD-EE6E-4C6D-BDE6-1EC9B6308D58}"/>
              </a:ext>
            </a:extLst>
          </p:cNvPr>
          <p:cNvSpPr/>
          <p:nvPr/>
        </p:nvSpPr>
        <p:spPr>
          <a:xfrm>
            <a:off x="3237264" y="4142167"/>
            <a:ext cx="6152483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Las actividades a considerar serán: </a:t>
            </a:r>
          </a:p>
          <a:p>
            <a:pPr marL="285750" indent="-285750">
              <a:lnSpc>
                <a:spcPct val="110000"/>
              </a:lnSpc>
              <a:buClr>
                <a:srgbClr val="84B727"/>
              </a:buClr>
              <a:buFont typeface="Arial"/>
              <a:buChar char="•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Operación chancadoras de cuarzo;</a:t>
            </a:r>
          </a:p>
          <a:p>
            <a:pPr marL="285750" indent="-285750">
              <a:lnSpc>
                <a:spcPct val="110000"/>
              </a:lnSpc>
              <a:buClr>
                <a:srgbClr val="84B727"/>
              </a:buClr>
              <a:buFont typeface="Arial"/>
              <a:buChar char="•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desbaste, corte y pulido de muros de concreto o roca; </a:t>
            </a:r>
          </a:p>
          <a:p>
            <a:pPr marL="285750" indent="-285750">
              <a:lnSpc>
                <a:spcPct val="110000"/>
              </a:lnSpc>
              <a:buClr>
                <a:srgbClr val="84B727"/>
              </a:buClr>
              <a:buFont typeface="Arial"/>
              <a:buChar char="•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cuarteado y roleado de muestras de minerales, y </a:t>
            </a:r>
          </a:p>
          <a:p>
            <a:pPr marL="285750" indent="-285750">
              <a:lnSpc>
                <a:spcPct val="110000"/>
              </a:lnSpc>
              <a:buClr>
                <a:srgbClr val="84B727"/>
              </a:buClr>
              <a:buFont typeface="Arial"/>
              <a:buChar char="•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limpieza en seco mediante uso de pala, escobillón o aire comprimido.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45" y="4116004"/>
            <a:ext cx="480312" cy="486081"/>
          </a:xfrm>
          <a:prstGeom prst="rect">
            <a:avLst/>
          </a:prstGeom>
        </p:spPr>
      </p:pic>
      <p:grpSp>
        <p:nvGrpSpPr>
          <p:cNvPr id="20" name="Agrupar 22">
            <a:extLst>
              <a:ext uri="{FF2B5EF4-FFF2-40B4-BE49-F238E27FC236}">
                <a16:creationId xmlns:a16="http://schemas.microsoft.com/office/drawing/2014/main" id="{BBF71E78-DA7C-46B6-8BEB-A97B61CE55B4}"/>
              </a:ext>
            </a:extLst>
          </p:cNvPr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21" name="Agrupar 23">
              <a:extLst>
                <a:ext uri="{FF2B5EF4-FFF2-40B4-BE49-F238E27FC236}">
                  <a16:creationId xmlns:a16="http://schemas.microsoft.com/office/drawing/2014/main" id="{D818D9C4-A62D-4F57-B9E2-24634DA7B03D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FC363B45-315C-4CBE-915F-57DC3950A50C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1" name="5 CuadroTexto">
                <a:extLst>
                  <a:ext uri="{FF2B5EF4-FFF2-40B4-BE49-F238E27FC236}">
                    <a16:creationId xmlns:a16="http://schemas.microsoft.com/office/drawing/2014/main" id="{490B0EDF-388F-44FC-8819-74A57F7E296E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29" name="Rectángulo redondeado 24">
              <a:extLst>
                <a:ext uri="{FF2B5EF4-FFF2-40B4-BE49-F238E27FC236}">
                  <a16:creationId xmlns:a16="http://schemas.microsoft.com/office/drawing/2014/main" id="{17271868-96D6-4B9A-B607-9031CFDB4CF1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1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3200" b="1" spc="-15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FF73045-EE3E-4BBE-8845-09017196E16E}"/>
              </a:ext>
            </a:extLst>
          </p:cNvPr>
          <p:cNvSpPr/>
          <p:nvPr/>
        </p:nvSpPr>
        <p:spPr>
          <a:xfrm>
            <a:off x="2633489" y="3040950"/>
            <a:ext cx="6017154" cy="2254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Considerando las características especiales de este sector, como son; corta duración de las obras o faenas, simultaneidad de variadas tareas, alta rotación de los trabajadores y la multifuncionalidad de muchos de ellos, es </a:t>
            </a: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difícil planificar evaluaciones cuantitativas, por lo cual se deberán gestionar el riesgo de exposición a sílice, mediante la aplicación de la Ficha de Evaluación Cualitativa</a:t>
            </a: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 establecida en el Anexo N° 10 del presente Protocolo.</a:t>
            </a:r>
          </a:p>
        </p:txBody>
      </p:sp>
      <p:grpSp>
        <p:nvGrpSpPr>
          <p:cNvPr id="12" name="Agrupar 22">
            <a:extLst>
              <a:ext uri="{FF2B5EF4-FFF2-40B4-BE49-F238E27FC236}">
                <a16:creationId xmlns:a16="http://schemas.microsoft.com/office/drawing/2014/main" id="{21E82067-6760-4B4B-A304-F4D62273AEA5}"/>
              </a:ext>
            </a:extLst>
          </p:cNvPr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13" name="Agrupar 23">
              <a:extLst>
                <a:ext uri="{FF2B5EF4-FFF2-40B4-BE49-F238E27FC236}">
                  <a16:creationId xmlns:a16="http://schemas.microsoft.com/office/drawing/2014/main" id="{ED19D82E-A340-4A15-AF06-B3EA6CA6225A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E7258112-9592-437D-9D73-D689443C8581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0" name="5 CuadroTexto">
                <a:extLst>
                  <a:ext uri="{FF2B5EF4-FFF2-40B4-BE49-F238E27FC236}">
                    <a16:creationId xmlns:a16="http://schemas.microsoft.com/office/drawing/2014/main" id="{97951C1A-B435-46C9-9FD3-27B752B08FD8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14" name="Rectángulo redondeado 24">
              <a:extLst>
                <a:ext uri="{FF2B5EF4-FFF2-40B4-BE49-F238E27FC236}">
                  <a16:creationId xmlns:a16="http://schemas.microsoft.com/office/drawing/2014/main" id="{6A337460-2B6B-4011-BCAA-06654EF50171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6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3362403" y="3082589"/>
            <a:ext cx="5151604" cy="581810"/>
          </a:xfrm>
          <a:prstGeom prst="roundRect">
            <a:avLst>
              <a:gd name="adj" fmla="val 0"/>
            </a:avLst>
          </a:prstGeom>
          <a:solidFill>
            <a:srgbClr val="F2E4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s-MX" sz="1200" dirty="0">
              <a:solidFill>
                <a:srgbClr val="004A52"/>
              </a:solidFill>
              <a:latin typeface="Arial"/>
              <a:cs typeface="Arial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972343"/>
            <a:ext cx="4888034" cy="894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3200" b="1" spc="-15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FF73045-EE3E-4BBE-8845-09017196E16E}"/>
              </a:ext>
            </a:extLst>
          </p:cNvPr>
          <p:cNvSpPr/>
          <p:nvPr/>
        </p:nvSpPr>
        <p:spPr>
          <a:xfrm>
            <a:off x="3351993" y="3040950"/>
            <a:ext cx="5184140" cy="2254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En obras de larga duración</a:t>
            </a: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, </a:t>
            </a: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como por ejemplo la excavación de túneles, construcción de carreteras, </a:t>
            </a: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entre otras, la Autoridad Sanitaria Regional podrá exigir una evaluación cuantitativa para determinar la exposición a sílice de los trabajadores. Esto último también podrá exigirlo, con fundamento técnico, a cualquier actividad de la construcción, cualquiera sea su extensión en el tiempo.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155" y="3103410"/>
            <a:ext cx="480312" cy="486081"/>
          </a:xfrm>
          <a:prstGeom prst="rect">
            <a:avLst/>
          </a:prstGeom>
        </p:spPr>
      </p:pic>
      <p:grpSp>
        <p:nvGrpSpPr>
          <p:cNvPr id="18" name="Agrupar 22">
            <a:extLst>
              <a:ext uri="{FF2B5EF4-FFF2-40B4-BE49-F238E27FC236}">
                <a16:creationId xmlns:a16="http://schemas.microsoft.com/office/drawing/2014/main" id="{C12103DF-892D-4AB7-89BE-F98BF06402C1}"/>
              </a:ext>
            </a:extLst>
          </p:cNvPr>
          <p:cNvGrpSpPr/>
          <p:nvPr/>
        </p:nvGrpSpPr>
        <p:grpSpPr>
          <a:xfrm>
            <a:off x="549079" y="1973749"/>
            <a:ext cx="1246445" cy="1217854"/>
            <a:chOff x="549079" y="1871162"/>
            <a:chExt cx="1246445" cy="1217854"/>
          </a:xfrm>
        </p:grpSpPr>
        <p:grpSp>
          <p:nvGrpSpPr>
            <p:cNvPr id="20" name="Agrupar 23">
              <a:extLst>
                <a:ext uri="{FF2B5EF4-FFF2-40B4-BE49-F238E27FC236}">
                  <a16:creationId xmlns:a16="http://schemas.microsoft.com/office/drawing/2014/main" id="{93FB755C-C90C-41B0-9C54-65FD32C09D79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97185489-A8A6-4794-B698-A61EE8435095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9" name="5 CuadroTexto">
                <a:extLst>
                  <a:ext uri="{FF2B5EF4-FFF2-40B4-BE49-F238E27FC236}">
                    <a16:creationId xmlns:a16="http://schemas.microsoft.com/office/drawing/2014/main" id="{7A9DE7EE-1C3E-4FF3-B92F-048F2A0CF0F1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21" name="Rectángulo redondeado 24">
              <a:extLst>
                <a:ext uri="{FF2B5EF4-FFF2-40B4-BE49-F238E27FC236}">
                  <a16:creationId xmlns:a16="http://schemas.microsoft.com/office/drawing/2014/main" id="{ABAC2A51-9393-49CF-9AB7-7AB9B811E08F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0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24151" y="1320743"/>
            <a:ext cx="6302476" cy="447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Contenido de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3" y="3103410"/>
            <a:ext cx="480312" cy="486081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628317"/>
              </p:ext>
            </p:extLst>
          </p:nvPr>
        </p:nvGraphicFramePr>
        <p:xfrm>
          <a:off x="2044243" y="1957127"/>
          <a:ext cx="7104762" cy="3963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15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2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8203">
                <a:tc>
                  <a:txBody>
                    <a:bodyPr/>
                    <a:lstStyle/>
                    <a:p>
                      <a:pPr algn="ctr"/>
                      <a:endParaRPr lang="es-ES" sz="700" b="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dirty="0">
                          <a:solidFill>
                            <a:srgbClr val="004B53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SI </a:t>
                      </a:r>
                      <a:endParaRPr lang="en-US" sz="700" b="0" dirty="0">
                        <a:solidFill>
                          <a:srgbClr val="004B53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NO</a:t>
                      </a: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7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NA</a:t>
                      </a: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RECOMENDACIÓN</a:t>
                      </a: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FECHA</a:t>
                      </a: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18">
                <a:tc gridSpan="7">
                  <a:txBody>
                    <a:bodyPr/>
                    <a:lstStyle/>
                    <a:p>
                      <a:pPr algn="ctr"/>
                      <a:r>
                        <a:rPr lang="es-ES" sz="7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CONTROLES INGENIERILES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248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1. ¿Se sustituyen materiales con contenido de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sobre 1 %?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Evaluar la factibilidad de usar materias primas o insumos que contienen menos del 1%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libre cristalizada.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2. ¿La limpieza abrasiva de objetos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pequeños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, con chorro de arena, cuarzo u otro material que contiene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, se realiza al interior de gabinetes cerrados, quedando el trabajador fuera de ellos?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usar cabina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hermética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con sistema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recolección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polvo y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ventilación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por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extracción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local, de preferencia operado con equipo automatizado. Si es necesaria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intervención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del operador, se debe hacer en forma remota o insertando las manos 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través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guantes con escotilla sellada.</a:t>
                      </a:r>
                    </a:p>
                    <a:p>
                      <a:pPr algn="l"/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Además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el operador debe usar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 con filtro P100.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3. ¿La limpieza abrasiva de objetos de gran tamaño, con chorro de arena, cuarzo u otro material que contiene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, se realiza en espacios cerrados, con el trabajador usando capucha con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línea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aire?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El operador y los ayudantes, deben usar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 con abastecimiento de aire 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presión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positiva, equipada con capucha y operada en modalidad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presión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flujo continuo, con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certificación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calidad de acuerdo a lo establecido en el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artículo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54, del D.S. N° 594, de 1999, del Ministerio de Salud.</a:t>
                      </a:r>
                    </a:p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Usar cabina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hermética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con sistema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recolección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polvo y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ventilación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general.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4. ¿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Cuánta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con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autorización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para realizar limpieza abrasiva con chorro de arena?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La Autoridad Sanitaria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podra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́ autorizar el uso de este proceso de limpieza si el interesado cumple con los requisitos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señalados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en el Art. 65 ter del D.S. 594/99 del MINSAL.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Agrupar 22">
            <a:extLst>
              <a:ext uri="{FF2B5EF4-FFF2-40B4-BE49-F238E27FC236}">
                <a16:creationId xmlns:a16="http://schemas.microsoft.com/office/drawing/2014/main" id="{80D3B488-F78A-45E5-8D22-5F399284B4D2}"/>
              </a:ext>
            </a:extLst>
          </p:cNvPr>
          <p:cNvGrpSpPr/>
          <p:nvPr/>
        </p:nvGrpSpPr>
        <p:grpSpPr>
          <a:xfrm>
            <a:off x="571258" y="1320743"/>
            <a:ext cx="1246445" cy="1217854"/>
            <a:chOff x="549079" y="1871162"/>
            <a:chExt cx="1246445" cy="1217854"/>
          </a:xfrm>
        </p:grpSpPr>
        <p:grpSp>
          <p:nvGrpSpPr>
            <p:cNvPr id="14" name="Agrupar 23">
              <a:extLst>
                <a:ext uri="{FF2B5EF4-FFF2-40B4-BE49-F238E27FC236}">
                  <a16:creationId xmlns:a16="http://schemas.microsoft.com/office/drawing/2014/main" id="{1A3FC1E7-6CE3-4B05-A7BC-BA80E247355E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90532210-D8B7-4323-8358-5D53FD81423B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0" name="5 CuadroTexto">
                <a:extLst>
                  <a:ext uri="{FF2B5EF4-FFF2-40B4-BE49-F238E27FC236}">
                    <a16:creationId xmlns:a16="http://schemas.microsoft.com/office/drawing/2014/main" id="{7F96058E-65A3-4C0B-B90F-92F68A8AB2DF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18" name="Rectángulo redondeado 24">
              <a:extLst>
                <a:ext uri="{FF2B5EF4-FFF2-40B4-BE49-F238E27FC236}">
                  <a16:creationId xmlns:a16="http://schemas.microsoft.com/office/drawing/2014/main" id="{8631EEE0-D836-4528-B3F9-3C68E3D5A8EB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3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24151" y="1320743"/>
            <a:ext cx="6302476" cy="447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Contenido de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3" y="3103410"/>
            <a:ext cx="480312" cy="486081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220928"/>
              </p:ext>
            </p:extLst>
          </p:nvPr>
        </p:nvGraphicFramePr>
        <p:xfrm>
          <a:off x="2044243" y="1957127"/>
          <a:ext cx="7118013" cy="416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5248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5. </a:t>
                      </a:r>
                      <a:r>
                        <a:rPr lang="es-CL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¿Se evita liberar al ambiente de trabajo sustancias que contienen sílice libre cristalizada en forma de polvo?</a:t>
                      </a:r>
                      <a:endParaRPr lang="es-ES" sz="900" b="1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dar cumplimiento al Art. N° 33 del D.S. No 594/99 MINSAL, el cual indica que cuando existan sustancias </a:t>
                      </a:r>
                      <a:r>
                        <a:rPr lang="es-ES" sz="900" b="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químicas</a:t>
                      </a:r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perjudiciales para la salud de los trabajadores, se debe evitar que el contaminante se disperse por el lugar de trabajo.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6. ¿El ambiente de trabajo se observa libre de la presencia de material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particulado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en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suspensión</a:t>
                      </a:r>
                      <a:endParaRPr lang="es-ES" sz="900" b="1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evitar concentraciones ambientales peligrosas, aislando las fuentes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emisión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, instalando sistemas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captación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local forzada o ventilando los recintos (Art. N° 32, 33, 35 y 58 bis del D.S. N° 594/99 del</a:t>
                      </a:r>
                    </a:p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MINSAL).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7. ¿Se humectan o aplican aditivos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higroscópicos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no peligrosos en las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vías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tránsito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equipos motorizados?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dar cumplimiento al Art. N° 33 del D.S. No 594 MINSAL, el cual indica que cuando existan sustancias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químicas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perjudiciales para la salud de los trabajadores se debe evitar que el contaminante se disperse por el lugar de trabajo.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8. ¿Las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áreas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trabajo en espacio cerrado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están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exentas de polvo sedimentado?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Eliminar las fugas de polvo en las zonas de traspaso o vertido, mediante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instalación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captaciones locales, verificar fugas en junturas y sellos. La limpieza de derrames de sacos con polvo con contenido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debe hacerse con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método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húmedo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o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aspiración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9. ¿Los puestos de trabajo en los cuales existe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emisión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material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particulado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o polvo, se encuentran en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áreas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bien ventiladas; cuentan con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aspiración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forzada o se procede a humectar para reducir la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emisión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evitar concentraciones ambientales peligrosas, aislando las fuentes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emisión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, instalando sistemas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captación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local forzada o ventilando los recintos (Art. N° 33, 35 y 58 bis del D.S. N° 594/99 del MINSAL).</a:t>
                      </a:r>
                    </a:p>
                    <a:p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De ser posible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humectación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, debe implementarse en forma inmediata.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1" name="Agrupar 22">
            <a:extLst>
              <a:ext uri="{FF2B5EF4-FFF2-40B4-BE49-F238E27FC236}">
                <a16:creationId xmlns:a16="http://schemas.microsoft.com/office/drawing/2014/main" id="{CA9A08CB-A651-4C8D-BAD5-8D5C8CB34B98}"/>
              </a:ext>
            </a:extLst>
          </p:cNvPr>
          <p:cNvGrpSpPr/>
          <p:nvPr/>
        </p:nvGrpSpPr>
        <p:grpSpPr>
          <a:xfrm>
            <a:off x="571258" y="1320743"/>
            <a:ext cx="1246445" cy="1217854"/>
            <a:chOff x="549079" y="1871162"/>
            <a:chExt cx="1246445" cy="1217854"/>
          </a:xfrm>
        </p:grpSpPr>
        <p:grpSp>
          <p:nvGrpSpPr>
            <p:cNvPr id="26" name="Agrupar 23">
              <a:extLst>
                <a:ext uri="{FF2B5EF4-FFF2-40B4-BE49-F238E27FC236}">
                  <a16:creationId xmlns:a16="http://schemas.microsoft.com/office/drawing/2014/main" id="{5A05C0CB-BE90-472B-AB38-A6CAD8A9796E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1D3806B6-050D-40ED-94EE-C652D9CC27C3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1" name="5 CuadroTexto">
                <a:extLst>
                  <a:ext uri="{FF2B5EF4-FFF2-40B4-BE49-F238E27FC236}">
                    <a16:creationId xmlns:a16="http://schemas.microsoft.com/office/drawing/2014/main" id="{AA62CC47-8C01-4E90-8380-B42116B98237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29" name="Rectángulo redondeado 24">
              <a:extLst>
                <a:ext uri="{FF2B5EF4-FFF2-40B4-BE49-F238E27FC236}">
                  <a16:creationId xmlns:a16="http://schemas.microsoft.com/office/drawing/2014/main" id="{53169D38-5F50-4222-B61E-0F47B027FE26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9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584925" y="1191805"/>
            <a:ext cx="5009392" cy="22569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s-CL" sz="6000" b="1" spc="-300" dirty="0">
                <a:solidFill>
                  <a:srgbClr val="004A52"/>
                </a:solidFill>
                <a:latin typeface="Arial"/>
                <a:cs typeface="Arial"/>
              </a:rPr>
              <a:t>¿Qué es un</a:t>
            </a:r>
            <a:br>
              <a:rPr lang="es-CL" sz="6000" b="1" spc="-300" dirty="0">
                <a:solidFill>
                  <a:srgbClr val="004A52"/>
                </a:solidFill>
                <a:latin typeface="Arial"/>
                <a:cs typeface="Arial"/>
              </a:rPr>
            </a:br>
            <a:r>
              <a:rPr lang="es-CL" sz="6000" b="1" spc="-300" dirty="0">
                <a:solidFill>
                  <a:srgbClr val="004A52"/>
                </a:solidFill>
                <a:latin typeface="Arial"/>
                <a:cs typeface="Arial"/>
              </a:rPr>
              <a:t>  Protocolo?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085" y="359059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24151" y="1320743"/>
            <a:ext cx="6302476" cy="447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Contenido de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3" y="3103410"/>
            <a:ext cx="480312" cy="486081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488898"/>
              </p:ext>
            </p:extLst>
          </p:nvPr>
        </p:nvGraphicFramePr>
        <p:xfrm>
          <a:off x="2044243" y="1957127"/>
          <a:ext cx="7118013" cy="3617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5248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10. ¿Están físicamente encerrados los focos de generación de polvo de sílice libre cristalizada?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Los focos de polvo con contenido de sílice libre cristalizada, deben mantenerse confinados, para evitar su dispersión en la atmosfera de trabajo.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11. ¿Los filtros colectores de polvo de los sistemas de ventilación son auto limpiantes?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Los focos de polvo con contenido de sílice libre cristalizada, deben mantenerse confinados, para evitar su dispersión en la atmosfera de trabajo.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87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12 ¿Los filtros colectores de polvo retienen material particulado fracción respirable?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Los filtros deben retener partículas menores a 10 micrones.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13. </a:t>
                      </a:r>
                      <a:r>
                        <a:rPr lang="es-CL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¿El corte de ladrillos, losa, enchapes, cerámicos y porcelanatos, pavimentos y muros se realiza con humectación permanente en la zona de corte u otro sistema de captura de partículas?</a:t>
                      </a:r>
                    </a:p>
                    <a:p>
                      <a:pPr marL="180000" indent="-180000" algn="l"/>
                      <a:endParaRPr lang="es-ES" sz="900" b="1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Todas las máquinas de corte de ladrillos, cerámicas, enchapes y otros revestimientos deben operarse con adición directa de agua, sobre la zona de corte.  En lo posible remojar </a:t>
                      </a:r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20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14. </a:t>
                      </a:r>
                      <a:r>
                        <a:rPr lang="es-CL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¿El esmeril angular usado en pulido de muros y losas cuenta con sistema de extracción local?</a:t>
                      </a:r>
                      <a:endParaRPr lang="es-ES" sz="900" b="1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utilizar esmeriles angulares que cuenten con sistema de extracción local conectados a un colector de polvo. El vaciado del material retenido en el colector debe </a:t>
                      </a:r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720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CL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15. ¿Se humectan las superficies a punterear y demoler antes y durante la operación?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Todos los muros y losas a punterear y demoler deben humectarse antes y periódicamente durante la ejecución del trabajo. Implementar en forma inmediata.</a:t>
                      </a:r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22093"/>
                  </a:ext>
                </a:extLst>
              </a:tr>
            </a:tbl>
          </a:graphicData>
        </a:graphic>
      </p:graphicFrame>
      <p:grpSp>
        <p:nvGrpSpPr>
          <p:cNvPr id="26" name="Agrupar 22">
            <a:extLst>
              <a:ext uri="{FF2B5EF4-FFF2-40B4-BE49-F238E27FC236}">
                <a16:creationId xmlns:a16="http://schemas.microsoft.com/office/drawing/2014/main" id="{F1EB3AB1-C972-4E9F-A0FB-1D4590496B0B}"/>
              </a:ext>
            </a:extLst>
          </p:cNvPr>
          <p:cNvGrpSpPr/>
          <p:nvPr/>
        </p:nvGrpSpPr>
        <p:grpSpPr>
          <a:xfrm>
            <a:off x="571258" y="1320743"/>
            <a:ext cx="1246445" cy="1217854"/>
            <a:chOff x="549079" y="1871162"/>
            <a:chExt cx="1246445" cy="1217854"/>
          </a:xfrm>
        </p:grpSpPr>
        <p:grpSp>
          <p:nvGrpSpPr>
            <p:cNvPr id="29" name="Agrupar 23">
              <a:extLst>
                <a:ext uri="{FF2B5EF4-FFF2-40B4-BE49-F238E27FC236}">
                  <a16:creationId xmlns:a16="http://schemas.microsoft.com/office/drawing/2014/main" id="{72DD6620-D24C-4057-8028-4D03DBF1D538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20AEED45-955E-468A-878E-16B6AC75F29F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2" name="5 CuadroTexto">
                <a:extLst>
                  <a:ext uri="{FF2B5EF4-FFF2-40B4-BE49-F238E27FC236}">
                    <a16:creationId xmlns:a16="http://schemas.microsoft.com/office/drawing/2014/main" id="{C9CF0DC6-85C9-4D0D-AA13-0A466EA862F7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30" name="Rectángulo redondeado 24">
              <a:extLst>
                <a:ext uri="{FF2B5EF4-FFF2-40B4-BE49-F238E27FC236}">
                  <a16:creationId xmlns:a16="http://schemas.microsoft.com/office/drawing/2014/main" id="{E57C8035-54B8-4C32-B8F6-4C5C17E7F2EE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2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24151" y="1320743"/>
            <a:ext cx="6302476" cy="447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Contenido de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3" y="3103410"/>
            <a:ext cx="480312" cy="486081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217349"/>
              </p:ext>
            </p:extLst>
          </p:nvPr>
        </p:nvGraphicFramePr>
        <p:xfrm>
          <a:off x="2044243" y="1957127"/>
          <a:ext cx="7118013" cy="3300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0600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19. ¿Se elaboró un Cronograma de actividades para la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implementación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del SGSST-SÍLICE?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elaborar un cronograma de actividades para la </a:t>
                      </a:r>
                      <a:r>
                        <a:rPr lang="es-ES" sz="900" b="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implementación</a:t>
                      </a:r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del SGSST-SÍLICE, donde se indiquen fechas y responsables de realizar cada una de las actividades indicadas en dicho SGSST-SÍLICE.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629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20. ¿El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Comite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́ Paritario de Higiene y Seguridad (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C.P.HyS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) incorpora en su Cronograma de trabajo actividades relacionadas con la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prevención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la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exposición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En el cronograma anual de actividades del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Comite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́ Paritario de Higiene y Seguridad (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C.P.HyS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) se deben incorporar actividades relacionadas con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prevención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exposición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, las cuales deben informarse a la empresa y a los trabajadores.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2806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21. ¿Los trabajadores han sido capacitados acerca de los riesgos asociados a la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inhalación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sustancias que contienen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libre cristalizada, de las medidas preventivas y de los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métodos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trabajo correctos?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dar cumplimiento a lo establecido en el Art. N° 21 del D.S N° 40/69 del MINTRAB.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Además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incorporar en el reglamento interno el riesgo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exposición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, consecuencias para la salud y medidas preventivas a considerar.</a:t>
                      </a:r>
                    </a:p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elaborar procedimientos de trabajo seguro en todas las tareas donde existe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exposición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fracturamiento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materiales, productos y elementos que contengan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; limpieza,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mantención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, vertido de materias primas y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contención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derrames de material con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4" name="Agrupar 22">
            <a:extLst>
              <a:ext uri="{FF2B5EF4-FFF2-40B4-BE49-F238E27FC236}">
                <a16:creationId xmlns:a16="http://schemas.microsoft.com/office/drawing/2014/main" id="{D8F8CCBB-22C1-479A-ACAE-ECEF1E2AA4DF}"/>
              </a:ext>
            </a:extLst>
          </p:cNvPr>
          <p:cNvGrpSpPr/>
          <p:nvPr/>
        </p:nvGrpSpPr>
        <p:grpSpPr>
          <a:xfrm>
            <a:off x="571258" y="1320743"/>
            <a:ext cx="1246445" cy="1217854"/>
            <a:chOff x="549079" y="1871162"/>
            <a:chExt cx="1246445" cy="1217854"/>
          </a:xfrm>
        </p:grpSpPr>
        <p:grpSp>
          <p:nvGrpSpPr>
            <p:cNvPr id="18" name="Agrupar 23">
              <a:extLst>
                <a:ext uri="{FF2B5EF4-FFF2-40B4-BE49-F238E27FC236}">
                  <a16:creationId xmlns:a16="http://schemas.microsoft.com/office/drawing/2014/main" id="{EB5A031E-8ECF-4C0A-BDF9-0123B3D45694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8F842E5D-21D7-415A-9D87-35DEDF9DB95A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1" name="5 CuadroTexto">
                <a:extLst>
                  <a:ext uri="{FF2B5EF4-FFF2-40B4-BE49-F238E27FC236}">
                    <a16:creationId xmlns:a16="http://schemas.microsoft.com/office/drawing/2014/main" id="{095F3654-9710-4988-97B3-4D639C63616A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19" name="Rectángulo redondeado 24">
              <a:extLst>
                <a:ext uri="{FF2B5EF4-FFF2-40B4-BE49-F238E27FC236}">
                  <a16:creationId xmlns:a16="http://schemas.microsoft.com/office/drawing/2014/main" id="{E9C3BCFC-CE58-4665-93CE-1116653C58F8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6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24151" y="1320743"/>
            <a:ext cx="6302476" cy="447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Contenido de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3" y="3103410"/>
            <a:ext cx="480312" cy="486081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809140"/>
              </p:ext>
            </p:extLst>
          </p:nvPr>
        </p:nvGraphicFramePr>
        <p:xfrm>
          <a:off x="2044243" y="1957127"/>
          <a:ext cx="7104762" cy="3128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15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2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8203">
                <a:tc>
                  <a:txBody>
                    <a:bodyPr/>
                    <a:lstStyle/>
                    <a:p>
                      <a:pPr algn="ctr"/>
                      <a:endParaRPr lang="es-ES" sz="700" b="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dirty="0">
                          <a:solidFill>
                            <a:srgbClr val="004B53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SI </a:t>
                      </a:r>
                      <a:endParaRPr lang="en-US" sz="700" b="0" dirty="0">
                        <a:solidFill>
                          <a:srgbClr val="004B53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NO</a:t>
                      </a: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7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NA</a:t>
                      </a: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RECOMENDACIÓN</a:t>
                      </a: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7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FECHA</a:t>
                      </a:r>
                    </a:p>
                  </a:txBody>
                  <a:tcPr marL="36000" marR="36000" marT="828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18">
                <a:tc gridSpan="7">
                  <a:txBody>
                    <a:bodyPr/>
                    <a:lstStyle/>
                    <a:p>
                      <a:pPr algn="ctr"/>
                      <a:r>
                        <a:rPr lang="es-ES" sz="7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PROTECCIÓN RESPIRATORIA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248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33. ¿Existe un Programa de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elaborar un programa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según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lo indicado en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Guía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Técnica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Selección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y Control de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 del Instituto de Salud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Pública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(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www.ispch.cl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) y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Guía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Técnica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para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Prevención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Silicosis del MINSAL.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34. ¿Se realizó la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difusión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del Programa de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Se debe realizar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difusión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del Programa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Respiratoria, a todos los involucrados en su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implementación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y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utilización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35. ¿Los elementos de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personal que utilizan los trabajadores cuentan con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certificación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calidad?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Los elementos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personal que entreguen las empresas a sus trabajadores deben ser de calidad certificada se acuerdo a lo que establece el art. 54 del D.S. N° 594/99 del MINSAL.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263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36. ¿El personal se encuentra libre de signos evidentes de la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exposición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libre cristalizada, tales como polvo en la cara, cejas o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pestañas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Implementar en forma inmediata el uso de elementos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personal y disponer las medidas preventivas pertinentes.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9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Agrupar 22">
            <a:extLst>
              <a:ext uri="{FF2B5EF4-FFF2-40B4-BE49-F238E27FC236}">
                <a16:creationId xmlns:a16="http://schemas.microsoft.com/office/drawing/2014/main" id="{2EA9F102-9157-49A5-84BA-99329E9B60CE}"/>
              </a:ext>
            </a:extLst>
          </p:cNvPr>
          <p:cNvGrpSpPr/>
          <p:nvPr/>
        </p:nvGrpSpPr>
        <p:grpSpPr>
          <a:xfrm>
            <a:off x="571258" y="1320743"/>
            <a:ext cx="1246445" cy="1217854"/>
            <a:chOff x="549079" y="1871162"/>
            <a:chExt cx="1246445" cy="1217854"/>
          </a:xfrm>
        </p:grpSpPr>
        <p:grpSp>
          <p:nvGrpSpPr>
            <p:cNvPr id="14" name="Agrupar 23">
              <a:extLst>
                <a:ext uri="{FF2B5EF4-FFF2-40B4-BE49-F238E27FC236}">
                  <a16:creationId xmlns:a16="http://schemas.microsoft.com/office/drawing/2014/main" id="{579C4C00-8FDD-41B1-B72B-0394A2BD93C5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2148FCC8-9963-4473-86F1-C18CEE7D4ABD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0" name="5 CuadroTexto">
                <a:extLst>
                  <a:ext uri="{FF2B5EF4-FFF2-40B4-BE49-F238E27FC236}">
                    <a16:creationId xmlns:a16="http://schemas.microsoft.com/office/drawing/2014/main" id="{8FA89FDE-6ECE-4D5F-A5EC-1CF983AC75C1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18" name="Rectángulo redondeado 24">
              <a:extLst>
                <a:ext uri="{FF2B5EF4-FFF2-40B4-BE49-F238E27FC236}">
                  <a16:creationId xmlns:a16="http://schemas.microsoft.com/office/drawing/2014/main" id="{4EAFC1A5-90ED-4AC7-AC3C-B3D114A2622A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7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24151" y="1320743"/>
            <a:ext cx="6302476" cy="447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Contenido de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3" y="3103410"/>
            <a:ext cx="480312" cy="486081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533695"/>
              </p:ext>
            </p:extLst>
          </p:nvPr>
        </p:nvGraphicFramePr>
        <p:xfrm>
          <a:off x="2044243" y="1957128"/>
          <a:ext cx="7118013" cy="3120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0506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37. ¿En la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realización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operaciones con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exposición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directa a polvo con contenido de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sílice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libre cristalizada, se dispone y se usan equipos de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personal (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 con filtros P100)?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El empleador debe proporcionar libre de todo costo, los elementos de </a:t>
                      </a:r>
                      <a:r>
                        <a:rPr lang="es-ES" sz="900" b="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personal que cumplan con los requisitos, </a:t>
                      </a:r>
                      <a:r>
                        <a:rPr lang="es-ES" sz="900" b="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características</a:t>
                      </a:r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y tipo que exige el riesgo a cubrir (Art. N° 53 del D.S. 594/99 del MINSAL). En forma inmediata se </a:t>
                      </a:r>
                      <a:r>
                        <a:rPr lang="es-ES" sz="900" b="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debera</a:t>
                      </a:r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́ disponer el uso de </a:t>
                      </a:r>
                      <a:r>
                        <a:rPr lang="es-ES" sz="900" b="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máscara</a:t>
                      </a:r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de </a:t>
                      </a:r>
                      <a:r>
                        <a:rPr lang="es-ES" sz="900" b="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b="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 con filtro P100.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5832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38. ¿Los trabajadores que utilizan elementos de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personal han sido capacitados en su correcto uso, almacenamiento,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mantención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y pruebas de ajuste?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El empleador debe capacitar a sus trabajadores de forma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teórica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y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práctica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en el correcto uso de los elementos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personal (Art. N° 53 del D.S. 594/99 del MINSAL), haciendo referencia a los temas como uso, almacenamiento,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mantención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y pruebas de ajuste. Esta medida de control se debe implementar en forma inmediata.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750">
                <a:tc>
                  <a:txBody>
                    <a:bodyPr/>
                    <a:lstStyle/>
                    <a:p>
                      <a:pPr marL="180000" indent="-180000" algn="l"/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39. ¿Se supervisa el uso de la </a:t>
                      </a:r>
                      <a:r>
                        <a:rPr lang="es-ES" sz="900" b="1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b="1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respiratoria?</a:t>
                      </a:r>
                    </a:p>
                  </a:txBody>
                  <a:tcPr marL="108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El empleador debe establecer los procedimientos necesarios para que los jefes directos supervisen el uso de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protección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respiratoria del personal que está a su cargo. El uso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también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 es obligatorio para quienes realizan la </a:t>
                      </a:r>
                      <a:r>
                        <a:rPr lang="es-ES" sz="900" dirty="0" err="1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supervisión</a:t>
                      </a:r>
                      <a:r>
                        <a:rPr lang="es-ES" sz="9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solidFill>
                          <a:srgbClr val="004B53"/>
                        </a:solidFill>
                        <a:latin typeface="Arial"/>
                        <a:cs typeface="Arial"/>
                      </a:endParaRPr>
                    </a:p>
                  </a:txBody>
                  <a:tcPr marL="36000" marR="36000" marT="36000" marB="82800">
                    <a:lnL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B39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4" name="Agrupar 22">
            <a:extLst>
              <a:ext uri="{FF2B5EF4-FFF2-40B4-BE49-F238E27FC236}">
                <a16:creationId xmlns:a16="http://schemas.microsoft.com/office/drawing/2014/main" id="{BC32C052-6AA7-431F-A17C-1323840A2943}"/>
              </a:ext>
            </a:extLst>
          </p:cNvPr>
          <p:cNvGrpSpPr/>
          <p:nvPr/>
        </p:nvGrpSpPr>
        <p:grpSpPr>
          <a:xfrm>
            <a:off x="571258" y="1320743"/>
            <a:ext cx="1246445" cy="1217854"/>
            <a:chOff x="549079" y="1871162"/>
            <a:chExt cx="1246445" cy="1217854"/>
          </a:xfrm>
        </p:grpSpPr>
        <p:grpSp>
          <p:nvGrpSpPr>
            <p:cNvPr id="18" name="Agrupar 23">
              <a:extLst>
                <a:ext uri="{FF2B5EF4-FFF2-40B4-BE49-F238E27FC236}">
                  <a16:creationId xmlns:a16="http://schemas.microsoft.com/office/drawing/2014/main" id="{4F7CFB85-3108-454A-A5A7-1687E0366AD3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9F2F5DDA-4874-4543-B84C-855393667CA5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1" name="5 CuadroTexto">
                <a:extLst>
                  <a:ext uri="{FF2B5EF4-FFF2-40B4-BE49-F238E27FC236}">
                    <a16:creationId xmlns:a16="http://schemas.microsoft.com/office/drawing/2014/main" id="{6D8E8496-CC11-46E2-905C-833A92DF052F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19" name="Rectángulo redondeado 24">
              <a:extLst>
                <a:ext uri="{FF2B5EF4-FFF2-40B4-BE49-F238E27FC236}">
                  <a16:creationId xmlns:a16="http://schemas.microsoft.com/office/drawing/2014/main" id="{69711C9B-BFC8-4E18-BD6A-E70C9419851E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2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24151" y="1320743"/>
            <a:ext cx="6302476" cy="447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Contenido de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3" y="3103410"/>
            <a:ext cx="480312" cy="48608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232351" y="2086361"/>
            <a:ext cx="676181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0" indent="-720000">
              <a:spcAft>
                <a:spcPts val="600"/>
              </a:spcAft>
            </a:pPr>
            <a:r>
              <a:rPr lang="es-ES" sz="1300" b="1" dirty="0">
                <a:solidFill>
                  <a:srgbClr val="8D004C"/>
                </a:solidFill>
                <a:latin typeface="Arial"/>
                <a:cs typeface="Arial"/>
              </a:rPr>
              <a:t>NOTA 1.</a:t>
            </a:r>
            <a:r>
              <a:rPr lang="es-ES" sz="1300" b="1" dirty="0">
                <a:latin typeface="Arial"/>
                <a:cs typeface="Arial"/>
              </a:rPr>
              <a:t> 	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Es importante mencionar que se deben adoptar todas las medidas incluidas en esta Evaluación Cualitativa por exposición a sílice. </a:t>
            </a:r>
          </a:p>
          <a:p>
            <a:pPr marL="720000" indent="-720000">
              <a:spcAft>
                <a:spcPts val="600"/>
              </a:spcAft>
            </a:pPr>
            <a:r>
              <a:rPr lang="es-ES" sz="1300" b="1" dirty="0">
                <a:solidFill>
                  <a:srgbClr val="8D004C"/>
                </a:solidFill>
                <a:latin typeface="Arial"/>
                <a:cs typeface="Arial"/>
              </a:rPr>
              <a:t>NOTA 2.</a:t>
            </a:r>
            <a:r>
              <a:rPr lang="es-ES" sz="1300" b="1" dirty="0">
                <a:solidFill>
                  <a:srgbClr val="004B53"/>
                </a:solidFill>
                <a:latin typeface="Arial"/>
                <a:cs typeface="Arial"/>
              </a:rPr>
              <a:t>	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Todos los trabajadores que realicen actividades de canguero, desbaste de muros, pulido de muros, punterero y de limpieza abrasiva con chorro de arena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deberán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ser incorporados al Programa de Vigilancia de la Salud, de acuerdo a la periodicidad establecida en el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número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7.4 del Protocolo de Vigilancia del Ambiente de Trabajo y de la Salud de los Trabajadores con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Exposición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a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Sílice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. La empresa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debera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́ entregar al organismo administrador de la ley N° 16.744 la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nómina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de estos trabajadores. </a:t>
            </a:r>
          </a:p>
          <a:p>
            <a:pPr marL="720000" indent="-720000">
              <a:spcAft>
                <a:spcPts val="600"/>
              </a:spcAft>
            </a:pPr>
            <a:r>
              <a:rPr lang="es-ES" sz="1300" b="1" dirty="0">
                <a:solidFill>
                  <a:srgbClr val="8D004C"/>
                </a:solidFill>
                <a:latin typeface="Arial"/>
                <a:cs typeface="Arial"/>
              </a:rPr>
              <a:t>NOTA 3.</a:t>
            </a:r>
            <a:r>
              <a:rPr lang="es-ES" sz="1300" b="1" dirty="0">
                <a:solidFill>
                  <a:srgbClr val="004B53"/>
                </a:solidFill>
                <a:latin typeface="Arial"/>
                <a:cs typeface="Arial"/>
              </a:rPr>
              <a:t>	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En el caso de las preguntas 1 a 16, cuando se apliquen a una empresa contratista que labora en las instalaciones y procesos de una empresa principal, debe entenderse que la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implementación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del control ingenieril le corresponde a esta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última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; asumiendo de esta forma su responsabilidad directa en materias de higiene y seguridad,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según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lo dispuesto en el Art. 183-E, inciso primero, de la Ley N° 20.123, de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Subcontratación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13" name="Agrupar 22">
            <a:extLst>
              <a:ext uri="{FF2B5EF4-FFF2-40B4-BE49-F238E27FC236}">
                <a16:creationId xmlns:a16="http://schemas.microsoft.com/office/drawing/2014/main" id="{9748CA54-6E5B-44A0-AD45-A7081DF47285}"/>
              </a:ext>
            </a:extLst>
          </p:cNvPr>
          <p:cNvGrpSpPr/>
          <p:nvPr/>
        </p:nvGrpSpPr>
        <p:grpSpPr>
          <a:xfrm>
            <a:off x="571258" y="1320743"/>
            <a:ext cx="1246445" cy="1217854"/>
            <a:chOff x="549079" y="1871162"/>
            <a:chExt cx="1246445" cy="1217854"/>
          </a:xfrm>
        </p:grpSpPr>
        <p:grpSp>
          <p:nvGrpSpPr>
            <p:cNvPr id="14" name="Agrupar 23">
              <a:extLst>
                <a:ext uri="{FF2B5EF4-FFF2-40B4-BE49-F238E27FC236}">
                  <a16:creationId xmlns:a16="http://schemas.microsoft.com/office/drawing/2014/main" id="{A0D6E2D9-B387-4843-8AFE-3E2ED5E853CB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7DC8394D-2B69-4B61-B445-9A58C39CDF49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0" name="5 CuadroTexto">
                <a:extLst>
                  <a:ext uri="{FF2B5EF4-FFF2-40B4-BE49-F238E27FC236}">
                    <a16:creationId xmlns:a16="http://schemas.microsoft.com/office/drawing/2014/main" id="{F3B3A40E-DAFB-4298-AAEB-C202FEDF48C3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18" name="Rectángulo redondeado 24">
              <a:extLst>
                <a:ext uri="{FF2B5EF4-FFF2-40B4-BE49-F238E27FC236}">
                  <a16:creationId xmlns:a16="http://schemas.microsoft.com/office/drawing/2014/main" id="{D2562B2C-9742-4251-8F4C-BD13E585C22F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6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24151" y="1320743"/>
            <a:ext cx="6302476" cy="447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Contenido de Evaluación Cualitativa</a:t>
            </a:r>
          </a:p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16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s-ES_tradnl" sz="16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Rubro Construcción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3" y="3103410"/>
            <a:ext cx="480312" cy="48608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232351" y="2086361"/>
            <a:ext cx="67618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0" indent="-720000">
              <a:spcAft>
                <a:spcPts val="600"/>
              </a:spcAft>
            </a:pPr>
            <a:r>
              <a:rPr lang="es-ES" sz="1300" b="1" dirty="0">
                <a:solidFill>
                  <a:srgbClr val="8D004C"/>
                </a:solidFill>
                <a:latin typeface="Arial"/>
                <a:cs typeface="Arial"/>
              </a:rPr>
              <a:t>NOTA 4.</a:t>
            </a:r>
            <a:r>
              <a:rPr lang="es-ES" sz="1300" b="1" dirty="0">
                <a:solidFill>
                  <a:srgbClr val="004B53"/>
                </a:solidFill>
                <a:latin typeface="Arial"/>
                <a:cs typeface="Arial"/>
              </a:rPr>
              <a:t>	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La empresa se compromete a implementar las recomendaciones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señaladas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en el presente informe, con el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propósito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de controlar el riesgo por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exposición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a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sílice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y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asi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́ evitar que los trabajadores no sufran de silicosis o enfermedades asociadas a ella. </a:t>
            </a:r>
          </a:p>
          <a:p>
            <a:pPr marL="720000" indent="-720000">
              <a:spcAft>
                <a:spcPts val="600"/>
              </a:spcAft>
            </a:pPr>
            <a:r>
              <a:rPr lang="es-ES" sz="1300" b="1" dirty="0">
                <a:solidFill>
                  <a:srgbClr val="8D004C"/>
                </a:solidFill>
                <a:latin typeface="Arial"/>
                <a:cs typeface="Arial"/>
              </a:rPr>
              <a:t>NOTA 5.</a:t>
            </a:r>
            <a:r>
              <a:rPr lang="es-ES" sz="1300" b="1" dirty="0">
                <a:latin typeface="Arial"/>
                <a:cs typeface="Arial"/>
              </a:rPr>
              <a:t>	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Se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considerarán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con un Nivel de Riesgo 4 (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condición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crítica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) a aquellas obras en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construcción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que no tienen implementadas todas las medidas establecidas en las preguntas No 2, 3, 4, 9, 13, 14, 15, 36 y 37 y cuya respuesta sea NO. En este caso el Organismo Administrador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debera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́ informar a la Autoridad Sanitaria, en un plazo de 5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días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a partir de la fecha en que se aplicó la presente ficha. </a:t>
            </a:r>
          </a:p>
          <a:p>
            <a:pPr marL="720000" indent="-720000">
              <a:spcAft>
                <a:spcPts val="600"/>
              </a:spcAft>
            </a:pPr>
            <a:r>
              <a:rPr lang="es-ES" sz="1300" b="1" dirty="0">
                <a:solidFill>
                  <a:srgbClr val="8D004C"/>
                </a:solidFill>
                <a:latin typeface="Arial"/>
                <a:cs typeface="Arial"/>
              </a:rPr>
              <a:t>NOTA 6.</a:t>
            </a:r>
            <a:r>
              <a:rPr lang="es-ES" sz="1300" b="1" dirty="0">
                <a:latin typeface="Arial"/>
                <a:cs typeface="Arial"/>
              </a:rPr>
              <a:t>	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Se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debera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́ adjuntar a la presente ficha, el listado de los puestos de trabajo o actividades con Nivel de Riesgo 4, detallando los trabajadores que se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desempeñan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 en cada uno de ellos. Asimismo se </a:t>
            </a:r>
            <a:r>
              <a:rPr lang="es-ES" sz="1300" dirty="0" err="1">
                <a:solidFill>
                  <a:srgbClr val="004B53"/>
                </a:solidFill>
                <a:latin typeface="Arial"/>
                <a:cs typeface="Arial"/>
              </a:rPr>
              <a:t>debera</a:t>
            </a:r>
            <a:r>
              <a:rPr lang="es-ES" sz="1300" dirty="0">
                <a:solidFill>
                  <a:srgbClr val="004B53"/>
                </a:solidFill>
                <a:latin typeface="Arial"/>
                <a:cs typeface="Arial"/>
              </a:rPr>
              <a:t>́ identificar, por puestos de trabajo o actividad, los trabajadores que se han incorporado al Programa de Vigilancia de Salud.</a:t>
            </a:r>
            <a:r>
              <a:rPr lang="es-ES" sz="1300" b="1" dirty="0">
                <a:solidFill>
                  <a:srgbClr val="004B53"/>
                </a:solidFill>
                <a:latin typeface="Arial"/>
                <a:cs typeface="Arial"/>
              </a:rPr>
              <a:t> </a:t>
            </a:r>
          </a:p>
        </p:txBody>
      </p:sp>
      <p:grpSp>
        <p:nvGrpSpPr>
          <p:cNvPr id="13" name="Agrupar 22">
            <a:extLst>
              <a:ext uri="{FF2B5EF4-FFF2-40B4-BE49-F238E27FC236}">
                <a16:creationId xmlns:a16="http://schemas.microsoft.com/office/drawing/2014/main" id="{2503565D-7EE4-4861-B2EE-89EEA41FC1B7}"/>
              </a:ext>
            </a:extLst>
          </p:cNvPr>
          <p:cNvGrpSpPr/>
          <p:nvPr/>
        </p:nvGrpSpPr>
        <p:grpSpPr>
          <a:xfrm>
            <a:off x="571258" y="1320743"/>
            <a:ext cx="1246445" cy="1217854"/>
            <a:chOff x="549079" y="1871162"/>
            <a:chExt cx="1246445" cy="1217854"/>
          </a:xfrm>
        </p:grpSpPr>
        <p:grpSp>
          <p:nvGrpSpPr>
            <p:cNvPr id="18" name="Agrupar 23">
              <a:extLst>
                <a:ext uri="{FF2B5EF4-FFF2-40B4-BE49-F238E27FC236}">
                  <a16:creationId xmlns:a16="http://schemas.microsoft.com/office/drawing/2014/main" id="{4F5E0D8E-3CE3-442C-8A9D-D9EB96B46560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BA13C3-76B6-4EC1-B0B3-D7C7876C8A83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1" name="5 CuadroTexto">
                <a:extLst>
                  <a:ext uri="{FF2B5EF4-FFF2-40B4-BE49-F238E27FC236}">
                    <a16:creationId xmlns:a16="http://schemas.microsoft.com/office/drawing/2014/main" id="{A5853B6E-C9F6-455F-9058-4878D35B8CBC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341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19" name="Rectángulo redondeado 24">
              <a:extLst>
                <a:ext uri="{FF2B5EF4-FFF2-40B4-BE49-F238E27FC236}">
                  <a16:creationId xmlns:a16="http://schemas.microsoft.com/office/drawing/2014/main" id="{5BD7EF04-FAC6-464A-9CEB-78365C9D9F1C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1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E058D14F-2180-4F3D-810D-5E50B0DE4183}"/>
              </a:ext>
            </a:extLst>
          </p:cNvPr>
          <p:cNvSpPr/>
          <p:nvPr/>
        </p:nvSpPr>
        <p:spPr>
          <a:xfrm>
            <a:off x="5923247" y="2264532"/>
            <a:ext cx="3508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b="1" dirty="0">
                <a:solidFill>
                  <a:srgbClr val="8D004C"/>
                </a:solidFill>
                <a:latin typeface="Arial"/>
                <a:cs typeface="Arial"/>
              </a:rPr>
              <a:t>Límites Permisibles Ponderados (LPP)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424B8D4E-5D87-4BF8-B742-37F6529ED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179362"/>
              </p:ext>
            </p:extLst>
          </p:nvPr>
        </p:nvGraphicFramePr>
        <p:xfrm>
          <a:off x="5996117" y="2612130"/>
          <a:ext cx="2852318" cy="1676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6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221">
                <a:tc>
                  <a:txBody>
                    <a:bodyPr/>
                    <a:lstStyle/>
                    <a:p>
                      <a:r>
                        <a:rPr lang="es-CL" sz="11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Tipo Sílice</a:t>
                      </a:r>
                    </a:p>
                  </a:txBody>
                  <a:tcPr anchor="b">
                    <a:lnT w="12700" cmpd="sng"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>
                          <a:solidFill>
                            <a:srgbClr val="004B53"/>
                          </a:solidFill>
                          <a:latin typeface="Arial"/>
                          <a:cs typeface="Arial"/>
                        </a:rPr>
                        <a:t>LPP (mg/m3)</a:t>
                      </a:r>
                    </a:p>
                  </a:txBody>
                  <a:tcPr anchor="b">
                    <a:lnT w="12700" cmpd="sng"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221">
                <a:tc>
                  <a:txBody>
                    <a:bodyPr/>
                    <a:lstStyle/>
                    <a:p>
                      <a:r>
                        <a:rPr lang="es-CL" sz="14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Cuarzo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0,08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221">
                <a:tc>
                  <a:txBody>
                    <a:bodyPr/>
                    <a:lstStyle/>
                    <a:p>
                      <a:r>
                        <a:rPr lang="es-CL" sz="14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Cristobalita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0,04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221">
                <a:tc>
                  <a:txBody>
                    <a:bodyPr/>
                    <a:lstStyle/>
                    <a:p>
                      <a:r>
                        <a:rPr lang="es-CL" sz="14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Tridimita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0,04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Rectángulo 18">
            <a:extLst>
              <a:ext uri="{FF2B5EF4-FFF2-40B4-BE49-F238E27FC236}">
                <a16:creationId xmlns:a16="http://schemas.microsoft.com/office/drawing/2014/main" id="{71648C21-1054-4C37-9505-4E007804A23F}"/>
              </a:ext>
            </a:extLst>
          </p:cNvPr>
          <p:cNvSpPr/>
          <p:nvPr/>
        </p:nvSpPr>
        <p:spPr>
          <a:xfrm>
            <a:off x="2711209" y="2258215"/>
            <a:ext cx="2910148" cy="250966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300" dirty="0">
                <a:solidFill>
                  <a:srgbClr val="004A52"/>
                </a:solidFill>
                <a:latin typeface="Arial"/>
                <a:cs typeface="Arial"/>
              </a:rPr>
              <a:t>Se debe destacar que estos límites, de acuerdo a lo establecido en el D.S. Nº 594, de 1999, del Ministerio de Salud, son válidos para 8 horas diarias</a:t>
            </a:r>
            <a:r>
              <a:rPr lang="es-CL" sz="1300" b="1" dirty="0">
                <a:solidFill>
                  <a:srgbClr val="004A52"/>
                </a:solidFill>
                <a:latin typeface="Arial"/>
                <a:cs typeface="Arial"/>
              </a:rPr>
              <a:t>, con un total de 48 semanales,</a:t>
            </a:r>
            <a:r>
              <a:rPr lang="es-CL" sz="1300" dirty="0">
                <a:solidFill>
                  <a:srgbClr val="004A52"/>
                </a:solidFill>
                <a:latin typeface="Arial"/>
                <a:cs typeface="Arial"/>
              </a:rPr>
              <a:t> y hasta una altura geográfica de 1.000 metros sobre el nivel del mar. Estos límites se podrán exceder momentáneamente, pero en ningún caso superar cinco veces su valor.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549079" y="1384780"/>
            <a:ext cx="1246445" cy="1217854"/>
            <a:chOff x="549079" y="1871162"/>
            <a:chExt cx="1246445" cy="1217854"/>
          </a:xfrm>
        </p:grpSpPr>
        <p:grpSp>
          <p:nvGrpSpPr>
            <p:cNvPr id="21" name="Agrupar 20"/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23" name="Rectángulo 22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4" name="5 CuadroTexto"/>
              <p:cNvSpPr txBox="1"/>
              <p:nvPr/>
            </p:nvSpPr>
            <p:spPr>
              <a:xfrm>
                <a:off x="575354" y="1842175"/>
                <a:ext cx="94453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22" name="Rectángulo redondeado 21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5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97022" y="1493483"/>
            <a:ext cx="4888034" cy="4514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C. Evaluación Cuantitativa</a:t>
            </a:r>
            <a:endParaRPr lang="es-ES_tradnl" sz="3200" b="1" spc="-150" dirty="0">
              <a:solidFill>
                <a:srgbClr val="004B5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482" y="2306172"/>
            <a:ext cx="480312" cy="48608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29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</p:spTree>
    <p:extLst>
      <p:ext uri="{BB962C8B-B14F-4D97-AF65-F5344CB8AC3E}">
        <p14:creationId xmlns:p14="http://schemas.microsoft.com/office/powerpoint/2010/main" val="28340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71648C21-1054-4C37-9505-4E007804A23F}"/>
              </a:ext>
            </a:extLst>
          </p:cNvPr>
          <p:cNvSpPr/>
          <p:nvPr/>
        </p:nvSpPr>
        <p:spPr>
          <a:xfrm>
            <a:off x="2157621" y="4645122"/>
            <a:ext cx="6347284" cy="98680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100" b="1" dirty="0">
                <a:solidFill>
                  <a:srgbClr val="004A52"/>
                </a:solidFill>
                <a:latin typeface="Arial"/>
                <a:cs typeface="Arial"/>
              </a:rPr>
              <a:t>Notas:</a:t>
            </a:r>
          </a:p>
          <a:p>
            <a:pPr>
              <a:lnSpc>
                <a:spcPct val="110000"/>
              </a:lnSpc>
            </a:pPr>
            <a:r>
              <a:rPr lang="es-CL" sz="1050" dirty="0">
                <a:solidFill>
                  <a:srgbClr val="004A52"/>
                </a:solidFill>
                <a:latin typeface="Arial"/>
                <a:cs typeface="Arial"/>
              </a:rPr>
              <a:t>(1) Concentración Promedio Ponderada.</a:t>
            </a:r>
          </a:p>
          <a:p>
            <a:pPr>
              <a:lnSpc>
                <a:spcPct val="110000"/>
              </a:lnSpc>
            </a:pPr>
            <a:r>
              <a:rPr lang="es-CL" sz="1050" dirty="0">
                <a:solidFill>
                  <a:srgbClr val="004A52"/>
                </a:solidFill>
                <a:latin typeface="Arial"/>
                <a:cs typeface="Arial"/>
              </a:rPr>
              <a:t>(2) Limite Permisible Ponderado, corregido si corresponde.</a:t>
            </a:r>
          </a:p>
          <a:p>
            <a:pPr>
              <a:lnSpc>
                <a:spcPct val="110000"/>
              </a:lnSpc>
            </a:pPr>
            <a:r>
              <a:rPr lang="es-CL" sz="1050" dirty="0">
                <a:solidFill>
                  <a:srgbClr val="004A52"/>
                </a:solidFill>
                <a:latin typeface="Arial"/>
                <a:cs typeface="Arial"/>
              </a:rPr>
              <a:t>(3) Las evaluaciones siempre cada 5 años, cualquiera sea la concentración promedio ponderada encontrada en el rango indicado.</a:t>
            </a:r>
          </a:p>
        </p:txBody>
      </p:sp>
      <p:sp>
        <p:nvSpPr>
          <p:cNvPr id="25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97022" y="1493483"/>
            <a:ext cx="4888034" cy="4514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C. Evaluación Cuantitativa</a:t>
            </a:r>
            <a:endParaRPr lang="es-ES_tradnl" sz="3200" b="1" spc="-150" dirty="0">
              <a:solidFill>
                <a:srgbClr val="004B5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446" y="4642234"/>
            <a:ext cx="360865" cy="3652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29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D95DAD4D-853C-4C61-980E-768A8C3F0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723548"/>
              </p:ext>
            </p:extLst>
          </p:nvPr>
        </p:nvGraphicFramePr>
        <p:xfrm>
          <a:off x="2157621" y="2183660"/>
          <a:ext cx="6448122" cy="2146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7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46">
                <a:tc>
                  <a:txBody>
                    <a:bodyPr/>
                    <a:lstStyle/>
                    <a:p>
                      <a:r>
                        <a:rPr lang="es-CL" sz="1200" b="1" dirty="0">
                          <a:solidFill>
                            <a:srgbClr val="004A52"/>
                          </a:solidFill>
                          <a:latin typeface="Arial"/>
                          <a:cs typeface="Arial"/>
                        </a:rPr>
                        <a:t>Nivel de Riesgo</a:t>
                      </a:r>
                      <a:endParaRPr lang="es-CL" sz="1200" dirty="0">
                        <a:solidFill>
                          <a:srgbClr val="004A52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b="1" dirty="0">
                          <a:solidFill>
                            <a:srgbClr val="004A52"/>
                          </a:solidFill>
                          <a:latin typeface="Arial"/>
                          <a:cs typeface="Arial"/>
                        </a:rPr>
                        <a:t>Relación entre la C (1) y el LPP (2) </a:t>
                      </a:r>
                      <a:endParaRPr lang="es-CL" sz="1200" dirty="0">
                        <a:solidFill>
                          <a:srgbClr val="004A52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b="1" dirty="0">
                          <a:solidFill>
                            <a:srgbClr val="004A52"/>
                          </a:solidFill>
                          <a:latin typeface="Arial"/>
                          <a:cs typeface="Arial"/>
                        </a:rPr>
                        <a:t>Periodicidad </a:t>
                      </a:r>
                      <a:br>
                        <a:rPr lang="es-CL" sz="1200" b="1" dirty="0">
                          <a:solidFill>
                            <a:srgbClr val="004A52"/>
                          </a:solidFill>
                          <a:latin typeface="Arial"/>
                          <a:cs typeface="Arial"/>
                        </a:rPr>
                      </a:br>
                      <a:r>
                        <a:rPr lang="es-CL" sz="1200" b="1" dirty="0">
                          <a:solidFill>
                            <a:srgbClr val="004A52"/>
                          </a:solidFill>
                          <a:latin typeface="Arial"/>
                          <a:cs typeface="Arial"/>
                        </a:rPr>
                        <a:t>de la Evaluación </a:t>
                      </a:r>
                      <a:endParaRPr lang="es-CL" sz="1200" dirty="0">
                        <a:solidFill>
                          <a:srgbClr val="004A52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81">
                <a:tc>
                  <a:txBody>
                    <a:bodyPr/>
                    <a:lstStyle/>
                    <a:p>
                      <a:pPr algn="ctr"/>
                      <a:r>
                        <a:rPr lang="es-CL" sz="1200" b="1" dirty="0">
                          <a:solidFill>
                            <a:srgbClr val="8D004C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Menor al 25% del LPP (3)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Cada 5 Años 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081">
                <a:tc>
                  <a:txBody>
                    <a:bodyPr/>
                    <a:lstStyle/>
                    <a:p>
                      <a:pPr algn="ctr"/>
                      <a:r>
                        <a:rPr lang="es-CL" sz="1200" b="1" dirty="0">
                          <a:solidFill>
                            <a:srgbClr val="8D004C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Mayor o Igual al 25% del LPP y Menor al 50% del LPP 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Cada 3 Años 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03">
                <a:tc>
                  <a:txBody>
                    <a:bodyPr/>
                    <a:lstStyle/>
                    <a:p>
                      <a:pPr algn="ctr"/>
                      <a:r>
                        <a:rPr lang="es-CL" sz="1200" b="1" dirty="0">
                          <a:solidFill>
                            <a:srgbClr val="8D004C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Mayor o Igual al 50% del LPP y Hasta el Valor del LPP 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Cada 2 Años 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081">
                <a:tc>
                  <a:txBody>
                    <a:bodyPr/>
                    <a:lstStyle/>
                    <a:p>
                      <a:pPr algn="ctr"/>
                      <a:r>
                        <a:rPr lang="es-CL" sz="1200" b="1" dirty="0">
                          <a:solidFill>
                            <a:srgbClr val="8D004C"/>
                          </a:solidFill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Supera el Valor del LPP </a:t>
                      </a: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200" b="1" dirty="0">
                          <a:solidFill>
                            <a:srgbClr val="179188"/>
                          </a:solidFill>
                          <a:latin typeface="Arial"/>
                          <a:cs typeface="Arial"/>
                        </a:rPr>
                        <a:t>Ver Acciones NR4 </a:t>
                      </a:r>
                      <a:endParaRPr lang="es-CL" sz="1200" dirty="0">
                        <a:solidFill>
                          <a:srgbClr val="179188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" name="Agrupar 19">
            <a:extLst>
              <a:ext uri="{FF2B5EF4-FFF2-40B4-BE49-F238E27FC236}">
                <a16:creationId xmlns:a16="http://schemas.microsoft.com/office/drawing/2014/main" id="{529EA47A-8818-4C04-9989-CFE48EA7AD1B}"/>
              </a:ext>
            </a:extLst>
          </p:cNvPr>
          <p:cNvGrpSpPr/>
          <p:nvPr/>
        </p:nvGrpSpPr>
        <p:grpSpPr>
          <a:xfrm>
            <a:off x="549079" y="1384780"/>
            <a:ext cx="1246445" cy="1217854"/>
            <a:chOff x="549079" y="1871162"/>
            <a:chExt cx="1246445" cy="1217854"/>
          </a:xfrm>
        </p:grpSpPr>
        <p:grpSp>
          <p:nvGrpSpPr>
            <p:cNvPr id="16" name="Agrupar 20">
              <a:extLst>
                <a:ext uri="{FF2B5EF4-FFF2-40B4-BE49-F238E27FC236}">
                  <a16:creationId xmlns:a16="http://schemas.microsoft.com/office/drawing/2014/main" id="{D62ECC03-4E5E-4AF7-B513-D15C94CD1C51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D9AB2BE5-7C43-4B0E-8B70-D3378DC736FB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0" name="5 CuadroTexto">
                <a:extLst>
                  <a:ext uri="{FF2B5EF4-FFF2-40B4-BE49-F238E27FC236}">
                    <a16:creationId xmlns:a16="http://schemas.microsoft.com/office/drawing/2014/main" id="{DDE063FF-7D94-42FE-9CB4-11785043D326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4453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17" name="Rectángulo redondeado 21">
              <a:extLst>
                <a:ext uri="{FF2B5EF4-FFF2-40B4-BE49-F238E27FC236}">
                  <a16:creationId xmlns:a16="http://schemas.microsoft.com/office/drawing/2014/main" id="{50FB2FA6-3570-4A25-9700-0633F2FA61DC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2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97022" y="1493483"/>
            <a:ext cx="4888034" cy="4514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C. Evaluación Cuantitativa</a:t>
            </a:r>
            <a:endParaRPr lang="es-ES_tradnl" sz="3200" b="1" spc="-150" dirty="0">
              <a:solidFill>
                <a:srgbClr val="004B5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29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1648C21-1054-4C37-9505-4E007804A23F}"/>
              </a:ext>
            </a:extLst>
          </p:cNvPr>
          <p:cNvSpPr/>
          <p:nvPr/>
        </p:nvSpPr>
        <p:spPr>
          <a:xfrm>
            <a:off x="2711208" y="2258215"/>
            <a:ext cx="5012951" cy="144244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dirty="0">
                <a:solidFill>
                  <a:srgbClr val="004A52"/>
                </a:solidFill>
                <a:latin typeface="Arial"/>
                <a:cs typeface="Arial"/>
              </a:rPr>
              <a:t>Sin perjuicio de lo señalado en la Tabla, la Autoridad Sanitaria Regional podrá, de acuerdo a la potestad que le otorga el Código Sanitario, solicitar evaluaciones cuando lo estime necesario, de acuerdo a fundamentos técnicos. 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482" y="2306172"/>
            <a:ext cx="480312" cy="486081"/>
          </a:xfrm>
          <a:prstGeom prst="rect">
            <a:avLst/>
          </a:prstGeom>
        </p:spPr>
      </p:pic>
      <p:grpSp>
        <p:nvGrpSpPr>
          <p:cNvPr id="13" name="Agrupar 19">
            <a:extLst>
              <a:ext uri="{FF2B5EF4-FFF2-40B4-BE49-F238E27FC236}">
                <a16:creationId xmlns:a16="http://schemas.microsoft.com/office/drawing/2014/main" id="{8EA5EDF8-F5C4-491E-AA6C-3F475FCF8168}"/>
              </a:ext>
            </a:extLst>
          </p:cNvPr>
          <p:cNvGrpSpPr/>
          <p:nvPr/>
        </p:nvGrpSpPr>
        <p:grpSpPr>
          <a:xfrm>
            <a:off x="549079" y="1384780"/>
            <a:ext cx="1246445" cy="1217854"/>
            <a:chOff x="549079" y="1871162"/>
            <a:chExt cx="1246445" cy="1217854"/>
          </a:xfrm>
        </p:grpSpPr>
        <p:grpSp>
          <p:nvGrpSpPr>
            <p:cNvPr id="15" name="Agrupar 20">
              <a:extLst>
                <a:ext uri="{FF2B5EF4-FFF2-40B4-BE49-F238E27FC236}">
                  <a16:creationId xmlns:a16="http://schemas.microsoft.com/office/drawing/2014/main" id="{A11E33C5-37DC-441C-A169-F76D99D5F375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39AFE467-EE47-4059-9B5C-ED1F340CB30C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19" name="5 CuadroTexto">
                <a:extLst>
                  <a:ext uri="{FF2B5EF4-FFF2-40B4-BE49-F238E27FC236}">
                    <a16:creationId xmlns:a16="http://schemas.microsoft.com/office/drawing/2014/main" id="{8EEC2DC1-363E-4A77-9B79-45DCA3D97B18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4453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17" name="Rectángulo redondeado 21">
              <a:extLst>
                <a:ext uri="{FF2B5EF4-FFF2-40B4-BE49-F238E27FC236}">
                  <a16:creationId xmlns:a16="http://schemas.microsoft.com/office/drawing/2014/main" id="{FDD268C3-2921-4383-88FF-0320D4DC23DB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5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97022" y="1493483"/>
            <a:ext cx="4888034" cy="4514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C. Evaluación Cuantitativa</a:t>
            </a:r>
            <a:endParaRPr lang="es-ES_tradnl" sz="3200" b="1" spc="-150" dirty="0">
              <a:solidFill>
                <a:srgbClr val="004B5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29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76066C6-8EC5-4FC1-8509-7489045269CD}"/>
              </a:ext>
            </a:extLst>
          </p:cNvPr>
          <p:cNvSpPr/>
          <p:nvPr/>
        </p:nvSpPr>
        <p:spPr>
          <a:xfrm>
            <a:off x="2581660" y="1963017"/>
            <a:ext cx="5533954" cy="56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Cuando se determine un </a:t>
            </a:r>
            <a:r>
              <a:rPr lang="es-CL" sz="1400" b="1" dirty="0">
                <a:solidFill>
                  <a:srgbClr val="004B53"/>
                </a:solidFill>
                <a:latin typeface="Arial"/>
                <a:cs typeface="Arial"/>
              </a:rPr>
              <a:t>Nivel de Riesgo 4</a:t>
            </a: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, en un lugar de trabajo, se deberá proceder de la siguiente manera: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2613233" y="2954347"/>
            <a:ext cx="6426048" cy="2596475"/>
            <a:chOff x="1547112" y="2819017"/>
            <a:chExt cx="6426048" cy="2596475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4">
              <a:alphaModFix amt="31000"/>
            </a:blip>
            <a:stretch>
              <a:fillRect/>
            </a:stretch>
          </p:blipFill>
          <p:spPr>
            <a:xfrm>
              <a:off x="4716115" y="3205926"/>
              <a:ext cx="886326" cy="293269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4">
              <a:alphaModFix amt="31000"/>
            </a:blip>
            <a:stretch>
              <a:fillRect/>
            </a:stretch>
          </p:blipFill>
          <p:spPr>
            <a:xfrm rot="5400000">
              <a:off x="3662472" y="3912407"/>
              <a:ext cx="886326" cy="293269"/>
            </a:xfrm>
            <a:prstGeom prst="rect">
              <a:avLst/>
            </a:prstGeom>
          </p:spPr>
        </p:pic>
        <p:sp>
          <p:nvSpPr>
            <p:cNvPr id="18" name="Rombo 17">
              <a:extLst>
                <a:ext uri="{FF2B5EF4-FFF2-40B4-BE49-F238E27FC236}">
                  <a16:creationId xmlns:a16="http://schemas.microsoft.com/office/drawing/2014/main" id="{2FC05CDE-D344-4C01-9E07-D39A23C1D37A}"/>
                </a:ext>
              </a:extLst>
            </p:cNvPr>
            <p:cNvSpPr/>
            <p:nvPr/>
          </p:nvSpPr>
          <p:spPr>
            <a:xfrm>
              <a:off x="3382666" y="2819017"/>
              <a:ext cx="1441897" cy="1057806"/>
            </a:xfrm>
            <a:prstGeom prst="diamond">
              <a:avLst/>
            </a:prstGeom>
            <a:solidFill>
              <a:srgbClr val="004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200" b="1" dirty="0">
                  <a:solidFill>
                    <a:srgbClr val="F2E500"/>
                  </a:solidFill>
                  <a:latin typeface="Arial"/>
                  <a:cs typeface="Arial"/>
                </a:rPr>
                <a:t>C &gt; 5 LPP</a:t>
              </a:r>
            </a:p>
          </p:txBody>
        </p:sp>
        <p:sp>
          <p:nvSpPr>
            <p:cNvPr id="26" name="Recortar rectángulo de esquina sencilla 10">
              <a:extLst>
                <a:ext uri="{FF2B5EF4-FFF2-40B4-BE49-F238E27FC236}">
                  <a16:creationId xmlns:a16="http://schemas.microsoft.com/office/drawing/2014/main" id="{37D7AADA-50E5-4C04-B21D-3D9E4A5C47BE}"/>
                </a:ext>
              </a:extLst>
            </p:cNvPr>
            <p:cNvSpPr/>
            <p:nvPr/>
          </p:nvSpPr>
          <p:spPr>
            <a:xfrm>
              <a:off x="3072577" y="4553372"/>
              <a:ext cx="3912479" cy="862120"/>
            </a:xfrm>
            <a:prstGeom prst="snip1Rect">
              <a:avLst>
                <a:gd name="adj" fmla="val 23912"/>
              </a:avLst>
            </a:prstGeom>
            <a:solidFill>
              <a:srgbClr val="F2E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ctr"/>
            <a:lstStyle/>
            <a:p>
              <a:pPr>
                <a:spcAft>
                  <a:spcPts val="600"/>
                </a:spcAft>
              </a:pPr>
              <a:r>
                <a:rPr lang="es-CL" sz="1200" b="1" dirty="0">
                  <a:solidFill>
                    <a:srgbClr val="004B53"/>
                  </a:solidFill>
                  <a:latin typeface="Arial"/>
                  <a:cs typeface="Arial"/>
                </a:rPr>
                <a:t>El OAL debe:</a:t>
              </a:r>
            </a:p>
            <a:p>
              <a:pPr marL="171450" indent="-171450">
                <a:buFont typeface="Arial"/>
                <a:buChar char="•"/>
              </a:pPr>
              <a:r>
                <a:rPr lang="es-CL" sz="1200" dirty="0">
                  <a:solidFill>
                    <a:srgbClr val="004B53"/>
                  </a:solidFill>
                  <a:latin typeface="Arial"/>
                  <a:cs typeface="Arial"/>
                </a:rPr>
                <a:t>En 2 días  debe prescribir medidas inmediatas. </a:t>
              </a:r>
            </a:p>
            <a:p>
              <a:pPr marL="171450" indent="-171450">
                <a:buFont typeface="Arial"/>
                <a:buChar char="•"/>
              </a:pPr>
              <a:r>
                <a:rPr lang="es-CL" sz="1200" dirty="0">
                  <a:solidFill>
                    <a:srgbClr val="004B53"/>
                  </a:solidFill>
                  <a:latin typeface="Arial"/>
                  <a:cs typeface="Arial"/>
                </a:rPr>
                <a:t>En 5 días notificar a la AS.</a:t>
              </a:r>
            </a:p>
            <a:p>
              <a:pPr marL="285750" indent="-285750" algn="ctr">
                <a:buFontTx/>
                <a:buChar char="-"/>
              </a:pPr>
              <a:endParaRPr lang="es-CL" sz="1200" dirty="0">
                <a:solidFill>
                  <a:srgbClr val="004B53"/>
                </a:solidFill>
                <a:latin typeface="Arial"/>
                <a:cs typeface="Arial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D0F9201D-23EE-4CC3-9DCB-3E70AAB818F8}"/>
                </a:ext>
              </a:extLst>
            </p:cNvPr>
            <p:cNvSpPr txBox="1"/>
            <p:nvPr/>
          </p:nvSpPr>
          <p:spPr>
            <a:xfrm>
              <a:off x="3642710" y="3930796"/>
              <a:ext cx="4171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400" dirty="0">
                  <a:solidFill>
                    <a:srgbClr val="8D004C"/>
                  </a:solidFill>
                  <a:latin typeface="Arial"/>
                  <a:cs typeface="Arial"/>
                </a:rPr>
                <a:t>SI</a:t>
              </a:r>
            </a:p>
          </p:txBody>
        </p:sp>
        <p:sp>
          <p:nvSpPr>
            <p:cNvPr id="32" name="Recortar rectángulo de esquina sencilla 32">
              <a:extLst>
                <a:ext uri="{FF2B5EF4-FFF2-40B4-BE49-F238E27FC236}">
                  <a16:creationId xmlns:a16="http://schemas.microsoft.com/office/drawing/2014/main" id="{71DA15A4-A8A2-4EE7-A1A5-4FF38E631271}"/>
                </a:ext>
              </a:extLst>
            </p:cNvPr>
            <p:cNvSpPr/>
            <p:nvPr/>
          </p:nvSpPr>
          <p:spPr>
            <a:xfrm>
              <a:off x="5633671" y="2953420"/>
              <a:ext cx="2339489" cy="1324915"/>
            </a:xfrm>
            <a:prstGeom prst="snip1Rect">
              <a:avLst/>
            </a:prstGeom>
            <a:solidFill>
              <a:srgbClr val="004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0000"/>
                </a:lnSpc>
              </a:pPr>
              <a:r>
                <a:rPr lang="es-CL" sz="1200" b="1" dirty="0">
                  <a:latin typeface="Arial"/>
                  <a:cs typeface="Arial"/>
                </a:rPr>
                <a:t>El OAL debe:</a:t>
              </a:r>
            </a:p>
            <a:p>
              <a:pPr>
                <a:lnSpc>
                  <a:spcPct val="110000"/>
                </a:lnSpc>
              </a:pPr>
              <a:r>
                <a:rPr lang="es-CL" sz="1050" dirty="0">
                  <a:latin typeface="Arial"/>
                  <a:cs typeface="Arial"/>
                </a:rPr>
                <a:t>Antes de los 10 primeros días hábiles del mes siguiente debe prescribir medidas y notificar a la AS.</a:t>
              </a:r>
            </a:p>
            <a:p>
              <a:pPr marL="285750" indent="-285750" algn="ctr">
                <a:buFontTx/>
                <a:buChar char="-"/>
              </a:pPr>
              <a:endParaRPr lang="es-CL" sz="1200" dirty="0">
                <a:latin typeface="Arial"/>
                <a:cs typeface="Arial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DB6E56F8-081C-4B11-9141-ABB938BE0863}"/>
                </a:ext>
              </a:extLst>
            </p:cNvPr>
            <p:cNvSpPr txBox="1"/>
            <p:nvPr/>
          </p:nvSpPr>
          <p:spPr>
            <a:xfrm>
              <a:off x="4851173" y="3022054"/>
              <a:ext cx="504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400" dirty="0">
                  <a:solidFill>
                    <a:srgbClr val="8D004C"/>
                  </a:solidFill>
                  <a:latin typeface="Arial"/>
                  <a:cs typeface="Arial"/>
                </a:rPr>
                <a:t>NO</a:t>
              </a:r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4">
              <a:alphaModFix amt="31000"/>
            </a:blip>
            <a:stretch>
              <a:fillRect/>
            </a:stretch>
          </p:blipFill>
          <p:spPr>
            <a:xfrm>
              <a:off x="2482856" y="3205926"/>
              <a:ext cx="886326" cy="293269"/>
            </a:xfrm>
            <a:prstGeom prst="rect">
              <a:avLst/>
            </a:prstGeom>
          </p:spPr>
        </p:pic>
        <p:grpSp>
          <p:nvGrpSpPr>
            <p:cNvPr id="41" name="Agrupar 40"/>
            <p:cNvGrpSpPr/>
            <p:nvPr/>
          </p:nvGrpSpPr>
          <p:grpSpPr>
            <a:xfrm>
              <a:off x="1547112" y="3079962"/>
              <a:ext cx="1128238" cy="535916"/>
              <a:chOff x="778756" y="2936992"/>
              <a:chExt cx="1651856" cy="442905"/>
            </a:xfrm>
            <a:solidFill>
              <a:srgbClr val="8D004C"/>
            </a:solidFill>
          </p:grpSpPr>
          <p:sp>
            <p:nvSpPr>
              <p:cNvPr id="42" name="Rectángulo redondeado 41"/>
              <p:cNvSpPr/>
              <p:nvPr/>
            </p:nvSpPr>
            <p:spPr>
              <a:xfrm>
                <a:off x="778756" y="2936992"/>
                <a:ext cx="1651856" cy="442905"/>
              </a:xfrm>
              <a:prstGeom prst="roundRect">
                <a:avLst/>
              </a:prstGeom>
              <a:solidFill>
                <a:srgbClr val="004B5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" name="5 CuadroTexto"/>
              <p:cNvSpPr txBox="1"/>
              <p:nvPr/>
            </p:nvSpPr>
            <p:spPr>
              <a:xfrm>
                <a:off x="809236" y="3049633"/>
                <a:ext cx="1613949" cy="1780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CL" sz="1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 </a:t>
                </a:r>
                <a:r>
                  <a:rPr lang="es-CL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&gt;</a:t>
                </a:r>
                <a:r>
                  <a:rPr lang="es-CL" sz="1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LPP</a:t>
                </a:r>
              </a:p>
            </p:txBody>
          </p:sp>
        </p:grpSp>
      </p:grpSp>
      <p:grpSp>
        <p:nvGrpSpPr>
          <p:cNvPr id="30" name="Agrupar 19">
            <a:extLst>
              <a:ext uri="{FF2B5EF4-FFF2-40B4-BE49-F238E27FC236}">
                <a16:creationId xmlns:a16="http://schemas.microsoft.com/office/drawing/2014/main" id="{4CAF1C72-D9FD-419B-BFED-7FD889B7DC20}"/>
              </a:ext>
            </a:extLst>
          </p:cNvPr>
          <p:cNvGrpSpPr/>
          <p:nvPr/>
        </p:nvGrpSpPr>
        <p:grpSpPr>
          <a:xfrm>
            <a:off x="549079" y="1384780"/>
            <a:ext cx="1246445" cy="1217854"/>
            <a:chOff x="549079" y="1871162"/>
            <a:chExt cx="1246445" cy="1217854"/>
          </a:xfrm>
        </p:grpSpPr>
        <p:grpSp>
          <p:nvGrpSpPr>
            <p:cNvPr id="33" name="Agrupar 20">
              <a:extLst>
                <a:ext uri="{FF2B5EF4-FFF2-40B4-BE49-F238E27FC236}">
                  <a16:creationId xmlns:a16="http://schemas.microsoft.com/office/drawing/2014/main" id="{B72B129E-7158-43C8-89C9-131A63D3A0F6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B7D8BB78-B833-42F3-A64B-598C57A511E6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8" name="5 CuadroTexto">
                <a:extLst>
                  <a:ext uri="{FF2B5EF4-FFF2-40B4-BE49-F238E27FC236}">
                    <a16:creationId xmlns:a16="http://schemas.microsoft.com/office/drawing/2014/main" id="{851386FB-2EA8-4586-A9B3-8E81D0B4F11C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4453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36" name="Rectángulo redondeado 21">
              <a:extLst>
                <a:ext uri="{FF2B5EF4-FFF2-40B4-BE49-F238E27FC236}">
                  <a16:creationId xmlns:a16="http://schemas.microsoft.com/office/drawing/2014/main" id="{16C8D8F8-51BD-4516-BED9-B0436A59D936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111751" y="2029171"/>
            <a:ext cx="6175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20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Es un cuerpo </a:t>
            </a:r>
            <a:r>
              <a:rPr lang="es-CL" sz="20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lega</a:t>
            </a:r>
            <a:r>
              <a:rPr lang="es-CL" sz="20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l que entrega lineamientos e </a:t>
            </a:r>
            <a:r>
              <a:rPr lang="es-CL" sz="20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instrucciones</a:t>
            </a:r>
            <a:r>
              <a:rPr lang="es-CL" sz="20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 a las empresas y OAL sobre como se debe hacer la </a:t>
            </a:r>
            <a:r>
              <a:rPr lang="es-CL" sz="20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vigilancia</a:t>
            </a:r>
            <a:r>
              <a:rPr lang="es-CL" sz="20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 del ambiente y de la salud.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L" sz="2000" dirty="0">
              <a:solidFill>
                <a:srgbClr val="004B53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20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Su </a:t>
            </a:r>
            <a:r>
              <a:rPr lang="es-CL" sz="2000" b="1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propósito</a:t>
            </a:r>
            <a:r>
              <a:rPr lang="es-CL" sz="200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0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es </a:t>
            </a:r>
            <a:r>
              <a:rPr lang="es-CL" sz="20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uniformar</a:t>
            </a:r>
            <a:r>
              <a:rPr lang="es-CL" sz="20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 las actividades de vigilancia entre los OAL y las regiones del país.</a:t>
            </a: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4" name="Imagen 13" descr="Graficos-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3" y="1973036"/>
            <a:ext cx="1310042" cy="201754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69"/>
            <a:ext cx="40969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A52"/>
                </a:solidFill>
                <a:latin typeface="Arial"/>
                <a:cs typeface="Arial"/>
              </a:rPr>
              <a:t>¿Qué es un Protocolo?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56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097022" y="1493483"/>
            <a:ext cx="4888034" cy="4514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rgbClr val="8D004C"/>
              </a:buClr>
            </a:pPr>
            <a:r>
              <a:rPr lang="es-ES_tradnl" sz="32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C. Evaluación Cuantitativa</a:t>
            </a:r>
            <a:endParaRPr lang="es-ES_tradnl" sz="3200" b="1" spc="-150" dirty="0">
              <a:solidFill>
                <a:srgbClr val="004B5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29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165" y="3005590"/>
            <a:ext cx="480312" cy="48608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76066C6-8EC5-4FC1-8509-7489045269CD}"/>
              </a:ext>
            </a:extLst>
          </p:cNvPr>
          <p:cNvSpPr/>
          <p:nvPr/>
        </p:nvSpPr>
        <p:spPr>
          <a:xfrm>
            <a:off x="2065792" y="2054898"/>
            <a:ext cx="5752057" cy="629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Cuando se determine un </a:t>
            </a:r>
            <a:r>
              <a:rPr lang="es-CL" sz="1600" b="1" dirty="0">
                <a:solidFill>
                  <a:srgbClr val="004B53"/>
                </a:solidFill>
                <a:latin typeface="Arial"/>
                <a:cs typeface="Arial"/>
              </a:rPr>
              <a:t>Nivel de Riesgo 4</a:t>
            </a:r>
            <a:r>
              <a:rPr lang="es-CL" sz="1600" dirty="0">
                <a:solidFill>
                  <a:srgbClr val="004B53"/>
                </a:solidFill>
                <a:latin typeface="Arial"/>
                <a:cs typeface="Arial"/>
              </a:rPr>
              <a:t>, en un lugar de trabajo, se deberá proceder de la siguiente manera: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4C1822-40F4-4190-88AA-91A35BF81877}"/>
              </a:ext>
            </a:extLst>
          </p:cNvPr>
          <p:cNvSpPr/>
          <p:nvPr/>
        </p:nvSpPr>
        <p:spPr>
          <a:xfrm>
            <a:off x="2839987" y="2952832"/>
            <a:ext cx="5196472" cy="5627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El Informe Técnico con los resultados de las evaluaciones, debe ser enviado dentro del plazo de 90 días.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63D8019-FF4B-4E50-98B5-8433CB6613D2}"/>
              </a:ext>
            </a:extLst>
          </p:cNvPr>
          <p:cNvSpPr/>
          <p:nvPr/>
        </p:nvSpPr>
        <p:spPr>
          <a:xfrm>
            <a:off x="2839986" y="3749517"/>
            <a:ext cx="5196473" cy="7997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La empresa debe informar los resultados al Comité Paritario, trabajadores y a sus representantes, en el plazo de 7 días, a contar de la recepción del Informe.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165" y="3845924"/>
            <a:ext cx="480312" cy="486081"/>
          </a:xfrm>
          <a:prstGeom prst="rect">
            <a:avLst/>
          </a:prstGeom>
        </p:spPr>
      </p:pic>
      <p:grpSp>
        <p:nvGrpSpPr>
          <p:cNvPr id="19" name="Agrupar 19">
            <a:extLst>
              <a:ext uri="{FF2B5EF4-FFF2-40B4-BE49-F238E27FC236}">
                <a16:creationId xmlns:a16="http://schemas.microsoft.com/office/drawing/2014/main" id="{FA80522D-297A-4E5C-873A-C877B05B7790}"/>
              </a:ext>
            </a:extLst>
          </p:cNvPr>
          <p:cNvGrpSpPr/>
          <p:nvPr/>
        </p:nvGrpSpPr>
        <p:grpSpPr>
          <a:xfrm>
            <a:off x="549079" y="1384780"/>
            <a:ext cx="1246445" cy="1236500"/>
            <a:chOff x="549079" y="1871162"/>
            <a:chExt cx="1246445" cy="1217854"/>
          </a:xfrm>
        </p:grpSpPr>
        <p:grpSp>
          <p:nvGrpSpPr>
            <p:cNvPr id="26" name="Agrupar 20">
              <a:extLst>
                <a:ext uri="{FF2B5EF4-FFF2-40B4-BE49-F238E27FC236}">
                  <a16:creationId xmlns:a16="http://schemas.microsoft.com/office/drawing/2014/main" id="{57DD11D0-4800-4223-A9DD-10B6FC8D3EA4}"/>
                </a:ext>
              </a:extLst>
            </p:cNvPr>
            <p:cNvGrpSpPr/>
            <p:nvPr/>
          </p:nvGrpSpPr>
          <p:grpSpPr>
            <a:xfrm>
              <a:off x="669000" y="1897081"/>
              <a:ext cx="1048595" cy="988136"/>
              <a:chOff x="564942" y="1223371"/>
              <a:chExt cx="1048595" cy="988136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9881A3D0-DB4C-4035-A739-C9981731988A}"/>
                  </a:ext>
                </a:extLst>
              </p:cNvPr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5.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2" name="5 CuadroTexto">
                <a:extLst>
                  <a:ext uri="{FF2B5EF4-FFF2-40B4-BE49-F238E27FC236}">
                    <a16:creationId xmlns:a16="http://schemas.microsoft.com/office/drawing/2014/main" id="{8FF35F58-8895-4959-97A0-79E11B14796C}"/>
                  </a:ext>
                </a:extLst>
              </p:cNvPr>
              <p:cNvSpPr txBox="1"/>
              <p:nvPr/>
            </p:nvSpPr>
            <p:spPr>
              <a:xfrm>
                <a:off x="575354" y="1842175"/>
                <a:ext cx="94453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Evaluar el Riesgo</a:t>
                </a:r>
              </a:p>
            </p:txBody>
          </p:sp>
        </p:grpSp>
        <p:sp>
          <p:nvSpPr>
            <p:cNvPr id="30" name="Rectángulo redondeado 21">
              <a:extLst>
                <a:ext uri="{FF2B5EF4-FFF2-40B4-BE49-F238E27FC236}">
                  <a16:creationId xmlns:a16="http://schemas.microsoft.com/office/drawing/2014/main" id="{7723CFA4-6642-47AE-BDC4-8346B19E75D2}"/>
                </a:ext>
              </a:extLst>
            </p:cNvPr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84B727"/>
                </a:solidFill>
                <a:latin typeface="Arial"/>
                <a:cs typeface="Arial"/>
              </a:rPr>
              <a:t>Modelo de Vigilancia ACHS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3295125" y="1449008"/>
            <a:ext cx="2161672" cy="625870"/>
            <a:chOff x="3295125" y="1449008"/>
            <a:chExt cx="2161672" cy="625870"/>
          </a:xfrm>
        </p:grpSpPr>
        <p:sp>
          <p:nvSpPr>
            <p:cNvPr id="3" name="Rectángulo redondeado 2"/>
            <p:cNvSpPr/>
            <p:nvPr/>
          </p:nvSpPr>
          <p:spPr>
            <a:xfrm>
              <a:off x="3295125" y="1470536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3350221" y="1449008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1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48" name="5 CuadroTexto"/>
            <p:cNvSpPr txBox="1"/>
            <p:nvPr/>
          </p:nvSpPr>
          <p:spPr>
            <a:xfrm>
              <a:off x="3825129" y="1568643"/>
              <a:ext cx="121231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Identificar el peligro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295125" y="2139229"/>
            <a:ext cx="2161672" cy="803058"/>
            <a:chOff x="3295125" y="2139229"/>
            <a:chExt cx="2161672" cy="803058"/>
          </a:xfrm>
        </p:grpSpPr>
        <p:grpSp>
          <p:nvGrpSpPr>
            <p:cNvPr id="30" name="Agrupar 29"/>
            <p:cNvGrpSpPr/>
            <p:nvPr/>
          </p:nvGrpSpPr>
          <p:grpSpPr>
            <a:xfrm>
              <a:off x="3295125" y="2317539"/>
              <a:ext cx="2161672" cy="624748"/>
              <a:chOff x="3295125" y="2317539"/>
              <a:chExt cx="2161672" cy="624748"/>
            </a:xfrm>
          </p:grpSpPr>
          <p:sp>
            <p:nvSpPr>
              <p:cNvPr id="49" name="Rectángulo 48"/>
              <p:cNvSpPr/>
              <p:nvPr/>
            </p:nvSpPr>
            <p:spPr>
              <a:xfrm>
                <a:off x="3334721" y="2317539"/>
                <a:ext cx="41289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sz="3200" dirty="0">
                    <a:solidFill>
                      <a:schemeClr val="bg1">
                        <a:alpha val="20000"/>
                      </a:schemeClr>
                    </a:solidFill>
                    <a:latin typeface="Arial"/>
                    <a:cs typeface="Arial"/>
                  </a:rPr>
                  <a:t>2</a:t>
                </a:r>
                <a:endParaRPr lang="es-ES" sz="3200" dirty="0">
                  <a:solidFill>
                    <a:schemeClr val="bg1">
                      <a:alpha val="20000"/>
                    </a:schemeClr>
                  </a:solidFill>
                </a:endParaRPr>
              </a:p>
            </p:txBody>
          </p:sp>
          <p:sp>
            <p:nvSpPr>
              <p:cNvPr id="50" name="5 CuadroTexto"/>
              <p:cNvSpPr txBox="1"/>
              <p:nvPr/>
            </p:nvSpPr>
            <p:spPr>
              <a:xfrm>
                <a:off x="3825129" y="2448234"/>
                <a:ext cx="1424808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300" dirty="0">
                    <a:solidFill>
                      <a:schemeClr val="bg1"/>
                    </a:solidFill>
                    <a:latin typeface="Arial"/>
                  </a:rPr>
                  <a:t>Establecer organización</a:t>
                </a:r>
              </a:p>
            </p:txBody>
          </p:sp>
          <p:sp>
            <p:nvSpPr>
              <p:cNvPr id="60" name="Rectángulo redondeado 59"/>
              <p:cNvSpPr/>
              <p:nvPr/>
            </p:nvSpPr>
            <p:spPr>
              <a:xfrm>
                <a:off x="3295125" y="2337945"/>
                <a:ext cx="2161672" cy="604342"/>
              </a:xfrm>
              <a:prstGeom prst="roundRect">
                <a:avLst/>
              </a:prstGeom>
              <a:noFill/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5" name="Triángulo isósceles 14"/>
            <p:cNvSpPr/>
            <p:nvPr/>
          </p:nvSpPr>
          <p:spPr>
            <a:xfrm rot="10800000">
              <a:off x="4226817" y="213922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3295125" y="3005634"/>
            <a:ext cx="2161672" cy="804062"/>
            <a:chOff x="3295125" y="3005634"/>
            <a:chExt cx="2161672" cy="804062"/>
          </a:xfrm>
        </p:grpSpPr>
        <p:sp>
          <p:nvSpPr>
            <p:cNvPr id="51" name="Rectángulo 50"/>
            <p:cNvSpPr/>
            <p:nvPr/>
          </p:nvSpPr>
          <p:spPr>
            <a:xfrm>
              <a:off x="3340793" y="321733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3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52" name="5 CuadroTexto"/>
            <p:cNvSpPr txBox="1"/>
            <p:nvPr/>
          </p:nvSpPr>
          <p:spPr>
            <a:xfrm>
              <a:off x="3841963" y="3314530"/>
              <a:ext cx="1319091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Caracterizar el Peligro</a:t>
              </a:r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3295125" y="3205354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Triángulo isósceles 67"/>
            <p:cNvSpPr/>
            <p:nvPr/>
          </p:nvSpPr>
          <p:spPr>
            <a:xfrm rot="10800000">
              <a:off x="4226817" y="3005634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5547580" y="3184746"/>
            <a:ext cx="2363717" cy="619845"/>
            <a:chOff x="5547580" y="3184746"/>
            <a:chExt cx="2363717" cy="619845"/>
          </a:xfrm>
        </p:grpSpPr>
        <p:sp>
          <p:nvSpPr>
            <p:cNvPr id="59" name="Rectángulo 58"/>
            <p:cNvSpPr/>
            <p:nvPr/>
          </p:nvSpPr>
          <p:spPr>
            <a:xfrm>
              <a:off x="5799046" y="318474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4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61" name="5 CuadroTexto"/>
            <p:cNvSpPr txBox="1"/>
            <p:nvPr/>
          </p:nvSpPr>
          <p:spPr>
            <a:xfrm>
              <a:off x="6268996" y="3291948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Difundir y capacitar</a:t>
              </a:r>
            </a:p>
          </p:txBody>
        </p:sp>
        <p:sp>
          <p:nvSpPr>
            <p:cNvPr id="63" name="Rectángulo redondeado 62"/>
            <p:cNvSpPr/>
            <p:nvPr/>
          </p:nvSpPr>
          <p:spPr>
            <a:xfrm>
              <a:off x="5749625" y="3200249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Triángulo isósceles 68"/>
            <p:cNvSpPr/>
            <p:nvPr/>
          </p:nvSpPr>
          <p:spPr>
            <a:xfrm rot="5400000">
              <a:off x="5493931" y="3412131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295125" y="3887919"/>
            <a:ext cx="2161672" cy="789186"/>
            <a:chOff x="3295125" y="3887919"/>
            <a:chExt cx="2161672" cy="789186"/>
          </a:xfrm>
        </p:grpSpPr>
        <p:sp>
          <p:nvSpPr>
            <p:cNvPr id="67" name="Rectángulo redondeado 66"/>
            <p:cNvSpPr/>
            <p:nvPr/>
          </p:nvSpPr>
          <p:spPr>
            <a:xfrm>
              <a:off x="3295125" y="4072763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340793" y="4089521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4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71" name="5 CuadroTexto"/>
            <p:cNvSpPr txBox="1"/>
            <p:nvPr/>
          </p:nvSpPr>
          <p:spPr>
            <a:xfrm>
              <a:off x="3841963" y="4186715"/>
              <a:ext cx="1319091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Evaluar el Riesgo</a:t>
              </a:r>
            </a:p>
          </p:txBody>
        </p:sp>
        <p:sp>
          <p:nvSpPr>
            <p:cNvPr id="74" name="Triángulo isósceles 73"/>
            <p:cNvSpPr/>
            <p:nvPr/>
          </p:nvSpPr>
          <p:spPr>
            <a:xfrm rot="10800000">
              <a:off x="4226817" y="388791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057665" y="4734646"/>
            <a:ext cx="3613689" cy="1002657"/>
            <a:chOff x="2057665" y="4734646"/>
            <a:chExt cx="3613689" cy="1002657"/>
          </a:xfrm>
        </p:grpSpPr>
        <p:sp>
          <p:nvSpPr>
            <p:cNvPr id="65" name="5 CuadroTexto"/>
            <p:cNvSpPr txBox="1"/>
            <p:nvPr/>
          </p:nvSpPr>
          <p:spPr>
            <a:xfrm>
              <a:off x="2637817" y="5241832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rgbClr val="F2E500"/>
                  </a:solidFill>
                  <a:latin typeface="Arial"/>
                </a:rPr>
                <a:t>Medidas de control</a:t>
              </a:r>
            </a:p>
          </p:txBody>
        </p:sp>
        <p:sp>
          <p:nvSpPr>
            <p:cNvPr id="79" name="Rectángulo redondeado 78"/>
            <p:cNvSpPr/>
            <p:nvPr/>
          </p:nvSpPr>
          <p:spPr>
            <a:xfrm>
              <a:off x="2057665" y="5132961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5" name="Agrupar 24"/>
            <p:cNvGrpSpPr/>
            <p:nvPr/>
          </p:nvGrpSpPr>
          <p:grpSpPr>
            <a:xfrm>
              <a:off x="3117511" y="4929568"/>
              <a:ext cx="2553843" cy="214157"/>
              <a:chOff x="3431102" y="4714287"/>
              <a:chExt cx="2809226" cy="214157"/>
            </a:xfrm>
          </p:grpSpPr>
          <p:cxnSp>
            <p:nvCxnSpPr>
              <p:cNvPr id="21" name="Conector recto 20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cto 82"/>
              <p:cNvCxnSpPr/>
              <p:nvPr/>
            </p:nvCxnSpPr>
            <p:spPr>
              <a:xfrm flipV="1">
                <a:off x="6240328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riángulo isósceles 91"/>
            <p:cNvSpPr/>
            <p:nvPr/>
          </p:nvSpPr>
          <p:spPr>
            <a:xfrm rot="10800000">
              <a:off x="4226817" y="4734646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</a:t>
              </a:r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2188386" y="5122125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rgbClr val="F2E500"/>
                  </a:solidFill>
                  <a:latin typeface="Arial"/>
                  <a:cs typeface="Arial"/>
                </a:rPr>
                <a:t>6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4479590" y="5132889"/>
            <a:ext cx="2161672" cy="615178"/>
            <a:chOff x="4479590" y="5132889"/>
            <a:chExt cx="2161672" cy="615178"/>
          </a:xfrm>
        </p:grpSpPr>
        <p:sp>
          <p:nvSpPr>
            <p:cNvPr id="72" name="5 CuadroTexto"/>
            <p:cNvSpPr txBox="1"/>
            <p:nvPr/>
          </p:nvSpPr>
          <p:spPr>
            <a:xfrm>
              <a:off x="5069729" y="5241832"/>
              <a:ext cx="117806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Vigilancia salud</a:t>
              </a:r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4479590" y="5143725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4573628" y="5132889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7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499722" y="4367564"/>
            <a:ext cx="2578471" cy="1104077"/>
            <a:chOff x="499722" y="4367564"/>
            <a:chExt cx="2578471" cy="1104077"/>
          </a:xfrm>
        </p:grpSpPr>
        <p:sp>
          <p:nvSpPr>
            <p:cNvPr id="97" name="CuadroTexto 96"/>
            <p:cNvSpPr txBox="1"/>
            <p:nvPr/>
          </p:nvSpPr>
          <p:spPr>
            <a:xfrm>
              <a:off x="499722" y="4648871"/>
              <a:ext cx="1125479" cy="5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rgbClr val="84B727"/>
                  </a:solidFill>
                  <a:latin typeface="Arial" pitchFamily="34" charset="0"/>
                  <a:cs typeface="Arial" pitchFamily="34" charset="0"/>
                </a:rPr>
                <a:t>Verificación y Control</a:t>
              </a:r>
            </a:p>
          </p:txBody>
        </p:sp>
        <p:grpSp>
          <p:nvGrpSpPr>
            <p:cNvPr id="95" name="Agrupar 94"/>
            <p:cNvGrpSpPr/>
            <p:nvPr/>
          </p:nvGrpSpPr>
          <p:grpSpPr>
            <a:xfrm>
              <a:off x="1059535" y="4367564"/>
              <a:ext cx="2018658" cy="283495"/>
              <a:chOff x="3431102" y="4714287"/>
              <a:chExt cx="2809226" cy="214157"/>
            </a:xfrm>
          </p:grpSpPr>
          <p:cxnSp>
            <p:nvCxnSpPr>
              <p:cNvPr id="96" name="Conector recto 95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Agrupar 100"/>
            <p:cNvGrpSpPr/>
            <p:nvPr/>
          </p:nvGrpSpPr>
          <p:grpSpPr>
            <a:xfrm flipV="1">
              <a:off x="1059535" y="5188146"/>
              <a:ext cx="867024" cy="283495"/>
              <a:chOff x="3431102" y="4714287"/>
              <a:chExt cx="2809226" cy="214157"/>
            </a:xfrm>
          </p:grpSpPr>
          <p:cxnSp>
            <p:nvCxnSpPr>
              <p:cNvPr id="102" name="Conector recto 101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cto 103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879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503883"/>
            <a:ext cx="5929026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AutoNum type="alphaUcPeriod"/>
            </a:pPr>
            <a:r>
              <a:rPr lang="es-ES_tradnl" sz="24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Técnicas o de Ingeniería.</a:t>
            </a:r>
          </a:p>
          <a:p>
            <a:pPr marL="457200" indent="-457200">
              <a:spcAft>
                <a:spcPts val="600"/>
              </a:spcAft>
              <a:buAutoNum type="alphaUcPeriod"/>
            </a:pPr>
            <a:r>
              <a:rPr lang="es-ES_tradnl" sz="24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Administrativas.</a:t>
            </a:r>
          </a:p>
          <a:p>
            <a:pPr marL="457200" indent="-457200">
              <a:spcAft>
                <a:spcPts val="600"/>
              </a:spcAft>
              <a:buAutoNum type="alphaUcPeriod"/>
            </a:pPr>
            <a:r>
              <a:rPr lang="es-ES_tradnl" sz="24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Protección Personal.</a:t>
            </a:r>
          </a:p>
        </p:txBody>
      </p:sp>
      <p:grpSp>
        <p:nvGrpSpPr>
          <p:cNvPr id="23" name="Agrupar 22"/>
          <p:cNvGrpSpPr/>
          <p:nvPr/>
        </p:nvGrpSpPr>
        <p:grpSpPr>
          <a:xfrm>
            <a:off x="549079" y="1505289"/>
            <a:ext cx="1246445" cy="1217854"/>
            <a:chOff x="549079" y="1871162"/>
            <a:chExt cx="1246445" cy="1217854"/>
          </a:xfrm>
        </p:grpSpPr>
        <p:grpSp>
          <p:nvGrpSpPr>
            <p:cNvPr id="24" name="Agrupar 23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27" name="Rectángulo 26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6.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28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Medidas de Control</a:t>
                </a:r>
              </a:p>
            </p:txBody>
          </p:sp>
        </p:grpSp>
        <p:sp>
          <p:nvSpPr>
            <p:cNvPr id="25" name="Rectángulo redondeado 24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1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51148" y="1787752"/>
            <a:ext cx="3557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spc="-150" dirty="0">
                <a:solidFill>
                  <a:srgbClr val="004B53"/>
                </a:solidFill>
                <a:latin typeface="Arial"/>
                <a:cs typeface="Arial"/>
              </a:rPr>
              <a:t>Sistemas de Humectación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92C7DFF-99B4-4737-A929-F6A7B3906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4" t="21913" r="14035" b="5458"/>
          <a:stretch/>
        </p:blipFill>
        <p:spPr bwMode="auto">
          <a:xfrm>
            <a:off x="2670218" y="3012969"/>
            <a:ext cx="2570432" cy="247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9275" t="8277" r="20034" b="11349"/>
          <a:stretch/>
        </p:blipFill>
        <p:spPr>
          <a:xfrm>
            <a:off x="5505344" y="3012969"/>
            <a:ext cx="3643663" cy="247763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E48A094-49CC-4286-969C-4E561CBE1533}"/>
              </a:ext>
            </a:extLst>
          </p:cNvPr>
          <p:cNvSpPr txBox="1"/>
          <p:nvPr/>
        </p:nvSpPr>
        <p:spPr>
          <a:xfrm>
            <a:off x="5427550" y="2523665"/>
            <a:ext cx="2041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solidFill>
                  <a:srgbClr val="004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HUMECTACIÓN CAMINO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E48A094-49CC-4286-969C-4E561CBE1533}"/>
              </a:ext>
            </a:extLst>
          </p:cNvPr>
          <p:cNvSpPr txBox="1"/>
          <p:nvPr/>
        </p:nvSpPr>
        <p:spPr>
          <a:xfrm>
            <a:off x="2586698" y="2519344"/>
            <a:ext cx="17710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solidFill>
                  <a:srgbClr val="004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HUMECTACIÓN PARA DISCO DE CORTE</a:t>
            </a:r>
          </a:p>
        </p:txBody>
      </p:sp>
      <p:sp>
        <p:nvSpPr>
          <p:cNvPr id="20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503883"/>
            <a:ext cx="59290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AutoNum type="alphaUcPeriod"/>
            </a:pPr>
            <a:r>
              <a:rPr lang="es-ES_tradnl" sz="24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Técnicas o de Ingeniería</a:t>
            </a:r>
          </a:p>
        </p:txBody>
      </p:sp>
      <p:grpSp>
        <p:nvGrpSpPr>
          <p:cNvPr id="21" name="Agrupar 20"/>
          <p:cNvGrpSpPr/>
          <p:nvPr/>
        </p:nvGrpSpPr>
        <p:grpSpPr>
          <a:xfrm>
            <a:off x="549079" y="1505289"/>
            <a:ext cx="1246445" cy="1217854"/>
            <a:chOff x="549079" y="1871162"/>
            <a:chExt cx="1246445" cy="1217854"/>
          </a:xfrm>
        </p:grpSpPr>
        <p:grpSp>
          <p:nvGrpSpPr>
            <p:cNvPr id="26" name="Agrupar 25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30" name="Rectángulo 29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6.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1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Medidas de Control</a:t>
                </a:r>
              </a:p>
            </p:txBody>
          </p:sp>
        </p:grpSp>
        <p:sp>
          <p:nvSpPr>
            <p:cNvPr id="29" name="Rectángulo redondeado 28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0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E48A094-49CC-4286-969C-4E561CBE1533}"/>
              </a:ext>
            </a:extLst>
          </p:cNvPr>
          <p:cNvSpPr txBox="1"/>
          <p:nvPr/>
        </p:nvSpPr>
        <p:spPr>
          <a:xfrm>
            <a:off x="6322801" y="2523665"/>
            <a:ext cx="2041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solidFill>
                  <a:srgbClr val="004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ASPIRADORA  INDUSTRIAL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E48A094-49CC-4286-969C-4E561CBE1533}"/>
              </a:ext>
            </a:extLst>
          </p:cNvPr>
          <p:cNvSpPr txBox="1"/>
          <p:nvPr/>
        </p:nvSpPr>
        <p:spPr>
          <a:xfrm>
            <a:off x="2617928" y="2519344"/>
            <a:ext cx="237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b="1" dirty="0">
                <a:solidFill>
                  <a:srgbClr val="004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EXTRACCIÓN CHANCADOR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211" y="2971504"/>
            <a:ext cx="3083836" cy="24046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245" y="2846584"/>
            <a:ext cx="1695425" cy="2641709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2551148" y="1787752"/>
            <a:ext cx="3217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spc="-150" dirty="0">
                <a:solidFill>
                  <a:srgbClr val="004B53"/>
                </a:solidFill>
                <a:latin typeface="Arial"/>
                <a:cs typeface="Arial"/>
              </a:rPr>
              <a:t>Sistemas de Extracción</a:t>
            </a:r>
          </a:p>
        </p:txBody>
      </p:sp>
      <p:sp>
        <p:nvSpPr>
          <p:cNvPr id="21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503883"/>
            <a:ext cx="59290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Aft>
                <a:spcPts val="600"/>
              </a:spcAft>
              <a:buAutoNum type="alphaUcPeriod"/>
            </a:pPr>
            <a:r>
              <a:rPr lang="es-ES_tradnl" sz="24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Técnicas o de Ingeniería</a:t>
            </a:r>
          </a:p>
        </p:txBody>
      </p:sp>
      <p:grpSp>
        <p:nvGrpSpPr>
          <p:cNvPr id="26" name="Agrupar 25"/>
          <p:cNvGrpSpPr/>
          <p:nvPr/>
        </p:nvGrpSpPr>
        <p:grpSpPr>
          <a:xfrm>
            <a:off x="549079" y="1505289"/>
            <a:ext cx="1246445" cy="1217854"/>
            <a:chOff x="549079" y="1871162"/>
            <a:chExt cx="1246445" cy="1217854"/>
          </a:xfrm>
        </p:grpSpPr>
        <p:grpSp>
          <p:nvGrpSpPr>
            <p:cNvPr id="29" name="Agrupar 28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6.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2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Medidas de Control</a:t>
                </a:r>
              </a:p>
            </p:txBody>
          </p:sp>
        </p:grpSp>
        <p:sp>
          <p:nvSpPr>
            <p:cNvPr id="30" name="Rectángulo redondeado 29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44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1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503883"/>
            <a:ext cx="59290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4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 Administrativas.</a:t>
            </a:r>
          </a:p>
        </p:txBody>
      </p:sp>
      <p:grpSp>
        <p:nvGrpSpPr>
          <p:cNvPr id="26" name="Agrupar 25"/>
          <p:cNvGrpSpPr/>
          <p:nvPr/>
        </p:nvGrpSpPr>
        <p:grpSpPr>
          <a:xfrm>
            <a:off x="549079" y="1505289"/>
            <a:ext cx="1246445" cy="1217854"/>
            <a:chOff x="549079" y="1871162"/>
            <a:chExt cx="1246445" cy="1217854"/>
          </a:xfrm>
        </p:grpSpPr>
        <p:grpSp>
          <p:nvGrpSpPr>
            <p:cNvPr id="29" name="Agrupar 28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6.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2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Medidas de Control</a:t>
                </a:r>
              </a:p>
            </p:txBody>
          </p:sp>
        </p:grpSp>
        <p:sp>
          <p:nvSpPr>
            <p:cNvPr id="30" name="Rectángulo redondeado 29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D6244CA-8A3F-44B6-ACD4-217D5633E99F}"/>
              </a:ext>
            </a:extLst>
          </p:cNvPr>
          <p:cNvSpPr/>
          <p:nvPr/>
        </p:nvSpPr>
        <p:spPr>
          <a:xfrm>
            <a:off x="2571250" y="2148721"/>
            <a:ext cx="556930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79188"/>
              </a:buClr>
              <a:buSzPct val="112000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Incorporar en cronograma de trabajo del Comité Paritario actividades relacionadas con la prevención de la silicosis.</a:t>
            </a:r>
          </a:p>
          <a:p>
            <a:pPr marL="342900" indent="-342900">
              <a:buClr>
                <a:srgbClr val="179188"/>
              </a:buClr>
              <a:buSzPct val="112000"/>
              <a:buFont typeface="+mj-lt"/>
              <a:buAutoNum type="arabicPeriod" startAt="2"/>
            </a:pPr>
            <a:endParaRPr lang="es-CL" sz="1400" dirty="0">
              <a:solidFill>
                <a:srgbClr val="004B53"/>
              </a:solidFill>
              <a:latin typeface="Arial"/>
              <a:cs typeface="Arial"/>
            </a:endParaRPr>
          </a:p>
          <a:p>
            <a:pPr>
              <a:buClr>
                <a:srgbClr val="179188"/>
              </a:buClr>
              <a:buSzPct val="112000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Incorporar en Reglamento Interno el agente sílice libre cristalizada, indicando sus riesgos, consecuencias para la salud y medidas preventivas en los lugares de trabajo donde exista exposición ha dicho agente.</a:t>
            </a:r>
          </a:p>
          <a:p>
            <a:pPr marL="342900" indent="-342900">
              <a:buClr>
                <a:srgbClr val="179188"/>
              </a:buClr>
              <a:buSzPct val="112000"/>
              <a:buFont typeface="+mj-lt"/>
              <a:buAutoNum type="arabicPeriod" startAt="2"/>
            </a:pPr>
            <a:endParaRPr lang="es-CL" sz="1400" dirty="0">
              <a:solidFill>
                <a:srgbClr val="004B53"/>
              </a:solidFill>
              <a:latin typeface="Arial"/>
              <a:cs typeface="Arial"/>
            </a:endParaRPr>
          </a:p>
          <a:p>
            <a:pPr>
              <a:buClr>
                <a:srgbClr val="179188"/>
              </a:buClr>
              <a:buSzPct val="112000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Se debe elaborar un programa de protección respiratoria según lo indicado en la Guía Técnica de Selección y Control de la Protección Respiratoria del Instituto de Salud Pública (www.ispch.cl) y la Guía Técnica para la Prevención de Silicosis del MINSAL.</a:t>
            </a:r>
          </a:p>
          <a:p>
            <a:pPr marL="342900" indent="-342900">
              <a:buClr>
                <a:srgbClr val="179188"/>
              </a:buClr>
              <a:buSzPct val="112000"/>
              <a:buFont typeface="+mj-lt"/>
              <a:buAutoNum type="arabicPeriod" startAt="2"/>
            </a:pPr>
            <a:endParaRPr lang="es-CL" sz="1400" dirty="0">
              <a:solidFill>
                <a:srgbClr val="004B53"/>
              </a:solidFill>
              <a:latin typeface="Arial"/>
              <a:cs typeface="Arial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211531" y="2146761"/>
            <a:ext cx="47422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ES_tradnl" sz="3200" spc="-150" dirty="0">
                <a:solidFill>
                  <a:srgbClr val="179188"/>
                </a:solidFill>
                <a:latin typeface="Arial"/>
                <a:cs typeface="Arial"/>
              </a:rPr>
              <a:t>a.</a:t>
            </a:r>
            <a:endParaRPr lang="es-ES" sz="3200" spc="-150" dirty="0">
              <a:solidFill>
                <a:srgbClr val="179188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221941" y="2776496"/>
            <a:ext cx="33889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ES_tradnl" sz="3200" spc="-150" dirty="0">
                <a:solidFill>
                  <a:srgbClr val="179188"/>
                </a:solidFill>
                <a:latin typeface="Arial"/>
                <a:cs typeface="Arial"/>
              </a:rPr>
              <a:t>b.</a:t>
            </a:r>
            <a:endParaRPr lang="es-ES" sz="3200" spc="-150" dirty="0">
              <a:solidFill>
                <a:srgbClr val="179188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242761" y="3821351"/>
            <a:ext cx="31807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ES_tradnl" sz="3200" spc="-150" dirty="0">
                <a:solidFill>
                  <a:srgbClr val="179188"/>
                </a:solidFill>
                <a:latin typeface="Arial"/>
                <a:cs typeface="Arial"/>
              </a:rPr>
              <a:t>c.</a:t>
            </a:r>
            <a:endParaRPr lang="es-ES" sz="3200" spc="-150" dirty="0">
              <a:solidFill>
                <a:srgbClr val="179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1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503883"/>
            <a:ext cx="59290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4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B.  Administrativas.</a:t>
            </a:r>
          </a:p>
        </p:txBody>
      </p:sp>
      <p:grpSp>
        <p:nvGrpSpPr>
          <p:cNvPr id="26" name="Agrupar 25"/>
          <p:cNvGrpSpPr/>
          <p:nvPr/>
        </p:nvGrpSpPr>
        <p:grpSpPr>
          <a:xfrm>
            <a:off x="549079" y="1505289"/>
            <a:ext cx="1246445" cy="1217854"/>
            <a:chOff x="549079" y="1871162"/>
            <a:chExt cx="1246445" cy="1217854"/>
          </a:xfrm>
        </p:grpSpPr>
        <p:grpSp>
          <p:nvGrpSpPr>
            <p:cNvPr id="29" name="Agrupar 28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6.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2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Medidas de Control</a:t>
                </a:r>
              </a:p>
            </p:txBody>
          </p:sp>
        </p:grpSp>
        <p:sp>
          <p:nvSpPr>
            <p:cNvPr id="30" name="Rectángulo redondeado 29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D6244CA-8A3F-44B6-ACD4-217D5633E99F}"/>
              </a:ext>
            </a:extLst>
          </p:cNvPr>
          <p:cNvSpPr/>
          <p:nvPr/>
        </p:nvSpPr>
        <p:spPr>
          <a:xfrm>
            <a:off x="2571250" y="2148721"/>
            <a:ext cx="55693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79188"/>
              </a:buClr>
              <a:buSzPct val="112000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Se deben instalar señalizaciones sobre el uso de protección respiratoria y advertencia de que la exposición a sílice puede generar silicosis, la cual es una enfermedad irreversible e incurable.</a:t>
            </a:r>
          </a:p>
          <a:p>
            <a:pPr>
              <a:buClr>
                <a:srgbClr val="179188"/>
              </a:buClr>
              <a:buSzPct val="112000"/>
            </a:pPr>
            <a:endParaRPr lang="es-CL" sz="1400" dirty="0">
              <a:solidFill>
                <a:srgbClr val="004B53"/>
              </a:solidFill>
              <a:latin typeface="Arial"/>
              <a:cs typeface="Arial"/>
            </a:endParaRPr>
          </a:p>
          <a:p>
            <a:pPr>
              <a:buClr>
                <a:srgbClr val="179188"/>
              </a:buClr>
              <a:buSzPct val="112000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Se debe capacitar a los trabajadores en los riesgos y medidas de control de la exposición a sílice.</a:t>
            </a:r>
          </a:p>
          <a:p>
            <a:pPr>
              <a:buClr>
                <a:srgbClr val="179188"/>
              </a:buClr>
              <a:buSzPct val="112000"/>
            </a:pPr>
            <a:endParaRPr lang="es-CL" sz="1400" dirty="0">
              <a:solidFill>
                <a:srgbClr val="004B53"/>
              </a:solidFill>
              <a:latin typeface="Arial"/>
              <a:cs typeface="Arial"/>
            </a:endParaRPr>
          </a:p>
          <a:p>
            <a:pPr>
              <a:buClr>
                <a:srgbClr val="179188"/>
              </a:buClr>
              <a:buSzPct val="112000"/>
            </a:pPr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Se debe hacer limpieza de los lugares de trabajo, a lo menos, al finalizar el turno y del local, en su conjunto, con un periodo razonable, es decir que evite la acumulación de polvo sedimentado en estructuras y diversas superficies de las instalaciones.</a:t>
            </a:r>
          </a:p>
          <a:p>
            <a:pPr>
              <a:buClr>
                <a:srgbClr val="179188"/>
              </a:buClr>
              <a:buSzPct val="112000"/>
            </a:pPr>
            <a:endParaRPr lang="es-CL" sz="1400" dirty="0">
              <a:solidFill>
                <a:srgbClr val="004B53"/>
              </a:solidFill>
              <a:latin typeface="Arial"/>
              <a:cs typeface="Arial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211531" y="2094711"/>
            <a:ext cx="47422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ES_tradnl" sz="3200" spc="-150" dirty="0">
                <a:solidFill>
                  <a:srgbClr val="179188"/>
                </a:solidFill>
                <a:latin typeface="Arial"/>
                <a:cs typeface="Arial"/>
              </a:rPr>
              <a:t>d.</a:t>
            </a:r>
            <a:endParaRPr lang="es-ES" sz="3200" spc="-150" dirty="0">
              <a:solidFill>
                <a:srgbClr val="179188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221941" y="2891006"/>
            <a:ext cx="33889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ES_tradnl" sz="3200" spc="-150" dirty="0">
                <a:solidFill>
                  <a:srgbClr val="179188"/>
                </a:solidFill>
                <a:latin typeface="Arial"/>
                <a:cs typeface="Arial"/>
              </a:rPr>
              <a:t>e.</a:t>
            </a:r>
            <a:endParaRPr lang="es-ES" sz="3200" spc="-150" dirty="0">
              <a:solidFill>
                <a:srgbClr val="179188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242761" y="3602741"/>
            <a:ext cx="31807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ES_tradnl" sz="3200" spc="-150" dirty="0">
                <a:solidFill>
                  <a:srgbClr val="179188"/>
                </a:solidFill>
                <a:latin typeface="Arial"/>
                <a:cs typeface="Arial"/>
              </a:rPr>
              <a:t>f.</a:t>
            </a:r>
            <a:endParaRPr lang="es-ES" sz="3200" spc="-150" dirty="0">
              <a:solidFill>
                <a:srgbClr val="179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1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503883"/>
            <a:ext cx="59290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4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C.  Protección Personal</a:t>
            </a:r>
          </a:p>
        </p:txBody>
      </p:sp>
      <p:grpSp>
        <p:nvGrpSpPr>
          <p:cNvPr id="26" name="Agrupar 25"/>
          <p:cNvGrpSpPr/>
          <p:nvPr/>
        </p:nvGrpSpPr>
        <p:grpSpPr>
          <a:xfrm>
            <a:off x="549079" y="1505289"/>
            <a:ext cx="1246445" cy="1217854"/>
            <a:chOff x="549079" y="1871162"/>
            <a:chExt cx="1246445" cy="1217854"/>
          </a:xfrm>
        </p:grpSpPr>
        <p:grpSp>
          <p:nvGrpSpPr>
            <p:cNvPr id="29" name="Agrupar 28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6.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2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Medidas de Control</a:t>
                </a:r>
              </a:p>
            </p:txBody>
          </p:sp>
        </p:grpSp>
        <p:sp>
          <p:nvSpPr>
            <p:cNvPr id="30" name="Rectángulo redondeado 29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8" name="2 Imagen">
            <a:extLst>
              <a:ext uri="{FF2B5EF4-FFF2-40B4-BE49-F238E27FC236}">
                <a16:creationId xmlns:a16="http://schemas.microsoft.com/office/drawing/2014/main" id="{00BF25EC-7871-41F8-BE4B-88EC4612D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3724"/>
          <a:stretch/>
        </p:blipFill>
        <p:spPr>
          <a:xfrm>
            <a:off x="2321414" y="2998142"/>
            <a:ext cx="6681174" cy="2530322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CF435809-41C3-47B9-A912-C0D04F94AC40}"/>
              </a:ext>
            </a:extLst>
          </p:cNvPr>
          <p:cNvSpPr/>
          <p:nvPr/>
        </p:nvSpPr>
        <p:spPr>
          <a:xfrm>
            <a:off x="2518578" y="1967937"/>
            <a:ext cx="57604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004B53"/>
                </a:solidFill>
                <a:latin typeface="Arial"/>
                <a:cs typeface="Arial"/>
              </a:rPr>
              <a:t>El empleador debe proporcionar los Elementos de Protección Personal (EPP) libres de todo costo, que cumplan con los requisitos, características y tipo que exige el riesgo a cubrir.</a:t>
            </a:r>
          </a:p>
        </p:txBody>
      </p:sp>
    </p:spTree>
    <p:extLst>
      <p:ext uri="{BB962C8B-B14F-4D97-AF65-F5344CB8AC3E}">
        <p14:creationId xmlns:p14="http://schemas.microsoft.com/office/powerpoint/2010/main" val="11743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84B727"/>
                </a:solidFill>
                <a:latin typeface="Arial"/>
                <a:cs typeface="Arial"/>
              </a:rPr>
              <a:t>Modelo de Vigilancia ACHS</a:t>
            </a:r>
          </a:p>
        </p:txBody>
      </p:sp>
      <p:grpSp>
        <p:nvGrpSpPr>
          <p:cNvPr id="29" name="Agrupar 28"/>
          <p:cNvGrpSpPr/>
          <p:nvPr/>
        </p:nvGrpSpPr>
        <p:grpSpPr>
          <a:xfrm>
            <a:off x="3295125" y="1449008"/>
            <a:ext cx="2161672" cy="625870"/>
            <a:chOff x="3295125" y="1449008"/>
            <a:chExt cx="2161672" cy="625870"/>
          </a:xfrm>
        </p:grpSpPr>
        <p:sp>
          <p:nvSpPr>
            <p:cNvPr id="3" name="Rectángulo redondeado 2"/>
            <p:cNvSpPr/>
            <p:nvPr/>
          </p:nvSpPr>
          <p:spPr>
            <a:xfrm>
              <a:off x="3295125" y="1470536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3350221" y="1449008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1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48" name="5 CuadroTexto"/>
            <p:cNvSpPr txBox="1"/>
            <p:nvPr/>
          </p:nvSpPr>
          <p:spPr>
            <a:xfrm>
              <a:off x="3825129" y="1568643"/>
              <a:ext cx="121231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Identificar el peligro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295125" y="2139229"/>
            <a:ext cx="2161672" cy="803058"/>
            <a:chOff x="3295125" y="2139229"/>
            <a:chExt cx="2161672" cy="803058"/>
          </a:xfrm>
        </p:grpSpPr>
        <p:grpSp>
          <p:nvGrpSpPr>
            <p:cNvPr id="30" name="Agrupar 29"/>
            <p:cNvGrpSpPr/>
            <p:nvPr/>
          </p:nvGrpSpPr>
          <p:grpSpPr>
            <a:xfrm>
              <a:off x="3295125" y="2317539"/>
              <a:ext cx="2161672" cy="624748"/>
              <a:chOff x="3295125" y="2317539"/>
              <a:chExt cx="2161672" cy="624748"/>
            </a:xfrm>
          </p:grpSpPr>
          <p:sp>
            <p:nvSpPr>
              <p:cNvPr id="49" name="Rectángulo 48"/>
              <p:cNvSpPr/>
              <p:nvPr/>
            </p:nvSpPr>
            <p:spPr>
              <a:xfrm>
                <a:off x="3334721" y="2317539"/>
                <a:ext cx="412893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sz="3200" dirty="0">
                    <a:solidFill>
                      <a:schemeClr val="bg1">
                        <a:alpha val="20000"/>
                      </a:schemeClr>
                    </a:solidFill>
                    <a:latin typeface="Arial"/>
                    <a:cs typeface="Arial"/>
                  </a:rPr>
                  <a:t>2</a:t>
                </a:r>
                <a:endParaRPr lang="es-ES" sz="3200" dirty="0">
                  <a:solidFill>
                    <a:schemeClr val="bg1">
                      <a:alpha val="20000"/>
                    </a:schemeClr>
                  </a:solidFill>
                </a:endParaRPr>
              </a:p>
            </p:txBody>
          </p:sp>
          <p:sp>
            <p:nvSpPr>
              <p:cNvPr id="50" name="5 CuadroTexto"/>
              <p:cNvSpPr txBox="1"/>
              <p:nvPr/>
            </p:nvSpPr>
            <p:spPr>
              <a:xfrm>
                <a:off x="3825129" y="2448234"/>
                <a:ext cx="1424808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300" dirty="0">
                    <a:solidFill>
                      <a:schemeClr val="bg1"/>
                    </a:solidFill>
                    <a:latin typeface="Arial"/>
                  </a:rPr>
                  <a:t>Establecer organización</a:t>
                </a:r>
              </a:p>
            </p:txBody>
          </p:sp>
          <p:sp>
            <p:nvSpPr>
              <p:cNvPr id="60" name="Rectángulo redondeado 59"/>
              <p:cNvSpPr/>
              <p:nvPr/>
            </p:nvSpPr>
            <p:spPr>
              <a:xfrm>
                <a:off x="3295125" y="2337945"/>
                <a:ext cx="2161672" cy="604342"/>
              </a:xfrm>
              <a:prstGeom prst="roundRect">
                <a:avLst/>
              </a:prstGeom>
              <a:noFill/>
              <a:ln w="127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5" name="Triángulo isósceles 14"/>
            <p:cNvSpPr/>
            <p:nvPr/>
          </p:nvSpPr>
          <p:spPr>
            <a:xfrm rot="10800000">
              <a:off x="4226817" y="213922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3295125" y="3005634"/>
            <a:ext cx="2161672" cy="804062"/>
            <a:chOff x="3295125" y="3005634"/>
            <a:chExt cx="2161672" cy="804062"/>
          </a:xfrm>
        </p:grpSpPr>
        <p:sp>
          <p:nvSpPr>
            <p:cNvPr id="51" name="Rectángulo 50"/>
            <p:cNvSpPr/>
            <p:nvPr/>
          </p:nvSpPr>
          <p:spPr>
            <a:xfrm>
              <a:off x="3340793" y="321733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3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52" name="5 CuadroTexto"/>
            <p:cNvSpPr txBox="1"/>
            <p:nvPr/>
          </p:nvSpPr>
          <p:spPr>
            <a:xfrm>
              <a:off x="3841963" y="3314530"/>
              <a:ext cx="1319091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Caracterizar el Peligro</a:t>
              </a:r>
            </a:p>
          </p:txBody>
        </p:sp>
        <p:sp>
          <p:nvSpPr>
            <p:cNvPr id="62" name="Rectángulo redondeado 61"/>
            <p:cNvSpPr/>
            <p:nvPr/>
          </p:nvSpPr>
          <p:spPr>
            <a:xfrm>
              <a:off x="3295125" y="3205354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Triángulo isósceles 67"/>
            <p:cNvSpPr/>
            <p:nvPr/>
          </p:nvSpPr>
          <p:spPr>
            <a:xfrm rot="10800000">
              <a:off x="4226817" y="3005634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5547580" y="3184746"/>
            <a:ext cx="2363717" cy="619845"/>
            <a:chOff x="5547580" y="3184746"/>
            <a:chExt cx="2363717" cy="619845"/>
          </a:xfrm>
        </p:grpSpPr>
        <p:sp>
          <p:nvSpPr>
            <p:cNvPr id="59" name="Rectángulo 58"/>
            <p:cNvSpPr/>
            <p:nvPr/>
          </p:nvSpPr>
          <p:spPr>
            <a:xfrm>
              <a:off x="5799046" y="3184746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4</a:t>
              </a:r>
              <a:endParaRPr lang="es-ES" sz="32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61" name="5 CuadroTexto"/>
            <p:cNvSpPr txBox="1"/>
            <p:nvPr/>
          </p:nvSpPr>
          <p:spPr>
            <a:xfrm>
              <a:off x="6268996" y="3291948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Difundir y capacitar</a:t>
              </a:r>
            </a:p>
          </p:txBody>
        </p:sp>
        <p:sp>
          <p:nvSpPr>
            <p:cNvPr id="63" name="Rectángulo redondeado 62"/>
            <p:cNvSpPr/>
            <p:nvPr/>
          </p:nvSpPr>
          <p:spPr>
            <a:xfrm>
              <a:off x="5749625" y="3200249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Triángulo isósceles 68"/>
            <p:cNvSpPr/>
            <p:nvPr/>
          </p:nvSpPr>
          <p:spPr>
            <a:xfrm rot="5400000">
              <a:off x="5493931" y="3412131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295125" y="3887919"/>
            <a:ext cx="2161672" cy="789186"/>
            <a:chOff x="3295125" y="3887919"/>
            <a:chExt cx="2161672" cy="789186"/>
          </a:xfrm>
        </p:grpSpPr>
        <p:sp>
          <p:nvSpPr>
            <p:cNvPr id="67" name="Rectángulo redondeado 66"/>
            <p:cNvSpPr/>
            <p:nvPr/>
          </p:nvSpPr>
          <p:spPr>
            <a:xfrm>
              <a:off x="3295125" y="4072763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3340793" y="4089521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4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  <p:sp>
          <p:nvSpPr>
            <p:cNvPr id="71" name="5 CuadroTexto"/>
            <p:cNvSpPr txBox="1"/>
            <p:nvPr/>
          </p:nvSpPr>
          <p:spPr>
            <a:xfrm>
              <a:off x="3841963" y="4186715"/>
              <a:ext cx="1319091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300" dirty="0">
                  <a:solidFill>
                    <a:schemeClr val="bg1"/>
                  </a:solidFill>
                  <a:latin typeface="Arial"/>
                </a:rPr>
                <a:t>Evaluar el Riesgo</a:t>
              </a:r>
            </a:p>
          </p:txBody>
        </p:sp>
        <p:sp>
          <p:nvSpPr>
            <p:cNvPr id="74" name="Triángulo isósceles 73"/>
            <p:cNvSpPr/>
            <p:nvPr/>
          </p:nvSpPr>
          <p:spPr>
            <a:xfrm rot="10800000">
              <a:off x="4226817" y="3887919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057665" y="4734646"/>
            <a:ext cx="3613689" cy="1002657"/>
            <a:chOff x="2057665" y="4734646"/>
            <a:chExt cx="3613689" cy="1002657"/>
          </a:xfrm>
        </p:grpSpPr>
        <p:sp>
          <p:nvSpPr>
            <p:cNvPr id="65" name="5 CuadroTexto"/>
            <p:cNvSpPr txBox="1"/>
            <p:nvPr/>
          </p:nvSpPr>
          <p:spPr>
            <a:xfrm>
              <a:off x="2637817" y="5241832"/>
              <a:ext cx="14248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chemeClr val="bg1"/>
                  </a:solidFill>
                  <a:latin typeface="Arial"/>
                </a:rPr>
                <a:t>Medidas de control</a:t>
              </a:r>
            </a:p>
          </p:txBody>
        </p:sp>
        <p:sp>
          <p:nvSpPr>
            <p:cNvPr id="79" name="Rectángulo redondeado 78"/>
            <p:cNvSpPr/>
            <p:nvPr/>
          </p:nvSpPr>
          <p:spPr>
            <a:xfrm>
              <a:off x="2057665" y="5132961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5" name="Agrupar 24"/>
            <p:cNvGrpSpPr/>
            <p:nvPr/>
          </p:nvGrpSpPr>
          <p:grpSpPr>
            <a:xfrm>
              <a:off x="3117511" y="4929568"/>
              <a:ext cx="2553843" cy="214157"/>
              <a:chOff x="3431102" y="4714287"/>
              <a:chExt cx="2809226" cy="214157"/>
            </a:xfrm>
          </p:grpSpPr>
          <p:cxnSp>
            <p:nvCxnSpPr>
              <p:cNvPr id="21" name="Conector recto 20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cto 82"/>
              <p:cNvCxnSpPr/>
              <p:nvPr/>
            </p:nvCxnSpPr>
            <p:spPr>
              <a:xfrm flipV="1">
                <a:off x="6240328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riángulo isósceles 91"/>
            <p:cNvSpPr/>
            <p:nvPr/>
          </p:nvSpPr>
          <p:spPr>
            <a:xfrm rot="10800000">
              <a:off x="4226817" y="4734646"/>
              <a:ext cx="252773" cy="145475"/>
            </a:xfrm>
            <a:prstGeom prst="triangle">
              <a:avLst/>
            </a:prstGeom>
            <a:solidFill>
              <a:srgbClr val="84B7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</a:t>
              </a:r>
            </a:p>
          </p:txBody>
        </p:sp>
        <p:sp>
          <p:nvSpPr>
            <p:cNvPr id="93" name="Rectángulo 92"/>
            <p:cNvSpPr/>
            <p:nvPr/>
          </p:nvSpPr>
          <p:spPr>
            <a:xfrm>
              <a:off x="2188386" y="5122125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chemeClr val="bg1">
                      <a:alpha val="20000"/>
                    </a:schemeClr>
                  </a:solidFill>
                  <a:latin typeface="Arial"/>
                  <a:cs typeface="Arial"/>
                </a:rPr>
                <a:t>6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4479590" y="5132889"/>
            <a:ext cx="2161672" cy="615178"/>
            <a:chOff x="4479590" y="5132889"/>
            <a:chExt cx="2161672" cy="615178"/>
          </a:xfrm>
        </p:grpSpPr>
        <p:sp>
          <p:nvSpPr>
            <p:cNvPr id="72" name="5 CuadroTexto"/>
            <p:cNvSpPr txBox="1"/>
            <p:nvPr/>
          </p:nvSpPr>
          <p:spPr>
            <a:xfrm>
              <a:off x="5069729" y="5241832"/>
              <a:ext cx="117806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D0046"/>
                </a:buClr>
              </a:pPr>
              <a:r>
                <a:rPr lang="es-CL" sz="1400" dirty="0">
                  <a:solidFill>
                    <a:srgbClr val="F2E500"/>
                  </a:solidFill>
                  <a:latin typeface="Arial"/>
                </a:rPr>
                <a:t>Vigilancia salud</a:t>
              </a:r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4479590" y="5143725"/>
              <a:ext cx="2161672" cy="604342"/>
            </a:xfrm>
            <a:prstGeom prst="round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Rectángulo 93"/>
            <p:cNvSpPr/>
            <p:nvPr/>
          </p:nvSpPr>
          <p:spPr>
            <a:xfrm>
              <a:off x="4573628" y="5132889"/>
              <a:ext cx="4128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3200" dirty="0">
                  <a:solidFill>
                    <a:srgbClr val="F2E500"/>
                  </a:solidFill>
                  <a:latin typeface="Arial"/>
                  <a:cs typeface="Arial"/>
                </a:rPr>
                <a:t>7</a:t>
              </a:r>
              <a:endParaRPr lang="es-ES" sz="4000" dirty="0">
                <a:solidFill>
                  <a:schemeClr val="bg1">
                    <a:alpha val="20000"/>
                  </a:schemeClr>
                </a:solidFill>
              </a:endParaRP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499722" y="4367564"/>
            <a:ext cx="2578471" cy="1104077"/>
            <a:chOff x="499722" y="4367564"/>
            <a:chExt cx="2578471" cy="1104077"/>
          </a:xfrm>
        </p:grpSpPr>
        <p:sp>
          <p:nvSpPr>
            <p:cNvPr id="97" name="CuadroTexto 96"/>
            <p:cNvSpPr txBox="1"/>
            <p:nvPr/>
          </p:nvSpPr>
          <p:spPr>
            <a:xfrm>
              <a:off x="499722" y="4648871"/>
              <a:ext cx="1125479" cy="5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rgbClr val="84B727"/>
                  </a:solidFill>
                  <a:latin typeface="Arial" pitchFamily="34" charset="0"/>
                  <a:cs typeface="Arial" pitchFamily="34" charset="0"/>
                </a:rPr>
                <a:t>Verificación y Control</a:t>
              </a:r>
            </a:p>
          </p:txBody>
        </p:sp>
        <p:grpSp>
          <p:nvGrpSpPr>
            <p:cNvPr id="95" name="Agrupar 94"/>
            <p:cNvGrpSpPr/>
            <p:nvPr/>
          </p:nvGrpSpPr>
          <p:grpSpPr>
            <a:xfrm>
              <a:off x="1059535" y="4367564"/>
              <a:ext cx="2018658" cy="283495"/>
              <a:chOff x="3431102" y="4714287"/>
              <a:chExt cx="2809226" cy="214157"/>
            </a:xfrm>
          </p:grpSpPr>
          <p:cxnSp>
            <p:nvCxnSpPr>
              <p:cNvPr id="96" name="Conector recto 95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Agrupar 100"/>
            <p:cNvGrpSpPr/>
            <p:nvPr/>
          </p:nvGrpSpPr>
          <p:grpSpPr>
            <a:xfrm flipV="1">
              <a:off x="1059535" y="5188146"/>
              <a:ext cx="867024" cy="283495"/>
              <a:chOff x="3431102" y="4714287"/>
              <a:chExt cx="2809226" cy="214157"/>
            </a:xfrm>
          </p:grpSpPr>
          <p:cxnSp>
            <p:nvCxnSpPr>
              <p:cNvPr id="102" name="Conector recto 101"/>
              <p:cNvCxnSpPr/>
              <p:nvPr/>
            </p:nvCxnSpPr>
            <p:spPr>
              <a:xfrm>
                <a:off x="3431102" y="4714287"/>
                <a:ext cx="2809226" cy="0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cto 103"/>
              <p:cNvCxnSpPr/>
              <p:nvPr/>
            </p:nvCxnSpPr>
            <p:spPr>
              <a:xfrm flipV="1">
                <a:off x="3431102" y="4714288"/>
                <a:ext cx="0" cy="214156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894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78115" y="577470"/>
            <a:ext cx="47828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B53"/>
                </a:solidFill>
                <a:latin typeface="Arial"/>
                <a:cs typeface="Arial"/>
              </a:rPr>
              <a:t>Modelo de Vigilancia ACHS</a:t>
            </a:r>
          </a:p>
        </p:txBody>
      </p:sp>
      <p:sp>
        <p:nvSpPr>
          <p:cNvPr id="17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sp>
        <p:nvSpPr>
          <p:cNvPr id="21" name="5 CuadroTexto">
            <a:extLst>
              <a:ext uri="{FF2B5EF4-FFF2-40B4-BE49-F238E27FC236}">
                <a16:creationId xmlns:a16="http://schemas.microsoft.com/office/drawing/2014/main" id="{C32FFFAA-11D4-4DF5-A1EB-B3FAD7015F8E}"/>
              </a:ext>
            </a:extLst>
          </p:cNvPr>
          <p:cNvSpPr txBox="1"/>
          <p:nvPr/>
        </p:nvSpPr>
        <p:spPr>
          <a:xfrm>
            <a:off x="2211531" y="1503883"/>
            <a:ext cx="592902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400" b="1" spc="-150" dirty="0">
                <a:solidFill>
                  <a:srgbClr val="8D004C"/>
                </a:solidFill>
                <a:latin typeface="Arial" pitchFamily="34" charset="0"/>
                <a:cs typeface="Arial" pitchFamily="34" charset="0"/>
              </a:rPr>
              <a:t>C.  Grado de Exposición</a:t>
            </a:r>
          </a:p>
        </p:txBody>
      </p:sp>
      <p:grpSp>
        <p:nvGrpSpPr>
          <p:cNvPr id="26" name="Agrupar 25"/>
          <p:cNvGrpSpPr/>
          <p:nvPr/>
        </p:nvGrpSpPr>
        <p:grpSpPr>
          <a:xfrm>
            <a:off x="549079" y="1505289"/>
            <a:ext cx="1246445" cy="1217854"/>
            <a:chOff x="549079" y="1871162"/>
            <a:chExt cx="1246445" cy="1217854"/>
          </a:xfrm>
        </p:grpSpPr>
        <p:grpSp>
          <p:nvGrpSpPr>
            <p:cNvPr id="29" name="Agrupar 28"/>
            <p:cNvGrpSpPr/>
            <p:nvPr/>
          </p:nvGrpSpPr>
          <p:grpSpPr>
            <a:xfrm>
              <a:off x="669000" y="1897081"/>
              <a:ext cx="1090236" cy="988136"/>
              <a:chOff x="564942" y="1223371"/>
              <a:chExt cx="1090236" cy="988136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564942" y="1223371"/>
                <a:ext cx="1048595" cy="615553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r>
                  <a:rPr lang="es-ES_tradnl" sz="4000" b="1" spc="-150" dirty="0">
                    <a:solidFill>
                      <a:srgbClr val="A6A6A6"/>
                    </a:solidFill>
                    <a:latin typeface="Arial"/>
                    <a:cs typeface="Arial"/>
                  </a:rPr>
                  <a:t>7.</a:t>
                </a:r>
                <a:endParaRPr lang="es-ES" sz="4000" b="1" spc="-150" dirty="0">
                  <a:solidFill>
                    <a:srgbClr val="A6A6A6"/>
                  </a:solidFill>
                </a:endParaRPr>
              </a:p>
            </p:txBody>
          </p:sp>
          <p:sp>
            <p:nvSpPr>
              <p:cNvPr id="32" name="5 CuadroTexto"/>
              <p:cNvSpPr txBox="1"/>
              <p:nvPr/>
            </p:nvSpPr>
            <p:spPr>
              <a:xfrm>
                <a:off x="575354" y="1842175"/>
                <a:ext cx="10798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D0046"/>
                  </a:buClr>
                </a:pPr>
                <a:r>
                  <a:rPr lang="es-CL" sz="1200" dirty="0">
                    <a:solidFill>
                      <a:srgbClr val="A6A6A6"/>
                    </a:solidFill>
                    <a:latin typeface="Arial"/>
                  </a:rPr>
                  <a:t>Vigilancia de Salud</a:t>
                </a:r>
              </a:p>
            </p:txBody>
          </p:sp>
        </p:grpSp>
        <p:sp>
          <p:nvSpPr>
            <p:cNvPr id="30" name="Rectángulo redondeado 29"/>
            <p:cNvSpPr/>
            <p:nvPr/>
          </p:nvSpPr>
          <p:spPr>
            <a:xfrm>
              <a:off x="549079" y="1871162"/>
              <a:ext cx="1246445" cy="1217854"/>
            </a:xfrm>
            <a:prstGeom prst="roundRect">
              <a:avLst>
                <a:gd name="adj" fmla="val 87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F435809-41C3-47B9-A912-C0D04F94AC40}"/>
              </a:ext>
            </a:extLst>
          </p:cNvPr>
          <p:cNvSpPr/>
          <p:nvPr/>
        </p:nvSpPr>
        <p:spPr>
          <a:xfrm>
            <a:off x="2518578" y="1967937"/>
            <a:ext cx="5760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004B53"/>
                </a:solidFill>
                <a:latin typeface="Arial"/>
                <a:cs typeface="Arial"/>
              </a:rPr>
              <a:t>Tabla 7-1. </a:t>
            </a:r>
          </a:p>
          <a:p>
            <a:r>
              <a:rPr lang="es-ES" sz="1200" dirty="0">
                <a:solidFill>
                  <a:srgbClr val="004B53"/>
                </a:solidFill>
                <a:latin typeface="Arial"/>
                <a:cs typeface="Arial"/>
              </a:rPr>
              <a:t>Periodicidad de la Vigilancia de la Salud según el Grado de Exposición con Evaluación Cuantitativa </a:t>
            </a:r>
            <a:r>
              <a:rPr lang="es-ES" sz="1200" b="1" dirty="0">
                <a:solidFill>
                  <a:srgbClr val="004B53"/>
                </a:solidFill>
                <a:latin typeface="Arial"/>
                <a:cs typeface="Arial"/>
              </a:rPr>
              <a:t>(1)</a:t>
            </a:r>
            <a:r>
              <a:rPr lang="es-ES" sz="1200" dirty="0">
                <a:solidFill>
                  <a:srgbClr val="004B53"/>
                </a:solidFill>
                <a:latin typeface="Arial"/>
                <a:cs typeface="Arial"/>
              </a:rPr>
              <a:t> </a:t>
            </a:r>
            <a:endParaRPr lang="es-CL" sz="1200" dirty="0">
              <a:solidFill>
                <a:srgbClr val="004B53"/>
              </a:solidFill>
              <a:latin typeface="Arial"/>
              <a:cs typeface="Arial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2780"/>
              </p:ext>
            </p:extLst>
          </p:nvPr>
        </p:nvGraphicFramePr>
        <p:xfrm>
          <a:off x="2615657" y="2785414"/>
          <a:ext cx="5785148" cy="1992880"/>
        </p:xfrm>
        <a:graphic>
          <a:graphicData uri="http://schemas.openxmlformats.org/drawingml/2006/table">
            <a:tbl>
              <a:tblPr/>
              <a:tblGrid>
                <a:gridCol w="869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1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84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50" b="1" i="0" u="none" strike="noStrike" dirty="0">
                          <a:solidFill>
                            <a:srgbClr val="8D004C"/>
                          </a:solidFill>
                          <a:effectLst/>
                          <a:latin typeface="Arial"/>
                          <a:cs typeface="Arial"/>
                        </a:rPr>
                        <a:t>Grado de Exposición</a:t>
                      </a:r>
                    </a:p>
                  </a:txBody>
                  <a:tcPr marL="1080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50" b="1" i="0" u="none" strike="noStrike" dirty="0">
                          <a:solidFill>
                            <a:srgbClr val="8D004C"/>
                          </a:solidFill>
                          <a:effectLst/>
                          <a:latin typeface="Arial"/>
                          <a:cs typeface="Arial"/>
                        </a:rPr>
                        <a:t>Criterio</a:t>
                      </a:r>
                    </a:p>
                  </a:txBody>
                  <a:tcPr marL="1080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50" b="1" i="0" u="none" strike="noStrike" dirty="0">
                          <a:solidFill>
                            <a:srgbClr val="8D004C"/>
                          </a:solidFill>
                          <a:effectLst/>
                          <a:latin typeface="Arial"/>
                          <a:cs typeface="Arial"/>
                        </a:rPr>
                        <a:t>Periodicidad de la Vigilancia </a:t>
                      </a:r>
                    </a:p>
                  </a:txBody>
                  <a:tcPr marL="1080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74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8D004C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108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  <a:t>Mayor o Igual al 50% del LPP y </a:t>
                      </a:r>
                      <a:b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  <a:t>Hasta 2 Veces el Valor del LPP </a:t>
                      </a:r>
                    </a:p>
                  </a:txBody>
                  <a:tcPr marL="108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  <a:t>Cada 2 Años </a:t>
                      </a:r>
                    </a:p>
                  </a:txBody>
                  <a:tcPr marL="108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74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b="1" i="0" u="none" strike="noStrike" dirty="0">
                          <a:solidFill>
                            <a:srgbClr val="8D004C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108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  <a:t>Superior a 2 Veces el Valor del LPP y </a:t>
                      </a:r>
                      <a:b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  <a:t>Hasta 5 Veces el LPP </a:t>
                      </a:r>
                    </a:p>
                  </a:txBody>
                  <a:tcPr marL="108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  <a:t>Anual </a:t>
                      </a:r>
                    </a:p>
                  </a:txBody>
                  <a:tcPr marL="108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55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8D004C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108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  <a:t>Superior a 5 Veces el Valor del LPP </a:t>
                      </a:r>
                    </a:p>
                  </a:txBody>
                  <a:tcPr marL="108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4B53"/>
                          </a:solidFill>
                          <a:effectLst/>
                          <a:latin typeface="Arial"/>
                          <a:cs typeface="Arial"/>
                        </a:rPr>
                        <a:t>Evaluación Dentro de 60 Días </a:t>
                      </a:r>
                    </a:p>
                  </a:txBody>
                  <a:tcPr marL="1080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Rectángulo 21">
            <a:extLst>
              <a:ext uri="{FF2B5EF4-FFF2-40B4-BE49-F238E27FC236}">
                <a16:creationId xmlns:a16="http://schemas.microsoft.com/office/drawing/2014/main" id="{71648C21-1054-4C37-9505-4E007804A23F}"/>
              </a:ext>
            </a:extLst>
          </p:cNvPr>
          <p:cNvSpPr/>
          <p:nvPr/>
        </p:nvSpPr>
        <p:spPr>
          <a:xfrm>
            <a:off x="2553197" y="5033912"/>
            <a:ext cx="6264004" cy="98680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CL" sz="1100" b="1" dirty="0">
                <a:solidFill>
                  <a:srgbClr val="004A52"/>
                </a:solidFill>
                <a:latin typeface="Arial"/>
                <a:cs typeface="Arial"/>
              </a:rPr>
              <a:t>Notas:</a:t>
            </a:r>
          </a:p>
          <a:p>
            <a:pPr>
              <a:lnSpc>
                <a:spcPct val="110000"/>
              </a:lnSpc>
            </a:pPr>
            <a:r>
              <a:rPr lang="es-CL" sz="1050" dirty="0">
                <a:solidFill>
                  <a:srgbClr val="004A52"/>
                </a:solidFill>
                <a:latin typeface="Arial"/>
                <a:cs typeface="Arial"/>
              </a:rPr>
              <a:t>(1) Trabajadores expuestos a sílice en la actividad de limpieza abrasiva con chorro de arena y operadores de chancadoras de cuarzo, deberán ser controlados anualmente. </a:t>
            </a:r>
          </a:p>
          <a:p>
            <a:pPr>
              <a:lnSpc>
                <a:spcPct val="110000"/>
              </a:lnSpc>
            </a:pPr>
            <a:r>
              <a:rPr lang="es-CL" sz="1050" dirty="0">
                <a:solidFill>
                  <a:srgbClr val="004A52"/>
                </a:solidFill>
                <a:latin typeface="Arial"/>
                <a:cs typeface="Arial"/>
              </a:rPr>
              <a:t>(2) Plazo a contar desde la fecha que se conocen los resultados analíticos de la(s) muestra(s). Posterior a esto la evaluación radiográfica será anual. 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022" y="5031024"/>
            <a:ext cx="360865" cy="3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2287618" y="1930126"/>
            <a:ext cx="1041268" cy="94829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 rot="10800000">
            <a:off x="5634669" y="3361359"/>
            <a:ext cx="1041268" cy="948298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579059" y="609913"/>
            <a:ext cx="4684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105424"/>
              </a:buClr>
            </a:pPr>
            <a:r>
              <a:rPr lang="es-CL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¿Cuál es el objetivo del Protocolo Vigilancia de Trabajadores Expuestos a Sílice?</a:t>
            </a:r>
            <a:endParaRPr lang="es-ES_tradnl" dirty="0">
              <a:solidFill>
                <a:srgbClr val="004B5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441708" y="2258233"/>
            <a:ext cx="4334964" cy="1825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20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“El presente protocolo tiene como objetivo la protección de la salud de los trabajadores de modo que </a:t>
            </a:r>
            <a:r>
              <a:rPr lang="es-CL" sz="20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al año 2030 se haya erradicado la sílicosis</a:t>
            </a:r>
            <a:r>
              <a:rPr lang="es-CL" sz="2000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“.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33" y="2223058"/>
            <a:ext cx="1137947" cy="1377514"/>
          </a:xfrm>
          <a:prstGeom prst="rect">
            <a:avLst/>
          </a:prstGeom>
        </p:spPr>
      </p:pic>
      <p:sp>
        <p:nvSpPr>
          <p:cNvPr id="18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</p:spTree>
    <p:extLst>
      <p:ext uri="{BB962C8B-B14F-4D97-AF65-F5344CB8AC3E}">
        <p14:creationId xmlns:p14="http://schemas.microsoft.com/office/powerpoint/2010/main" val="140994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 txBox="1">
            <a:spLocks/>
          </p:cNvSpPr>
          <p:nvPr/>
        </p:nvSpPr>
        <p:spPr>
          <a:xfrm>
            <a:off x="452418" y="452051"/>
            <a:ext cx="4071799" cy="47782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Agenda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39553" y="1706083"/>
            <a:ext cx="8735658" cy="19020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Introducción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Obligaciones del Protocolo 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Modelo de Vigilancia ACHS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Herramientas para cumplir Protocolo</a:t>
            </a:r>
          </a:p>
        </p:txBody>
      </p:sp>
    </p:spTree>
    <p:extLst>
      <p:ext uri="{BB962C8B-B14F-4D97-AF65-F5344CB8AC3E}">
        <p14:creationId xmlns:p14="http://schemas.microsoft.com/office/powerpoint/2010/main" val="40650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1D052DEF-E845-4231-A11C-5B9A8C7E3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9" t="8365" b="2135"/>
          <a:stretch/>
        </p:blipFill>
        <p:spPr>
          <a:xfrm>
            <a:off x="1472630" y="888709"/>
            <a:ext cx="6972784" cy="536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A52"/>
                </a:solidFill>
                <a:latin typeface="Arial"/>
                <a:cs typeface="Arial"/>
              </a:rPr>
              <a:t>Herramientas Protocolos MINSAL</a:t>
            </a:r>
          </a:p>
        </p:txBody>
      </p:sp>
    </p:spTree>
    <p:extLst>
      <p:ext uri="{BB962C8B-B14F-4D97-AF65-F5344CB8AC3E}">
        <p14:creationId xmlns:p14="http://schemas.microsoft.com/office/powerpoint/2010/main" val="40305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compu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18079" r="11799" b="24660"/>
          <a:stretch/>
        </p:blipFill>
        <p:spPr>
          <a:xfrm>
            <a:off x="850389" y="912149"/>
            <a:ext cx="7177448" cy="5388639"/>
          </a:xfrm>
          <a:prstGeom prst="rect">
            <a:avLst/>
          </a:prstGeom>
        </p:spPr>
      </p:pic>
      <p:grpSp>
        <p:nvGrpSpPr>
          <p:cNvPr id="7" name="Agrupar 6"/>
          <p:cNvGrpSpPr>
            <a:grpSpLocks noChangeAspect="1"/>
          </p:cNvGrpSpPr>
          <p:nvPr/>
        </p:nvGrpSpPr>
        <p:grpSpPr>
          <a:xfrm>
            <a:off x="1049446" y="1121795"/>
            <a:ext cx="8099561" cy="5004000"/>
            <a:chOff x="2502544" y="1430956"/>
            <a:chExt cx="6642818" cy="4104000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C6911F23-44EE-40BA-8C49-9B95C8466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960" t="8983" r="8982"/>
            <a:stretch/>
          </p:blipFill>
          <p:spPr>
            <a:xfrm>
              <a:off x="2502544" y="1430956"/>
              <a:ext cx="6130336" cy="41040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A621715-CA83-4E7E-977E-0D33E3E36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2544" y="2613606"/>
              <a:ext cx="6642818" cy="2880000"/>
            </a:xfrm>
            <a:prstGeom prst="rect">
              <a:avLst/>
            </a:prstGeom>
          </p:spPr>
        </p:pic>
      </p:grpSp>
      <p:sp>
        <p:nvSpPr>
          <p:cNvPr id="19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A52"/>
                </a:solidFill>
                <a:latin typeface="Arial"/>
                <a:cs typeface="Arial"/>
              </a:rPr>
              <a:t>Herramientas Protocolos MINSAL</a:t>
            </a:r>
          </a:p>
        </p:txBody>
      </p:sp>
    </p:spTree>
    <p:extLst>
      <p:ext uri="{BB962C8B-B14F-4D97-AF65-F5344CB8AC3E}">
        <p14:creationId xmlns:p14="http://schemas.microsoft.com/office/powerpoint/2010/main" val="3164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396F9DF-6CC5-45C3-A168-5819A471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5" y="1368394"/>
            <a:ext cx="3925826" cy="3564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43F1D37-B478-45A2-BA74-322CB15D6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980" y="2466662"/>
            <a:ext cx="3150866" cy="37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CC3120-97A5-49FD-B6CA-28F4F3F24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977" y="1891550"/>
            <a:ext cx="3099105" cy="37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A52"/>
                </a:solidFill>
                <a:latin typeface="Arial"/>
                <a:cs typeface="Arial"/>
              </a:rPr>
              <a:t>Herramientas Protocolos MINSAL</a:t>
            </a:r>
          </a:p>
        </p:txBody>
      </p:sp>
    </p:spTree>
    <p:extLst>
      <p:ext uri="{BB962C8B-B14F-4D97-AF65-F5344CB8AC3E}">
        <p14:creationId xmlns:p14="http://schemas.microsoft.com/office/powerpoint/2010/main" val="20834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g_vectoriales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86" y="434890"/>
            <a:ext cx="817344" cy="76682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113211" y="63706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782680" y="2682379"/>
            <a:ext cx="6491642" cy="1998596"/>
          </a:xfrm>
        </p:spPr>
        <p:txBody>
          <a:bodyPr>
            <a:noAutofit/>
          </a:bodyPr>
          <a:lstStyle/>
          <a:p>
            <a:pPr algn="l">
              <a:lnSpc>
                <a:spcPts val="4800"/>
              </a:lnSpc>
            </a:pPr>
            <a:r>
              <a:rPr lang="es-CL" b="1" spc="-150" dirty="0">
                <a:solidFill>
                  <a:srgbClr val="FFFFFF"/>
                </a:solidFill>
                <a:latin typeface="Arial"/>
                <a:cs typeface="Arial"/>
              </a:rPr>
              <a:t>Protocolo de Vigilancia de Trabajadores Expuestos a Sílice</a:t>
            </a:r>
            <a:endParaRPr lang="es-ES" b="1" spc="-1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-325109" y="38609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1" name="Imagen 10" descr="iconos_porta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91" y="1276493"/>
            <a:ext cx="4433455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584924" y="1191805"/>
            <a:ext cx="6260293" cy="268312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s-CL" sz="4800" b="1" spc="-300" dirty="0">
                <a:solidFill>
                  <a:srgbClr val="004A52"/>
                </a:solidFill>
                <a:latin typeface="Arial"/>
                <a:cs typeface="Arial"/>
              </a:rPr>
              <a:t>Actores involucrados en la Vigilancia de Exposición a Sílice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085" y="359059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5222808" y="2705439"/>
            <a:ext cx="1526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s-CL" sz="1200" b="1" dirty="0">
                <a:solidFill>
                  <a:srgbClr val="8D004C"/>
                </a:solidFill>
                <a:latin typeface="Arial"/>
                <a:cs typeface="Arial"/>
              </a:rPr>
              <a:t>Identifica y </a:t>
            </a:r>
          </a:p>
          <a:p>
            <a:pPr lvl="0" defTabSz="914400">
              <a:defRPr/>
            </a:pPr>
            <a:r>
              <a:rPr lang="es-CL" sz="1200" b="1" dirty="0">
                <a:solidFill>
                  <a:srgbClr val="8D004C"/>
                </a:solidFill>
                <a:latin typeface="Arial"/>
                <a:cs typeface="Arial"/>
              </a:rPr>
              <a:t>caracteriza el riesgo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5123167" y="3951508"/>
            <a:ext cx="2667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s-CL" sz="1200" dirty="0">
                <a:solidFill>
                  <a:srgbClr val="0C662F"/>
                </a:solidFill>
                <a:latin typeface="Arial"/>
                <a:cs typeface="Arial"/>
              </a:rPr>
              <a:t>Asesora a la Empresa</a:t>
            </a:r>
          </a:p>
          <a:p>
            <a:pPr lvl="0" defTabSz="914400">
              <a:defRPr/>
            </a:pPr>
            <a:r>
              <a:rPr lang="es-CL" sz="1200" dirty="0">
                <a:solidFill>
                  <a:srgbClr val="0C662F"/>
                </a:solidFill>
                <a:latin typeface="Arial"/>
                <a:cs typeface="Arial"/>
              </a:rPr>
              <a:t>Evalúa Riesgos</a:t>
            </a:r>
          </a:p>
          <a:p>
            <a:pPr lvl="0" defTabSz="914400">
              <a:defRPr/>
            </a:pPr>
            <a:r>
              <a:rPr lang="es-CL" sz="1200" dirty="0">
                <a:solidFill>
                  <a:srgbClr val="0C662F"/>
                </a:solidFill>
                <a:latin typeface="Arial"/>
                <a:cs typeface="Arial"/>
              </a:rPr>
              <a:t>Prescribe y verifica Medidas de Control Realiza Vigilancia de Salud</a:t>
            </a:r>
          </a:p>
        </p:txBody>
      </p:sp>
      <p:sp>
        <p:nvSpPr>
          <p:cNvPr id="49" name="3 Título"/>
          <p:cNvSpPr txBox="1">
            <a:spLocks/>
          </p:cNvSpPr>
          <p:nvPr/>
        </p:nvSpPr>
        <p:spPr>
          <a:xfrm>
            <a:off x="502423" y="398291"/>
            <a:ext cx="5899870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kern="800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VIGILANCIA DE TRABAJADORES EXPUESTOS A SÍLICE</a:t>
            </a: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54" name="CuadroTexto 53"/>
          <p:cNvSpPr txBox="1"/>
          <p:nvPr/>
        </p:nvSpPr>
        <p:spPr>
          <a:xfrm>
            <a:off x="478115" y="577470"/>
            <a:ext cx="672227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dirty="0">
                <a:solidFill>
                  <a:srgbClr val="004A52"/>
                </a:solidFill>
                <a:latin typeface="Arial"/>
                <a:cs typeface="Arial"/>
              </a:rPr>
              <a:t>Actores involucrados en la Vigilancia de Exposición a Sílice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3570158" y="2428177"/>
            <a:ext cx="1526672" cy="1083012"/>
            <a:chOff x="3656262" y="2428177"/>
            <a:chExt cx="1526672" cy="108301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6262" y="2428177"/>
              <a:ext cx="1526672" cy="772011"/>
            </a:xfrm>
            <a:prstGeom prst="rect">
              <a:avLst/>
            </a:prstGeom>
          </p:spPr>
        </p:pic>
        <p:sp>
          <p:nvSpPr>
            <p:cNvPr id="61" name="CuadroTexto 60"/>
            <p:cNvSpPr txBox="1"/>
            <p:nvPr/>
          </p:nvSpPr>
          <p:spPr>
            <a:xfrm>
              <a:off x="3675046" y="3234190"/>
              <a:ext cx="1491154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s-ES" sz="1200" b="1" dirty="0">
                  <a:solidFill>
                    <a:srgbClr val="8D004C"/>
                  </a:solidFill>
                  <a:latin typeface="Arial"/>
                  <a:cs typeface="Arial"/>
                </a:rPr>
                <a:t>EMPRESAS</a:t>
              </a:r>
            </a:p>
          </p:txBody>
        </p:sp>
      </p:grpSp>
      <p:grpSp>
        <p:nvGrpSpPr>
          <p:cNvPr id="53" name="Agrupar 52"/>
          <p:cNvGrpSpPr/>
          <p:nvPr/>
        </p:nvGrpSpPr>
        <p:grpSpPr>
          <a:xfrm>
            <a:off x="4036215" y="3631999"/>
            <a:ext cx="698500" cy="1137502"/>
            <a:chOff x="4036215" y="3631999"/>
            <a:chExt cx="698500" cy="1137502"/>
          </a:xfrm>
        </p:grpSpPr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183515" y="3667547"/>
              <a:ext cx="396952" cy="325855"/>
            </a:xfrm>
            <a:prstGeom prst="rect">
              <a:avLst/>
            </a:prstGeom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6215" y="4071001"/>
              <a:ext cx="698500" cy="698500"/>
            </a:xfrm>
            <a:prstGeom prst="rect">
              <a:avLst/>
            </a:prstGeom>
          </p:spPr>
        </p:pic>
      </p:grpSp>
      <p:grpSp>
        <p:nvGrpSpPr>
          <p:cNvPr id="20" name="Agrupar 19"/>
          <p:cNvGrpSpPr/>
          <p:nvPr/>
        </p:nvGrpSpPr>
        <p:grpSpPr>
          <a:xfrm>
            <a:off x="524998" y="2721712"/>
            <a:ext cx="3035120" cy="1146136"/>
            <a:chOff x="611102" y="2721712"/>
            <a:chExt cx="3035120" cy="1146136"/>
          </a:xfrm>
        </p:grpSpPr>
        <p:sp>
          <p:nvSpPr>
            <p:cNvPr id="57" name="CuadroTexto 56"/>
            <p:cNvSpPr txBox="1"/>
            <p:nvPr/>
          </p:nvSpPr>
          <p:spPr>
            <a:xfrm>
              <a:off x="661188" y="3221517"/>
              <a:ext cx="2180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s-CL" sz="1200" dirty="0">
                  <a:solidFill>
                    <a:srgbClr val="8A8A8A"/>
                  </a:solidFill>
                  <a:latin typeface="Arial"/>
                  <a:cs typeface="Arial"/>
                </a:rPr>
                <a:t>Promulga Regulaciones</a:t>
              </a:r>
            </a:p>
            <a:p>
              <a:pPr lvl="0" defTabSz="914400">
                <a:defRPr/>
              </a:pPr>
              <a:r>
                <a:rPr lang="es-CL" sz="1200" dirty="0">
                  <a:solidFill>
                    <a:srgbClr val="8A8A8A"/>
                  </a:solidFill>
                  <a:latin typeface="Arial"/>
                  <a:cs typeface="Arial"/>
                </a:rPr>
                <a:t>(Decretos Supremos, Circulares, Protocolos)</a:t>
              </a:r>
            </a:p>
          </p:txBody>
        </p:sp>
        <p:grpSp>
          <p:nvGrpSpPr>
            <p:cNvPr id="18" name="Agrupar 17"/>
            <p:cNvGrpSpPr/>
            <p:nvPr/>
          </p:nvGrpSpPr>
          <p:grpSpPr>
            <a:xfrm>
              <a:off x="611102" y="2721712"/>
              <a:ext cx="1651856" cy="442905"/>
              <a:chOff x="611102" y="2936992"/>
              <a:chExt cx="1651856" cy="442905"/>
            </a:xfrm>
          </p:grpSpPr>
          <p:sp>
            <p:nvSpPr>
              <p:cNvPr id="15" name="Rectángulo redondeado 14"/>
              <p:cNvSpPr/>
              <p:nvPr/>
            </p:nvSpPr>
            <p:spPr>
              <a:xfrm>
                <a:off x="611102" y="2936992"/>
                <a:ext cx="1651856" cy="44290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" name="5 CuadroTexto"/>
              <p:cNvSpPr txBox="1"/>
              <p:nvPr/>
            </p:nvSpPr>
            <p:spPr>
              <a:xfrm>
                <a:off x="611102" y="3049633"/>
                <a:ext cx="161394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CL" sz="1200" b="1" dirty="0">
                    <a:solidFill>
                      <a:srgbClr val="004B53"/>
                    </a:solidFill>
                    <a:latin typeface="Arial" pitchFamily="34" charset="0"/>
                    <a:cs typeface="Arial" pitchFamily="34" charset="0"/>
                  </a:rPr>
                  <a:t>MINSAL</a:t>
                </a:r>
              </a:p>
            </p:txBody>
          </p:sp>
        </p:grp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>
              <a:alphaModFix amt="31000"/>
            </a:blip>
            <a:stretch>
              <a:fillRect/>
            </a:stretch>
          </p:blipFill>
          <p:spPr>
            <a:xfrm>
              <a:off x="2386422" y="2797514"/>
              <a:ext cx="886326" cy="293269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6">
              <a:alphaModFix amt="28000"/>
            </a:blip>
            <a:stretch>
              <a:fillRect/>
            </a:stretch>
          </p:blipFill>
          <p:spPr>
            <a:xfrm rot="2441109">
              <a:off x="2238527" y="3267409"/>
              <a:ext cx="1407695" cy="293269"/>
            </a:xfrm>
            <a:prstGeom prst="rect">
              <a:avLst/>
            </a:prstGeom>
          </p:spPr>
        </p:pic>
      </p:grpSp>
      <p:grpSp>
        <p:nvGrpSpPr>
          <p:cNvPr id="26" name="Agrupar 25"/>
          <p:cNvGrpSpPr/>
          <p:nvPr/>
        </p:nvGrpSpPr>
        <p:grpSpPr>
          <a:xfrm>
            <a:off x="3570952" y="4967172"/>
            <a:ext cx="3901291" cy="827244"/>
            <a:chOff x="3657056" y="4967172"/>
            <a:chExt cx="3901291" cy="827244"/>
          </a:xfrm>
        </p:grpSpPr>
        <p:sp>
          <p:nvSpPr>
            <p:cNvPr id="56" name="CuadroTexto 55"/>
            <p:cNvSpPr txBox="1"/>
            <p:nvPr/>
          </p:nvSpPr>
          <p:spPr>
            <a:xfrm>
              <a:off x="5398439" y="5332751"/>
              <a:ext cx="21599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s-CL" sz="1200" dirty="0">
                  <a:solidFill>
                    <a:srgbClr val="8A8A8A"/>
                  </a:solidFill>
                  <a:latin typeface="Arial"/>
                  <a:cs typeface="Arial"/>
                </a:rPr>
                <a:t>Fiscaliza a los OAL</a:t>
              </a:r>
            </a:p>
            <a:p>
              <a:pPr lvl="0" defTabSz="914400">
                <a:defRPr/>
              </a:pPr>
              <a:r>
                <a:rPr lang="es-CL" sz="1200" dirty="0">
                  <a:solidFill>
                    <a:srgbClr val="8A8A8A"/>
                  </a:solidFill>
                  <a:latin typeface="Arial"/>
                  <a:cs typeface="Arial"/>
                </a:rPr>
                <a:t>Promulga Regulaciones</a:t>
              </a:r>
            </a:p>
          </p:txBody>
        </p:sp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7">
              <a:alphaModFix amt="30000"/>
            </a:blip>
            <a:stretch>
              <a:fillRect/>
            </a:stretch>
          </p:blipFill>
          <p:spPr>
            <a:xfrm rot="16200000">
              <a:off x="4338891" y="4996795"/>
              <a:ext cx="301618" cy="242371"/>
            </a:xfrm>
            <a:prstGeom prst="rect">
              <a:avLst/>
            </a:prstGeom>
          </p:spPr>
        </p:pic>
        <p:grpSp>
          <p:nvGrpSpPr>
            <p:cNvPr id="77" name="Agrupar 76"/>
            <p:cNvGrpSpPr/>
            <p:nvPr/>
          </p:nvGrpSpPr>
          <p:grpSpPr>
            <a:xfrm>
              <a:off x="3657056" y="5294779"/>
              <a:ext cx="1651856" cy="442905"/>
              <a:chOff x="611102" y="2936992"/>
              <a:chExt cx="1651856" cy="442905"/>
            </a:xfrm>
          </p:grpSpPr>
          <p:sp>
            <p:nvSpPr>
              <p:cNvPr id="84" name="Rectángulo redondeado 83"/>
              <p:cNvSpPr/>
              <p:nvPr/>
            </p:nvSpPr>
            <p:spPr>
              <a:xfrm>
                <a:off x="611102" y="2936992"/>
                <a:ext cx="1651856" cy="44290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5" name="5 CuadroTexto"/>
              <p:cNvSpPr txBox="1"/>
              <p:nvPr/>
            </p:nvSpPr>
            <p:spPr>
              <a:xfrm>
                <a:off x="611102" y="3049633"/>
                <a:ext cx="161394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CL" sz="1200" b="1" dirty="0">
                    <a:solidFill>
                      <a:srgbClr val="004B53"/>
                    </a:solidFill>
                    <a:latin typeface="Arial" pitchFamily="34" charset="0"/>
                    <a:cs typeface="Arial" pitchFamily="34" charset="0"/>
                  </a:rPr>
                  <a:t>SUSESO</a:t>
                </a:r>
              </a:p>
            </p:txBody>
          </p:sp>
        </p:grpSp>
      </p:grpSp>
      <p:grpSp>
        <p:nvGrpSpPr>
          <p:cNvPr id="24" name="Agrupar 23"/>
          <p:cNvGrpSpPr/>
          <p:nvPr/>
        </p:nvGrpSpPr>
        <p:grpSpPr>
          <a:xfrm>
            <a:off x="524998" y="4262916"/>
            <a:ext cx="2929861" cy="1158338"/>
            <a:chOff x="611102" y="4262916"/>
            <a:chExt cx="2929861" cy="1158338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8">
              <a:alphaModFix amt="34000"/>
            </a:blip>
            <a:srcRect t="1" r="53714" b="-2"/>
            <a:stretch/>
          </p:blipFill>
          <p:spPr>
            <a:xfrm>
              <a:off x="2284801" y="4450623"/>
              <a:ext cx="389125" cy="58654"/>
            </a:xfrm>
            <a:prstGeom prst="rect">
              <a:avLst/>
            </a:prstGeom>
          </p:spPr>
        </p:pic>
        <p:sp>
          <p:nvSpPr>
            <p:cNvPr id="58" name="CuadroTexto 57"/>
            <p:cNvSpPr txBox="1"/>
            <p:nvPr/>
          </p:nvSpPr>
          <p:spPr>
            <a:xfrm>
              <a:off x="637312" y="4774923"/>
              <a:ext cx="2448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s-CL" sz="1200" dirty="0">
                  <a:solidFill>
                    <a:srgbClr val="8A8A8A"/>
                  </a:solidFill>
                  <a:latin typeface="Arial"/>
                  <a:cs typeface="Arial"/>
                </a:rPr>
                <a:t>Laboratorio Nacional de Referencia</a:t>
              </a:r>
            </a:p>
            <a:p>
              <a:pPr lvl="0" defTabSz="914400">
                <a:defRPr/>
              </a:pPr>
              <a:r>
                <a:rPr lang="es-CL" sz="1200" dirty="0">
                  <a:solidFill>
                    <a:srgbClr val="8A8A8A"/>
                  </a:solidFill>
                  <a:latin typeface="Arial"/>
                  <a:cs typeface="Arial"/>
                </a:rPr>
                <a:t>Establece normas para evaluar</a:t>
              </a:r>
            </a:p>
          </p:txBody>
        </p:sp>
        <p:grpSp>
          <p:nvGrpSpPr>
            <p:cNvPr id="73" name="Agrupar 72"/>
            <p:cNvGrpSpPr/>
            <p:nvPr/>
          </p:nvGrpSpPr>
          <p:grpSpPr>
            <a:xfrm>
              <a:off x="611102" y="4262916"/>
              <a:ext cx="1651856" cy="442905"/>
              <a:chOff x="611102" y="2936992"/>
              <a:chExt cx="1651856" cy="442905"/>
            </a:xfrm>
          </p:grpSpPr>
          <p:sp>
            <p:nvSpPr>
              <p:cNvPr id="75" name="Rectángulo redondeado 74"/>
              <p:cNvSpPr/>
              <p:nvPr/>
            </p:nvSpPr>
            <p:spPr>
              <a:xfrm>
                <a:off x="611102" y="2936992"/>
                <a:ext cx="1651856" cy="44290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" name="5 CuadroTexto"/>
              <p:cNvSpPr txBox="1"/>
              <p:nvPr/>
            </p:nvSpPr>
            <p:spPr>
              <a:xfrm>
                <a:off x="611102" y="3049633"/>
                <a:ext cx="161394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CL" sz="1200" b="1" dirty="0">
                    <a:solidFill>
                      <a:srgbClr val="004B53"/>
                    </a:solidFill>
                    <a:latin typeface="Arial" pitchFamily="34" charset="0"/>
                    <a:cs typeface="Arial" pitchFamily="34" charset="0"/>
                  </a:rPr>
                  <a:t>ISPCh</a:t>
                </a:r>
              </a:p>
            </p:txBody>
          </p:sp>
        </p:grp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5">
              <a:alphaModFix amt="31000"/>
            </a:blip>
            <a:stretch>
              <a:fillRect/>
            </a:stretch>
          </p:blipFill>
          <p:spPr>
            <a:xfrm>
              <a:off x="2654637" y="4333316"/>
              <a:ext cx="886326" cy="293269"/>
            </a:xfrm>
            <a:prstGeom prst="rect">
              <a:avLst/>
            </a:prstGeom>
          </p:spPr>
        </p:pic>
      </p:grpSp>
      <p:grpSp>
        <p:nvGrpSpPr>
          <p:cNvPr id="66" name="Agrupar 65"/>
          <p:cNvGrpSpPr/>
          <p:nvPr/>
        </p:nvGrpSpPr>
        <p:grpSpPr>
          <a:xfrm>
            <a:off x="3393678" y="1443845"/>
            <a:ext cx="5109566" cy="776194"/>
            <a:chOff x="3393678" y="1443845"/>
            <a:chExt cx="5109566" cy="776194"/>
          </a:xfrm>
        </p:grpSpPr>
        <p:sp>
          <p:nvSpPr>
            <p:cNvPr id="70" name="CuadroTexto 69"/>
            <p:cNvSpPr txBox="1"/>
            <p:nvPr/>
          </p:nvSpPr>
          <p:spPr>
            <a:xfrm>
              <a:off x="5422287" y="1487790"/>
              <a:ext cx="3080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s-CL" sz="1200" dirty="0">
                  <a:solidFill>
                    <a:srgbClr val="8A8A8A"/>
                  </a:solidFill>
                  <a:latin typeface="Arial"/>
                  <a:cs typeface="Arial"/>
                </a:rPr>
                <a:t>Fiscaliza el cumplimiento de las normas laborales, previsionales y de higiene y seguridad en el trabajo</a:t>
              </a:r>
            </a:p>
          </p:txBody>
        </p:sp>
        <p:grpSp>
          <p:nvGrpSpPr>
            <p:cNvPr id="52" name="Agrupar 51"/>
            <p:cNvGrpSpPr/>
            <p:nvPr/>
          </p:nvGrpSpPr>
          <p:grpSpPr>
            <a:xfrm>
              <a:off x="3393678" y="1443845"/>
              <a:ext cx="1998746" cy="776194"/>
              <a:chOff x="3415204" y="1251156"/>
              <a:chExt cx="1998746" cy="776194"/>
            </a:xfrm>
          </p:grpSpPr>
          <p:grpSp>
            <p:nvGrpSpPr>
              <p:cNvPr id="89" name="Agrupar 88"/>
              <p:cNvGrpSpPr/>
              <p:nvPr/>
            </p:nvGrpSpPr>
            <p:grpSpPr>
              <a:xfrm>
                <a:off x="3415204" y="1251156"/>
                <a:ext cx="1998746" cy="442905"/>
                <a:chOff x="437657" y="2936992"/>
                <a:chExt cx="1998746" cy="442905"/>
              </a:xfrm>
            </p:grpSpPr>
            <p:sp>
              <p:nvSpPr>
                <p:cNvPr id="90" name="Rectángulo redondeado 89"/>
                <p:cNvSpPr/>
                <p:nvPr/>
              </p:nvSpPr>
              <p:spPr>
                <a:xfrm>
                  <a:off x="437657" y="2936992"/>
                  <a:ext cx="1998746" cy="442905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1" name="5 CuadroTexto"/>
                <p:cNvSpPr txBox="1"/>
                <p:nvPr/>
              </p:nvSpPr>
              <p:spPr>
                <a:xfrm>
                  <a:off x="611102" y="3049633"/>
                  <a:ext cx="1613948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s-CL" sz="1200" b="1" dirty="0">
                      <a:solidFill>
                        <a:srgbClr val="004B53"/>
                      </a:solidFill>
                      <a:latin typeface="Arial" pitchFamily="34" charset="0"/>
                      <a:cs typeface="Arial" pitchFamily="34" charset="0"/>
                    </a:rPr>
                    <a:t>Dirección del Trabajo</a:t>
                  </a:r>
                </a:p>
              </p:txBody>
            </p:sp>
          </p:grpSp>
          <p:pic>
            <p:nvPicPr>
              <p:cNvPr id="96" name="Imagen 95"/>
              <p:cNvPicPr>
                <a:picLocks noChangeAspect="1"/>
              </p:cNvPicPr>
              <p:nvPr/>
            </p:nvPicPr>
            <p:blipFill>
              <a:blip r:embed="rId7">
                <a:alphaModFix amt="30000"/>
              </a:blip>
              <a:stretch>
                <a:fillRect/>
              </a:stretch>
            </p:blipFill>
            <p:spPr>
              <a:xfrm rot="5400000">
                <a:off x="4263768" y="1755355"/>
                <a:ext cx="301618" cy="242371"/>
              </a:xfrm>
              <a:prstGeom prst="rect">
                <a:avLst/>
              </a:prstGeom>
            </p:spPr>
          </p:pic>
        </p:grpSp>
      </p:grpSp>
      <p:grpSp>
        <p:nvGrpSpPr>
          <p:cNvPr id="46" name="Agrupar 45"/>
          <p:cNvGrpSpPr/>
          <p:nvPr/>
        </p:nvGrpSpPr>
        <p:grpSpPr>
          <a:xfrm>
            <a:off x="6009228" y="2721712"/>
            <a:ext cx="3462142" cy="1175794"/>
            <a:chOff x="6009228" y="2721712"/>
            <a:chExt cx="3462142" cy="1175794"/>
          </a:xfrm>
        </p:grpSpPr>
        <p:sp>
          <p:nvSpPr>
            <p:cNvPr id="69" name="CuadroTexto 68"/>
            <p:cNvSpPr txBox="1"/>
            <p:nvPr/>
          </p:nvSpPr>
          <p:spPr>
            <a:xfrm>
              <a:off x="7472243" y="3251175"/>
              <a:ext cx="1999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s-CL" sz="1200" dirty="0">
                  <a:solidFill>
                    <a:srgbClr val="8A8A8A"/>
                  </a:solidFill>
                  <a:latin typeface="Arial"/>
                  <a:cs typeface="Arial"/>
                </a:rPr>
                <a:t>Fiscaliza cumplimiento del protocolo en Empresas y OAL</a:t>
              </a:r>
            </a:p>
          </p:txBody>
        </p:sp>
        <p:grpSp>
          <p:nvGrpSpPr>
            <p:cNvPr id="86" name="Agrupar 85"/>
            <p:cNvGrpSpPr/>
            <p:nvPr/>
          </p:nvGrpSpPr>
          <p:grpSpPr>
            <a:xfrm>
              <a:off x="7408892" y="2721712"/>
              <a:ext cx="1651856" cy="442905"/>
              <a:chOff x="611102" y="2936992"/>
              <a:chExt cx="1651856" cy="442905"/>
            </a:xfrm>
          </p:grpSpPr>
          <p:sp>
            <p:nvSpPr>
              <p:cNvPr id="87" name="Rectángulo redondeado 86"/>
              <p:cNvSpPr/>
              <p:nvPr/>
            </p:nvSpPr>
            <p:spPr>
              <a:xfrm>
                <a:off x="611102" y="2936992"/>
                <a:ext cx="1651856" cy="44290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8" name="5 CuadroTexto"/>
              <p:cNvSpPr txBox="1"/>
              <p:nvPr/>
            </p:nvSpPr>
            <p:spPr>
              <a:xfrm>
                <a:off x="611102" y="3049633"/>
                <a:ext cx="161394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CL" sz="1200" b="1" dirty="0">
                    <a:solidFill>
                      <a:srgbClr val="004B53"/>
                    </a:solidFill>
                    <a:latin typeface="Arial" pitchFamily="34" charset="0"/>
                    <a:cs typeface="Arial" pitchFamily="34" charset="0"/>
                  </a:rPr>
                  <a:t>SEREMI SALUD</a:t>
                </a:r>
              </a:p>
            </p:txBody>
          </p:sp>
        </p:grpSp>
        <p:grpSp>
          <p:nvGrpSpPr>
            <p:cNvPr id="27" name="Agrupar 26"/>
            <p:cNvGrpSpPr/>
            <p:nvPr/>
          </p:nvGrpSpPr>
          <p:grpSpPr>
            <a:xfrm flipH="1">
              <a:off x="6009228" y="2797514"/>
              <a:ext cx="1407695" cy="720108"/>
              <a:chOff x="6321652" y="2721528"/>
              <a:chExt cx="1407695" cy="720108"/>
            </a:xfrm>
          </p:grpSpPr>
          <p:pic>
            <p:nvPicPr>
              <p:cNvPr id="97" name="Imagen 96"/>
              <p:cNvPicPr>
                <a:picLocks noChangeAspect="1"/>
              </p:cNvPicPr>
              <p:nvPr/>
            </p:nvPicPr>
            <p:blipFill>
              <a:blip r:embed="rId5">
                <a:alphaModFix amt="31000"/>
              </a:blip>
              <a:stretch>
                <a:fillRect/>
              </a:stretch>
            </p:blipFill>
            <p:spPr>
              <a:xfrm>
                <a:off x="6426496" y="2721528"/>
                <a:ext cx="886326" cy="293269"/>
              </a:xfrm>
              <a:prstGeom prst="rect">
                <a:avLst/>
              </a:prstGeom>
            </p:spPr>
          </p:pic>
          <p:pic>
            <p:nvPicPr>
              <p:cNvPr id="98" name="Imagen 97"/>
              <p:cNvPicPr>
                <a:picLocks noChangeAspect="1"/>
              </p:cNvPicPr>
              <p:nvPr/>
            </p:nvPicPr>
            <p:blipFill>
              <a:blip r:embed="rId6">
                <a:alphaModFix amt="28000"/>
              </a:blip>
              <a:stretch>
                <a:fillRect/>
              </a:stretch>
            </p:blipFill>
            <p:spPr>
              <a:xfrm rot="2099547">
                <a:off x="6321652" y="3148367"/>
                <a:ext cx="1407695" cy="2932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700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Título"/>
          <p:cNvSpPr txBox="1">
            <a:spLocks/>
          </p:cNvSpPr>
          <p:nvPr/>
        </p:nvSpPr>
        <p:spPr>
          <a:xfrm>
            <a:off x="452418" y="452051"/>
            <a:ext cx="4071799" cy="47782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Agenda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39553" y="1706083"/>
            <a:ext cx="8735658" cy="19020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Introducción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b="1" dirty="0">
                <a:solidFill>
                  <a:srgbClr val="004B53"/>
                </a:solidFill>
                <a:latin typeface="Arial" pitchFamily="34" charset="0"/>
                <a:cs typeface="Arial" pitchFamily="34" charset="0"/>
              </a:rPr>
              <a:t>Obligaciones del Protocolo 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Modelo de Vigilancia ACHS</a:t>
            </a:r>
          </a:p>
          <a:p>
            <a:pPr indent="-342900">
              <a:lnSpc>
                <a:spcPct val="130000"/>
              </a:lnSpc>
              <a:buFont typeface="+mj-lt"/>
              <a:buAutoNum type="arabicPeriod"/>
            </a:pPr>
            <a:r>
              <a:rPr lang="es-CL" sz="2400" dirty="0">
                <a:solidFill>
                  <a:srgbClr val="8A8A8A"/>
                </a:solidFill>
                <a:latin typeface="Arial" pitchFamily="34" charset="0"/>
                <a:cs typeface="Arial" pitchFamily="34" charset="0"/>
              </a:rPr>
              <a:t>Herramientas para cumplir Protocolo</a:t>
            </a:r>
          </a:p>
        </p:txBody>
      </p:sp>
    </p:spTree>
    <p:extLst>
      <p:ext uri="{BB962C8B-B14F-4D97-AF65-F5344CB8AC3E}">
        <p14:creationId xmlns:p14="http://schemas.microsoft.com/office/powerpoint/2010/main" val="29079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531D39CBC02DC4BA1ABB2F1336AE2C1" ma:contentTypeVersion="1" ma:contentTypeDescription="Crear nuevo documento." ma:contentTypeScope="" ma:versionID="d50f64fbd96db9164dc6487aa1ce8ae3">
  <xsd:schema xmlns:xsd="http://www.w3.org/2001/XMLSchema" xmlns:xs="http://www.w3.org/2001/XMLSchema" xmlns:p="http://schemas.microsoft.com/office/2006/metadata/properties" xmlns:ns2="b596f66d-9fcd-47c4-9e6e-6dd40f45329f" targetNamespace="http://schemas.microsoft.com/office/2006/metadata/properties" ma:root="true" ma:fieldsID="d4e802a798b312ab0ff1118b1282b90a" ns2:_="">
    <xsd:import namespace="b596f66d-9fcd-47c4-9e6e-6dd40f45329f"/>
    <xsd:element name="properties">
      <xsd:complexType>
        <xsd:sequence>
          <xsd:element name="documentManagement">
            <xsd:complexType>
              <xsd:all>
                <xsd:element ref="ns2:Ord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6f66d-9fcd-47c4-9e6e-6dd40f45329f" elementFormDefault="qualified">
    <xsd:import namespace="http://schemas.microsoft.com/office/2006/documentManagement/types"/>
    <xsd:import namespace="http://schemas.microsoft.com/office/infopath/2007/PartnerControls"/>
    <xsd:element name="Orden" ma:index="8" nillable="true" ma:displayName="Orden" ma:internalName="Orden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 xmlns="b596f66d-9fcd-47c4-9e6e-6dd40f45329f" xsi:nil="true"/>
  </documentManagement>
</p:properties>
</file>

<file path=customXml/itemProps1.xml><?xml version="1.0" encoding="utf-8"?>
<ds:datastoreItem xmlns:ds="http://schemas.openxmlformats.org/officeDocument/2006/customXml" ds:itemID="{1897B773-A7F4-42E2-9A04-ED2C7E03A190}"/>
</file>

<file path=customXml/itemProps2.xml><?xml version="1.0" encoding="utf-8"?>
<ds:datastoreItem xmlns:ds="http://schemas.openxmlformats.org/officeDocument/2006/customXml" ds:itemID="{3CF5D7CF-C2AD-4B90-B661-DD9DC6100B7E}"/>
</file>

<file path=customXml/itemProps3.xml><?xml version="1.0" encoding="utf-8"?>
<ds:datastoreItem xmlns:ds="http://schemas.openxmlformats.org/officeDocument/2006/customXml" ds:itemID="{33C62BED-A587-4A64-9E55-40AC0F189020}"/>
</file>

<file path=docProps/app.xml><?xml version="1.0" encoding="utf-8"?>
<Properties xmlns="http://schemas.openxmlformats.org/officeDocument/2006/extended-properties" xmlns:vt="http://schemas.openxmlformats.org/officeDocument/2006/docPropsVTypes">
  <TotalTime>9550</TotalTime>
  <Words>5462</Words>
  <Application>Microsoft Office PowerPoint</Application>
  <PresentationFormat>Personalizado</PresentationFormat>
  <Paragraphs>651</Paragraphs>
  <Slides>64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7" baseType="lpstr">
      <vt:lpstr>Arial</vt:lpstr>
      <vt:lpstr>Calibri</vt:lpstr>
      <vt:lpstr>Tema de Office</vt:lpstr>
      <vt:lpstr>Protocolo de Vigilancia de Trabajadores Expuestos a Sílice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Protocolo de Vigilancia de Trabajadores Expuestos a Sílice</vt:lpstr>
    </vt:vector>
  </TitlesOfParts>
  <Company>innovacom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</dc:creator>
  <cp:lastModifiedBy>Zúñiga Rojas, Rómulo Alberto</cp:lastModifiedBy>
  <cp:revision>378</cp:revision>
  <dcterms:created xsi:type="dcterms:W3CDTF">2018-10-03T13:54:14Z</dcterms:created>
  <dcterms:modified xsi:type="dcterms:W3CDTF">2020-12-24T13:10:24Z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0x0101003531D39CBC02DC4BA1ABB2F1336AE2C1</vt:lpwstr>
  </property>
</Properties>
</file>