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62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61.xml" ContentType="application/vnd.openxmlformats-officedocument.presentationml.slide+xml"/>
  <Override PartName="/ppt/slides/slide2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4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324" r:id="rId25"/>
    <p:sldId id="325" r:id="rId26"/>
    <p:sldId id="326" r:id="rId27"/>
    <p:sldId id="327" r:id="rId28"/>
    <p:sldId id="283" r:id="rId29"/>
    <p:sldId id="284" r:id="rId30"/>
    <p:sldId id="285" r:id="rId31"/>
    <p:sldId id="286" r:id="rId32"/>
    <p:sldId id="294" r:id="rId33"/>
    <p:sldId id="295" r:id="rId34"/>
    <p:sldId id="296" r:id="rId35"/>
    <p:sldId id="287" r:id="rId36"/>
    <p:sldId id="297" r:id="rId37"/>
    <p:sldId id="288" r:id="rId38"/>
    <p:sldId id="289" r:id="rId39"/>
    <p:sldId id="298" r:id="rId40"/>
    <p:sldId id="299" r:id="rId41"/>
    <p:sldId id="300" r:id="rId42"/>
    <p:sldId id="290" r:id="rId43"/>
    <p:sldId id="301" r:id="rId44"/>
    <p:sldId id="291" r:id="rId45"/>
    <p:sldId id="292" r:id="rId46"/>
    <p:sldId id="302" r:id="rId47"/>
    <p:sldId id="304" r:id="rId48"/>
    <p:sldId id="305" r:id="rId49"/>
    <p:sldId id="306" r:id="rId50"/>
    <p:sldId id="310" r:id="rId51"/>
    <p:sldId id="312" r:id="rId52"/>
    <p:sldId id="314" r:id="rId53"/>
    <p:sldId id="293" r:id="rId54"/>
    <p:sldId id="315" r:id="rId55"/>
    <p:sldId id="316" r:id="rId56"/>
    <p:sldId id="317" r:id="rId57"/>
    <p:sldId id="318" r:id="rId58"/>
    <p:sldId id="319" r:id="rId59"/>
    <p:sldId id="320" r:id="rId60"/>
    <p:sldId id="321" r:id="rId61"/>
    <p:sldId id="322" r:id="rId62"/>
    <p:sldId id="323" r:id="rId63"/>
  </p:sldIdLst>
  <p:sldSz cx="9720263" cy="6300788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4B53"/>
    <a:srgbClr val="F2E500"/>
    <a:srgbClr val="179188"/>
    <a:srgbClr val="8ECFD0"/>
    <a:srgbClr val="8D004C"/>
    <a:srgbClr val="84B727"/>
    <a:srgbClr val="0C66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52" y="840"/>
      </p:cViewPr>
      <p:guideLst>
        <p:guide orient="horz" pos="1985"/>
        <p:guide pos="306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69" Type="http://schemas.openxmlformats.org/officeDocument/2006/relationships/customXml" Target="../customXml/item2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29020" y="1957328"/>
            <a:ext cx="8262224" cy="1350586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58040" y="3570447"/>
            <a:ext cx="6804184" cy="161020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4E1D1-7F1D-E541-9ECF-EE75AE59859C}" type="datetimeFigureOut">
              <a:rPr lang="es-ES" smtClean="0"/>
              <a:t>09/10/2018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0A9D-6A91-6B43-BEB0-BC301FD44D71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28350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4E1D1-7F1D-E541-9ECF-EE75AE59859C}" type="datetimeFigureOut">
              <a:rPr lang="es-ES" smtClean="0"/>
              <a:t>09/10/2018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0A9D-6A91-6B43-BEB0-BC301FD44D71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26419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492703" y="231905"/>
            <a:ext cx="2323751" cy="4938534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516390" y="231905"/>
            <a:ext cx="6814309" cy="4938534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4E1D1-7F1D-E541-9ECF-EE75AE59859C}" type="datetimeFigureOut">
              <a:rPr lang="es-ES" smtClean="0"/>
              <a:t>09/10/2018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0A9D-6A91-6B43-BEB0-BC301FD44D71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89954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4E1D1-7F1D-E541-9ECF-EE75AE59859C}" type="datetimeFigureOut">
              <a:rPr lang="es-ES" smtClean="0"/>
              <a:t>09/10/2018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0A9D-6A91-6B43-BEB0-BC301FD44D71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0039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7834" y="4048840"/>
            <a:ext cx="8262224" cy="125140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67834" y="2670543"/>
            <a:ext cx="8262224" cy="137829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4E1D1-7F1D-E541-9ECF-EE75AE59859C}" type="datetimeFigureOut">
              <a:rPr lang="es-ES" smtClean="0"/>
              <a:t>09/10/2018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0A9D-6A91-6B43-BEB0-BC301FD44D71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8952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16389" y="1350586"/>
            <a:ext cx="4568187" cy="381985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246580" y="1350586"/>
            <a:ext cx="4569874" cy="381985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4E1D1-7F1D-E541-9ECF-EE75AE59859C}" type="datetimeFigureOut">
              <a:rPr lang="es-ES" smtClean="0"/>
              <a:t>09/10/2018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0A9D-6A91-6B43-BEB0-BC301FD44D71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84172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6013" y="252324"/>
            <a:ext cx="8748237" cy="1050131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86013" y="1410385"/>
            <a:ext cx="4294804" cy="58778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86013" y="1998167"/>
            <a:ext cx="4294804" cy="36302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937759" y="1410385"/>
            <a:ext cx="4296491" cy="58778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937759" y="1998167"/>
            <a:ext cx="4296491" cy="36302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4E1D1-7F1D-E541-9ECF-EE75AE59859C}" type="datetimeFigureOut">
              <a:rPr lang="es-ES" smtClean="0"/>
              <a:t>09/10/2018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0A9D-6A91-6B43-BEB0-BC301FD44D71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26172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4E1D1-7F1D-E541-9ECF-EE75AE59859C}" type="datetimeFigureOut">
              <a:rPr lang="es-ES" smtClean="0"/>
              <a:t>09/10/2018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0A9D-6A91-6B43-BEB0-BC301FD44D71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72808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4E1D1-7F1D-E541-9ECF-EE75AE59859C}" type="datetimeFigureOut">
              <a:rPr lang="es-ES" smtClean="0"/>
              <a:t>09/10/2018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0A9D-6A91-6B43-BEB0-BC301FD44D71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18506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6013" y="250864"/>
            <a:ext cx="3197900" cy="106763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00353" y="250865"/>
            <a:ext cx="5433897" cy="537754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86013" y="1318499"/>
            <a:ext cx="3197900" cy="43099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4E1D1-7F1D-E541-9ECF-EE75AE59859C}" type="datetimeFigureOut">
              <a:rPr lang="es-ES" smtClean="0"/>
              <a:t>09/10/2018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0A9D-6A91-6B43-BEB0-BC301FD44D71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239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5239" y="4410551"/>
            <a:ext cx="5832158" cy="5206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905239" y="562987"/>
            <a:ext cx="5832158" cy="378047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905239" y="4931242"/>
            <a:ext cx="5832158" cy="73946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4E1D1-7F1D-E541-9ECF-EE75AE59859C}" type="datetimeFigureOut">
              <a:rPr lang="es-ES" smtClean="0"/>
              <a:t>09/10/2018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0A9D-6A91-6B43-BEB0-BC301FD44D71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78910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86013" y="252324"/>
            <a:ext cx="8748237" cy="1050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86013" y="1470184"/>
            <a:ext cx="8748237" cy="4158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86013" y="5839897"/>
            <a:ext cx="2268061" cy="335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4E1D1-7F1D-E541-9ECF-EE75AE59859C}" type="datetimeFigureOut">
              <a:rPr lang="es-ES" smtClean="0"/>
              <a:t>09/10/2018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321090" y="5839897"/>
            <a:ext cx="3078083" cy="335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966189" y="5839897"/>
            <a:ext cx="2268061" cy="335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D0A9D-6A91-6B43-BEB0-BC301FD44D71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5379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66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g_vectoriales-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486" y="434890"/>
            <a:ext cx="817344" cy="766821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113211" y="637064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9" name="Título 1"/>
          <p:cNvSpPr>
            <a:spLocks noGrp="1"/>
          </p:cNvSpPr>
          <p:nvPr>
            <p:ph type="ctrTitle"/>
          </p:nvPr>
        </p:nvSpPr>
        <p:spPr>
          <a:xfrm>
            <a:off x="782680" y="2682379"/>
            <a:ext cx="6491642" cy="1998596"/>
          </a:xfrm>
        </p:spPr>
        <p:txBody>
          <a:bodyPr>
            <a:noAutofit/>
          </a:bodyPr>
          <a:lstStyle/>
          <a:p>
            <a:pPr algn="l">
              <a:lnSpc>
                <a:spcPts val="4800"/>
              </a:lnSpc>
            </a:pPr>
            <a:r>
              <a:rPr lang="es-CL" b="1" spc="-150" dirty="0" smtClean="0">
                <a:solidFill>
                  <a:srgbClr val="FFFFFF"/>
                </a:solidFill>
                <a:latin typeface="Arial"/>
                <a:cs typeface="Arial"/>
              </a:rPr>
              <a:t>Protocolo de Vigilancia de Trabajadores Expuestos a Plaguicidas</a:t>
            </a:r>
            <a:endParaRPr lang="es-ES" b="1" spc="-15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Subtítulo 2"/>
          <p:cNvSpPr>
            <a:spLocks noGrp="1"/>
          </p:cNvSpPr>
          <p:nvPr>
            <p:ph type="subTitle" idx="1"/>
          </p:nvPr>
        </p:nvSpPr>
        <p:spPr>
          <a:xfrm>
            <a:off x="782679" y="4757812"/>
            <a:ext cx="7965113" cy="1184092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</a:pPr>
            <a:r>
              <a:rPr lang="es-ES_tradnl" sz="13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Rómulo Zúñiga Rojas  |  Especialista Senior en SST |  Desarrollo Preventivo ACHS</a:t>
            </a:r>
            <a:r>
              <a:rPr lang="x-none" sz="13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/>
            </a:r>
            <a:br>
              <a:rPr lang="x-none" sz="13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/>
                <a:cs typeface="Arial"/>
              </a:rPr>
            </a:br>
            <a:endParaRPr lang="es-ES" sz="1300" spc="80" dirty="0">
              <a:solidFill>
                <a:schemeClr val="accent5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-325109" y="38609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pic>
        <p:nvPicPr>
          <p:cNvPr id="13" name="Imagen 12" descr="img_vectoriales-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80" y="1418745"/>
            <a:ext cx="6126279" cy="99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56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 txBox="1">
            <a:spLocks/>
          </p:cNvSpPr>
          <p:nvPr/>
        </p:nvSpPr>
        <p:spPr>
          <a:xfrm>
            <a:off x="452418" y="452049"/>
            <a:ext cx="7455308" cy="6871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400" dirty="0" smtClean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Antecedentes generales</a:t>
            </a:r>
          </a:p>
          <a:p>
            <a:pPr algn="l">
              <a:lnSpc>
                <a:spcPct val="110000"/>
              </a:lnSpc>
            </a:pPr>
            <a:r>
              <a:rPr lang="es-CL" sz="1600" dirty="0" smtClean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¿Cómo se clasifican los plaguicidas?</a:t>
            </a:r>
            <a:endParaRPr lang="es-CL" sz="1600" dirty="0">
              <a:solidFill>
                <a:srgbClr val="0C66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 descr="logo_achs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031" y="240835"/>
            <a:ext cx="604392" cy="588963"/>
          </a:xfrm>
          <a:prstGeom prst="rect">
            <a:avLst/>
          </a:prstGeom>
        </p:spPr>
      </p:pic>
      <p:sp>
        <p:nvSpPr>
          <p:cNvPr id="6" name="3 Título"/>
          <p:cNvSpPr txBox="1">
            <a:spLocks/>
          </p:cNvSpPr>
          <p:nvPr/>
        </p:nvSpPr>
        <p:spPr>
          <a:xfrm>
            <a:off x="461119" y="226154"/>
            <a:ext cx="7455308" cy="238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900" kern="800" spc="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PROTOCOLO DE VIGILANCIA DE TRABAJADORES EXPUESTOS A PLAGUICIDAS</a:t>
            </a:r>
            <a:endParaRPr lang="es-CL" sz="900" kern="800" spc="5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 descr="tablas-plaguicidas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627" y="1985249"/>
            <a:ext cx="6948266" cy="308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52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 descr="Ilustraciones plaguicidas-0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3" t="9129" r="23487" b="10407"/>
          <a:stretch/>
        </p:blipFill>
        <p:spPr>
          <a:xfrm>
            <a:off x="2726167" y="1540881"/>
            <a:ext cx="4507515" cy="4522002"/>
          </a:xfrm>
          <a:prstGeom prst="rect">
            <a:avLst/>
          </a:prstGeom>
        </p:spPr>
      </p:pic>
      <p:sp>
        <p:nvSpPr>
          <p:cNvPr id="4" name="3 Título"/>
          <p:cNvSpPr txBox="1">
            <a:spLocks/>
          </p:cNvSpPr>
          <p:nvPr/>
        </p:nvSpPr>
        <p:spPr>
          <a:xfrm>
            <a:off x="452418" y="452049"/>
            <a:ext cx="7455308" cy="6871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400" dirty="0" smtClean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Antecedentes generales</a:t>
            </a:r>
          </a:p>
          <a:p>
            <a:pPr algn="l">
              <a:lnSpc>
                <a:spcPct val="110000"/>
              </a:lnSpc>
            </a:pPr>
            <a:r>
              <a:rPr lang="es-CL" sz="1600" dirty="0" smtClean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Efectos en la Salud</a:t>
            </a:r>
            <a:endParaRPr lang="es-CL" sz="1600" dirty="0">
              <a:solidFill>
                <a:srgbClr val="0C66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 descr="logo_achs-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031" y="240835"/>
            <a:ext cx="604392" cy="588963"/>
          </a:xfrm>
          <a:prstGeom prst="rect">
            <a:avLst/>
          </a:prstGeom>
        </p:spPr>
      </p:pic>
      <p:sp>
        <p:nvSpPr>
          <p:cNvPr id="6" name="3 Título"/>
          <p:cNvSpPr txBox="1">
            <a:spLocks/>
          </p:cNvSpPr>
          <p:nvPr/>
        </p:nvSpPr>
        <p:spPr>
          <a:xfrm>
            <a:off x="461119" y="226154"/>
            <a:ext cx="7455308" cy="238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900" kern="800" spc="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PROTOCOLO DE VIGILANCIA DE TRABAJADORES EXPUESTOS A PLAGUICIDAS</a:t>
            </a:r>
            <a:endParaRPr lang="es-CL" sz="900" kern="800" spc="5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10E22A33-983F-4975-B7A3-E604486C5147}"/>
              </a:ext>
            </a:extLst>
          </p:cNvPr>
          <p:cNvSpPr txBox="1"/>
          <p:nvPr/>
        </p:nvSpPr>
        <p:spPr>
          <a:xfrm>
            <a:off x="531899" y="1469754"/>
            <a:ext cx="401710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CL" sz="2000" b="1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Vías de Ingreso al Organismo</a:t>
            </a:r>
          </a:p>
        </p:txBody>
      </p:sp>
      <p:grpSp>
        <p:nvGrpSpPr>
          <p:cNvPr id="2" name="Agrupar 1"/>
          <p:cNvGrpSpPr/>
          <p:nvPr/>
        </p:nvGrpSpPr>
        <p:grpSpPr>
          <a:xfrm>
            <a:off x="2175854" y="2374461"/>
            <a:ext cx="2137852" cy="153888"/>
            <a:chOff x="2175854" y="2374461"/>
            <a:chExt cx="2137852" cy="153888"/>
          </a:xfrm>
        </p:grpSpPr>
        <p:sp>
          <p:nvSpPr>
            <p:cNvPr id="8" name="CuadroTexto 7">
              <a:extLst>
                <a:ext uri="{FF2B5EF4-FFF2-40B4-BE49-F238E27FC236}">
                  <a16:creationId xmlns="" xmlns:a16="http://schemas.microsoft.com/office/drawing/2014/main" id="{ACBE7863-6D0C-4A09-B5DF-7ED4563BDBC2}"/>
                </a:ext>
              </a:extLst>
            </p:cNvPr>
            <p:cNvSpPr txBox="1"/>
            <p:nvPr/>
          </p:nvSpPr>
          <p:spPr>
            <a:xfrm>
              <a:off x="2175854" y="2374461"/>
              <a:ext cx="1371671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CL" sz="1000" b="1" dirty="0" smtClean="0">
                  <a:solidFill>
                    <a:srgbClr val="179188"/>
                  </a:solidFill>
                  <a:latin typeface="Arial" pitchFamily="34" charset="0"/>
                  <a:cs typeface="Arial" pitchFamily="34" charset="0"/>
                </a:rPr>
                <a:t>VÍA OCULAR</a:t>
              </a:r>
              <a:endParaRPr lang="es-CL" sz="1000" b="1" dirty="0">
                <a:solidFill>
                  <a:srgbClr val="179188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3" name="Conector recto 12"/>
            <p:cNvCxnSpPr/>
            <p:nvPr/>
          </p:nvCxnSpPr>
          <p:spPr>
            <a:xfrm>
              <a:off x="3117205" y="2458437"/>
              <a:ext cx="1196501" cy="0"/>
            </a:xfrm>
            <a:prstGeom prst="line">
              <a:avLst/>
            </a:prstGeom>
            <a:ln w="952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Agrupar 2"/>
          <p:cNvGrpSpPr/>
          <p:nvPr/>
        </p:nvGrpSpPr>
        <p:grpSpPr>
          <a:xfrm>
            <a:off x="2175854" y="2624634"/>
            <a:ext cx="2011905" cy="153888"/>
            <a:chOff x="2175854" y="2624634"/>
            <a:chExt cx="2011905" cy="153888"/>
          </a:xfrm>
        </p:grpSpPr>
        <p:sp>
          <p:nvSpPr>
            <p:cNvPr id="9" name="CuadroTexto 8">
              <a:extLst>
                <a:ext uri="{FF2B5EF4-FFF2-40B4-BE49-F238E27FC236}">
                  <a16:creationId xmlns="" xmlns:a16="http://schemas.microsoft.com/office/drawing/2014/main" id="{65B897D8-9309-4BDE-BE70-1F5AB0454DFD}"/>
                </a:ext>
              </a:extLst>
            </p:cNvPr>
            <p:cNvSpPr txBox="1"/>
            <p:nvPr/>
          </p:nvSpPr>
          <p:spPr>
            <a:xfrm>
              <a:off x="2175854" y="2624634"/>
              <a:ext cx="1686540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CL" sz="1000" b="1" dirty="0" smtClean="0">
                  <a:solidFill>
                    <a:srgbClr val="179188"/>
                  </a:solidFill>
                  <a:latin typeface="Arial" pitchFamily="34" charset="0"/>
                  <a:cs typeface="Arial" pitchFamily="34" charset="0"/>
                </a:rPr>
                <a:t>VÍA RESPIRATORIA</a:t>
              </a:r>
              <a:endParaRPr lang="es-CL" sz="1000" b="1" dirty="0">
                <a:solidFill>
                  <a:srgbClr val="179188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6" name="Conector recto 15"/>
            <p:cNvCxnSpPr/>
            <p:nvPr/>
          </p:nvCxnSpPr>
          <p:spPr>
            <a:xfrm>
              <a:off x="3547525" y="2715540"/>
              <a:ext cx="640234" cy="0"/>
            </a:xfrm>
            <a:prstGeom prst="line">
              <a:avLst/>
            </a:prstGeom>
            <a:ln w="952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Agrupar 14"/>
          <p:cNvGrpSpPr/>
          <p:nvPr/>
        </p:nvGrpSpPr>
        <p:grpSpPr>
          <a:xfrm>
            <a:off x="2175854" y="2865536"/>
            <a:ext cx="2137852" cy="153888"/>
            <a:chOff x="2175854" y="2865536"/>
            <a:chExt cx="2137852" cy="153888"/>
          </a:xfrm>
        </p:grpSpPr>
        <p:sp>
          <p:nvSpPr>
            <p:cNvPr id="10" name="CuadroTexto 9">
              <a:extLst>
                <a:ext uri="{FF2B5EF4-FFF2-40B4-BE49-F238E27FC236}">
                  <a16:creationId xmlns="" xmlns:a16="http://schemas.microsoft.com/office/drawing/2014/main" id="{020DCE5B-47EE-450C-82A2-1C8230A036F8}"/>
                </a:ext>
              </a:extLst>
            </p:cNvPr>
            <p:cNvSpPr txBox="1"/>
            <p:nvPr/>
          </p:nvSpPr>
          <p:spPr>
            <a:xfrm>
              <a:off x="2175854" y="2865536"/>
              <a:ext cx="1256219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CL" sz="1000" b="1" dirty="0" smtClean="0">
                  <a:solidFill>
                    <a:srgbClr val="179188"/>
                  </a:solidFill>
                  <a:latin typeface="Arial" pitchFamily="34" charset="0"/>
                  <a:cs typeface="Arial" pitchFamily="34" charset="0"/>
                </a:rPr>
                <a:t>VÍA DIGESTIVA</a:t>
              </a:r>
              <a:endParaRPr lang="es-CL" sz="1000" b="1" dirty="0">
                <a:solidFill>
                  <a:srgbClr val="179188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9" name="Conector recto 18"/>
            <p:cNvCxnSpPr/>
            <p:nvPr/>
          </p:nvCxnSpPr>
          <p:spPr>
            <a:xfrm>
              <a:off x="3227410" y="2953275"/>
              <a:ext cx="1086296" cy="0"/>
            </a:xfrm>
            <a:prstGeom prst="line">
              <a:avLst/>
            </a:prstGeom>
            <a:ln w="952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Agrupar 17"/>
          <p:cNvGrpSpPr/>
          <p:nvPr/>
        </p:nvGrpSpPr>
        <p:grpSpPr>
          <a:xfrm>
            <a:off x="2164974" y="3819225"/>
            <a:ext cx="2022785" cy="153888"/>
            <a:chOff x="2164974" y="3819225"/>
            <a:chExt cx="2022785" cy="153888"/>
          </a:xfrm>
        </p:grpSpPr>
        <p:sp>
          <p:nvSpPr>
            <p:cNvPr id="12" name="CuadroTexto 11">
              <a:extLst>
                <a:ext uri="{FF2B5EF4-FFF2-40B4-BE49-F238E27FC236}">
                  <a16:creationId xmlns="" xmlns:a16="http://schemas.microsoft.com/office/drawing/2014/main" id="{EC6DB847-02AD-4581-B316-66E27D95EC09}"/>
                </a:ext>
              </a:extLst>
            </p:cNvPr>
            <p:cNvSpPr txBox="1"/>
            <p:nvPr/>
          </p:nvSpPr>
          <p:spPr>
            <a:xfrm>
              <a:off x="2164974" y="3819225"/>
              <a:ext cx="941735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CL" sz="1000" b="1" dirty="0" smtClean="0">
                  <a:solidFill>
                    <a:srgbClr val="179188"/>
                  </a:solidFill>
                  <a:latin typeface="Arial" pitchFamily="34" charset="0"/>
                  <a:cs typeface="Arial" pitchFamily="34" charset="0"/>
                </a:rPr>
                <a:t>HERIDAS</a:t>
              </a:r>
              <a:endParaRPr lang="es-CL" sz="1000" b="1" dirty="0">
                <a:solidFill>
                  <a:srgbClr val="179188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0" name="Conector recto 19"/>
            <p:cNvCxnSpPr/>
            <p:nvPr/>
          </p:nvCxnSpPr>
          <p:spPr>
            <a:xfrm>
              <a:off x="2907292" y="3913698"/>
              <a:ext cx="1280467" cy="0"/>
            </a:xfrm>
            <a:prstGeom prst="line">
              <a:avLst/>
            </a:prstGeom>
            <a:ln w="952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Agrupar 16"/>
          <p:cNvGrpSpPr/>
          <p:nvPr/>
        </p:nvGrpSpPr>
        <p:grpSpPr>
          <a:xfrm>
            <a:off x="2175854" y="3584259"/>
            <a:ext cx="2253304" cy="153888"/>
            <a:chOff x="2175854" y="3584259"/>
            <a:chExt cx="2253304" cy="153888"/>
          </a:xfrm>
        </p:grpSpPr>
        <p:sp>
          <p:nvSpPr>
            <p:cNvPr id="11" name="CuadroTexto 10">
              <a:extLst>
                <a:ext uri="{FF2B5EF4-FFF2-40B4-BE49-F238E27FC236}">
                  <a16:creationId xmlns="" xmlns:a16="http://schemas.microsoft.com/office/drawing/2014/main" id="{1C0393C4-BF3F-415E-B2C8-68721409979B}"/>
                </a:ext>
              </a:extLst>
            </p:cNvPr>
            <p:cNvSpPr txBox="1"/>
            <p:nvPr/>
          </p:nvSpPr>
          <p:spPr>
            <a:xfrm>
              <a:off x="2175854" y="3584259"/>
              <a:ext cx="930855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CL" sz="1000" b="1" dirty="0" smtClean="0">
                  <a:solidFill>
                    <a:srgbClr val="179188"/>
                  </a:solidFill>
                  <a:latin typeface="Arial" pitchFamily="34" charset="0"/>
                  <a:cs typeface="Arial" pitchFamily="34" charset="0"/>
                </a:rPr>
                <a:t>PIEL</a:t>
              </a:r>
              <a:endParaRPr lang="es-CL" sz="1000" b="1" dirty="0">
                <a:solidFill>
                  <a:srgbClr val="179188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3" name="Conector recto 22"/>
            <p:cNvCxnSpPr/>
            <p:nvPr/>
          </p:nvCxnSpPr>
          <p:spPr>
            <a:xfrm>
              <a:off x="2644892" y="3661772"/>
              <a:ext cx="1784266" cy="0"/>
            </a:xfrm>
            <a:prstGeom prst="line">
              <a:avLst/>
            </a:prstGeom>
            <a:ln w="952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0596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 txBox="1">
            <a:spLocks/>
          </p:cNvSpPr>
          <p:nvPr/>
        </p:nvSpPr>
        <p:spPr>
          <a:xfrm>
            <a:off x="452418" y="452049"/>
            <a:ext cx="7455308" cy="6871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400" dirty="0" smtClean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Antecedentes generales</a:t>
            </a:r>
          </a:p>
          <a:p>
            <a:pPr algn="l">
              <a:lnSpc>
                <a:spcPct val="110000"/>
              </a:lnSpc>
            </a:pPr>
            <a:r>
              <a:rPr lang="es-CL" sz="1600" dirty="0" smtClean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Efectos en la Salud</a:t>
            </a:r>
            <a:endParaRPr lang="es-CL" sz="1600" dirty="0">
              <a:solidFill>
                <a:srgbClr val="0C66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 descr="logo_achs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031" y="240835"/>
            <a:ext cx="604392" cy="588963"/>
          </a:xfrm>
          <a:prstGeom prst="rect">
            <a:avLst/>
          </a:prstGeom>
        </p:spPr>
      </p:pic>
      <p:sp>
        <p:nvSpPr>
          <p:cNvPr id="6" name="3 Título"/>
          <p:cNvSpPr txBox="1">
            <a:spLocks/>
          </p:cNvSpPr>
          <p:nvPr/>
        </p:nvSpPr>
        <p:spPr>
          <a:xfrm>
            <a:off x="461119" y="226154"/>
            <a:ext cx="7455308" cy="238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900" kern="800" spc="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PROTOCOLO DE VIGILANCIA DE TRABAJADORES EXPUESTOS A PLAGUICIDAS</a:t>
            </a:r>
            <a:endParaRPr lang="es-CL" sz="900" kern="800" spc="5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10E22A33-983F-4975-B7A3-E604486C5147}"/>
              </a:ext>
            </a:extLst>
          </p:cNvPr>
          <p:cNvSpPr txBox="1"/>
          <p:nvPr/>
        </p:nvSpPr>
        <p:spPr>
          <a:xfrm>
            <a:off x="531899" y="1469754"/>
            <a:ext cx="401710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C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Tipos de Intoxicaciones</a:t>
            </a:r>
            <a:endParaRPr lang="es-CL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Agrupar 18"/>
          <p:cNvGrpSpPr/>
          <p:nvPr/>
        </p:nvGrpSpPr>
        <p:grpSpPr>
          <a:xfrm>
            <a:off x="386100" y="1913874"/>
            <a:ext cx="3317459" cy="4197968"/>
            <a:chOff x="386100" y="1913874"/>
            <a:chExt cx="3317459" cy="4197968"/>
          </a:xfrm>
        </p:grpSpPr>
        <p:grpSp>
          <p:nvGrpSpPr>
            <p:cNvPr id="16" name="Agrupar 15"/>
            <p:cNvGrpSpPr/>
            <p:nvPr/>
          </p:nvGrpSpPr>
          <p:grpSpPr>
            <a:xfrm>
              <a:off x="531899" y="1913874"/>
              <a:ext cx="2627285" cy="2365577"/>
              <a:chOff x="531899" y="2129318"/>
              <a:chExt cx="2627285" cy="2365577"/>
            </a:xfrm>
          </p:grpSpPr>
          <p:sp>
            <p:nvSpPr>
              <p:cNvPr id="12" name="5 CuadroTexto"/>
              <p:cNvSpPr txBox="1"/>
              <p:nvPr/>
            </p:nvSpPr>
            <p:spPr>
              <a:xfrm>
                <a:off x="613444" y="2129318"/>
                <a:ext cx="918915" cy="15388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s-CL" sz="10000" b="1" dirty="0" smtClean="0">
                    <a:solidFill>
                      <a:srgbClr val="9CCC44">
                        <a:alpha val="35000"/>
                      </a:srgbClr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xmlns="" id="{F2AC5C26-579D-4D2D-A1E6-F8C191B10DB5}"/>
                  </a:ext>
                </a:extLst>
              </p:cNvPr>
              <p:cNvSpPr txBox="1"/>
              <p:nvPr/>
            </p:nvSpPr>
            <p:spPr>
              <a:xfrm>
                <a:off x="531899" y="2779828"/>
                <a:ext cx="2627285" cy="171506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lIns="144000" tIns="144000" rIns="0" bIns="0" rtlCol="0" anchor="ctr" anchorCtr="0">
                <a:spAutoFit/>
              </a:bodyPr>
              <a:lstStyle/>
              <a:p>
                <a:r>
                  <a:rPr lang="es-CL" dirty="0" smtClean="0">
                    <a:solidFill>
                      <a:srgbClr val="179188"/>
                    </a:solidFill>
                    <a:latin typeface="Arial" pitchFamily="34" charset="0"/>
                    <a:cs typeface="Arial" pitchFamily="34" charset="0"/>
                  </a:rPr>
                  <a:t>Intoxicación Aguda</a:t>
                </a:r>
                <a:endParaRPr lang="es-CL" dirty="0">
                  <a:solidFill>
                    <a:srgbClr val="179188"/>
                  </a:solidFill>
                  <a:latin typeface="Arial" pitchFamily="34" charset="0"/>
                  <a:cs typeface="Arial" pitchFamily="34" charset="0"/>
                </a:endParaRPr>
              </a:p>
              <a:p>
                <a:endParaRPr lang="es-CL" sz="1400" dirty="0" smtClean="0">
                  <a:solidFill>
                    <a:srgbClr val="7F7F7F"/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s-CL" sz="1400" dirty="0" smtClean="0">
                    <a:solidFill>
                      <a:srgbClr val="7F7F7F"/>
                    </a:solidFill>
                    <a:latin typeface="Arial" pitchFamily="34" charset="0"/>
                    <a:cs typeface="Arial" pitchFamily="34" charset="0"/>
                  </a:rPr>
                  <a:t>Exposición de corta duración y absorción rápida del tóxico, dosis única o múltiple en un período no superior a 24 horas.</a:t>
                </a:r>
              </a:p>
              <a:p>
                <a:endParaRPr lang="es-CL" sz="1400" dirty="0">
                  <a:solidFill>
                    <a:srgbClr val="8D004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2" name="Imagen 1" descr="img_vectoriales-1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100" y="3951842"/>
              <a:ext cx="3317459" cy="2160000"/>
            </a:xfrm>
            <a:prstGeom prst="rect">
              <a:avLst/>
            </a:prstGeom>
          </p:spPr>
        </p:pic>
      </p:grpSp>
      <p:grpSp>
        <p:nvGrpSpPr>
          <p:cNvPr id="20" name="Agrupar 19"/>
          <p:cNvGrpSpPr/>
          <p:nvPr/>
        </p:nvGrpSpPr>
        <p:grpSpPr>
          <a:xfrm>
            <a:off x="3355535" y="1913874"/>
            <a:ext cx="3510000" cy="4208465"/>
            <a:chOff x="3355535" y="1913874"/>
            <a:chExt cx="3510000" cy="4208465"/>
          </a:xfrm>
        </p:grpSpPr>
        <p:grpSp>
          <p:nvGrpSpPr>
            <p:cNvPr id="17" name="Agrupar 16"/>
            <p:cNvGrpSpPr/>
            <p:nvPr/>
          </p:nvGrpSpPr>
          <p:grpSpPr>
            <a:xfrm>
              <a:off x="3554635" y="1913874"/>
              <a:ext cx="2616790" cy="2150133"/>
              <a:chOff x="3554635" y="2129318"/>
              <a:chExt cx="2616790" cy="2150133"/>
            </a:xfrm>
          </p:grpSpPr>
          <p:sp>
            <p:nvSpPr>
              <p:cNvPr id="13" name="5 CuadroTexto"/>
              <p:cNvSpPr txBox="1"/>
              <p:nvPr/>
            </p:nvSpPr>
            <p:spPr>
              <a:xfrm>
                <a:off x="3703559" y="2129318"/>
                <a:ext cx="918915" cy="15388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s-CL" sz="10000" b="1" dirty="0" smtClean="0">
                    <a:solidFill>
                      <a:srgbClr val="9CCC44">
                        <a:alpha val="35000"/>
                      </a:srgbClr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</a:p>
            </p:txBody>
          </p:sp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xmlns="" id="{F2AC5C26-579D-4D2D-A1E6-F8C191B10DB5}"/>
                  </a:ext>
                </a:extLst>
              </p:cNvPr>
              <p:cNvSpPr txBox="1"/>
              <p:nvPr/>
            </p:nvSpPr>
            <p:spPr>
              <a:xfrm>
                <a:off x="3554635" y="2779828"/>
                <a:ext cx="2616790" cy="149962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lIns="144000" tIns="144000" rIns="0" bIns="0" rtlCol="0" anchor="ctr" anchorCtr="0">
                <a:spAutoFit/>
              </a:bodyPr>
              <a:lstStyle/>
              <a:p>
                <a:r>
                  <a:rPr lang="es-CL" dirty="0" smtClean="0">
                    <a:solidFill>
                      <a:srgbClr val="179188"/>
                    </a:solidFill>
                    <a:latin typeface="Arial" pitchFamily="34" charset="0"/>
                    <a:cs typeface="Arial" pitchFamily="34" charset="0"/>
                  </a:rPr>
                  <a:t>Intoxicación Subaguda</a:t>
                </a:r>
                <a:endParaRPr lang="es-CL" dirty="0">
                  <a:solidFill>
                    <a:srgbClr val="179188"/>
                  </a:solidFill>
                  <a:latin typeface="Arial" pitchFamily="34" charset="0"/>
                  <a:cs typeface="Arial" pitchFamily="34" charset="0"/>
                </a:endParaRPr>
              </a:p>
              <a:p>
                <a:endParaRPr lang="es-CL" sz="1400" dirty="0" smtClean="0">
                  <a:solidFill>
                    <a:srgbClr val="7F7F7F"/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s-CL" sz="1400" dirty="0" smtClean="0">
                    <a:solidFill>
                      <a:srgbClr val="7F7F7F"/>
                    </a:solidFill>
                    <a:latin typeface="Arial" pitchFamily="34" charset="0"/>
                    <a:cs typeface="Arial" pitchFamily="34" charset="0"/>
                  </a:rPr>
                  <a:t>Exposiciones frecuentes o repetidas </a:t>
                </a:r>
                <a:r>
                  <a:rPr lang="es-CL" sz="1400" dirty="0" smtClean="0">
                    <a:solidFill>
                      <a:srgbClr val="7F7F7F"/>
                    </a:solidFill>
                    <a:latin typeface="Arial" pitchFamily="34" charset="0"/>
                    <a:cs typeface="Arial" pitchFamily="34" charset="0"/>
                  </a:rPr>
                  <a:t>en </a:t>
                </a:r>
                <a:r>
                  <a:rPr lang="es-CL" sz="1400" dirty="0" smtClean="0">
                    <a:solidFill>
                      <a:srgbClr val="7F7F7F"/>
                    </a:solidFill>
                    <a:latin typeface="Arial" pitchFamily="34" charset="0"/>
                    <a:cs typeface="Arial" pitchFamily="34" charset="0"/>
                  </a:rPr>
                  <a:t>períodos de varios días o semanas.</a:t>
                </a:r>
              </a:p>
              <a:p>
                <a:endParaRPr lang="es-CL" sz="1400" dirty="0">
                  <a:solidFill>
                    <a:srgbClr val="8D004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3" name="Imagen 2" descr="img_vectoriales-13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5535" y="3962339"/>
              <a:ext cx="3510000" cy="2160000"/>
            </a:xfrm>
            <a:prstGeom prst="rect">
              <a:avLst/>
            </a:prstGeom>
          </p:spPr>
        </p:pic>
      </p:grpSp>
      <p:grpSp>
        <p:nvGrpSpPr>
          <p:cNvPr id="21" name="Agrupar 20"/>
          <p:cNvGrpSpPr/>
          <p:nvPr/>
        </p:nvGrpSpPr>
        <p:grpSpPr>
          <a:xfrm>
            <a:off x="6103630" y="1913874"/>
            <a:ext cx="3510000" cy="4208465"/>
            <a:chOff x="6103630" y="1913874"/>
            <a:chExt cx="3510000" cy="4208465"/>
          </a:xfrm>
        </p:grpSpPr>
        <p:grpSp>
          <p:nvGrpSpPr>
            <p:cNvPr id="18" name="Agrupar 17"/>
            <p:cNvGrpSpPr/>
            <p:nvPr/>
          </p:nvGrpSpPr>
          <p:grpSpPr>
            <a:xfrm>
              <a:off x="6483007" y="1913874"/>
              <a:ext cx="2574719" cy="2365577"/>
              <a:chOff x="6483007" y="2129318"/>
              <a:chExt cx="2574719" cy="2365577"/>
            </a:xfrm>
          </p:grpSpPr>
          <p:sp>
            <p:nvSpPr>
              <p:cNvPr id="14" name="5 CuadroTexto"/>
              <p:cNvSpPr txBox="1"/>
              <p:nvPr/>
            </p:nvSpPr>
            <p:spPr>
              <a:xfrm>
                <a:off x="6600352" y="2129318"/>
                <a:ext cx="918915" cy="15388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s-CL" sz="10000" b="1" dirty="0" smtClean="0">
                    <a:solidFill>
                      <a:srgbClr val="9CCC44">
                        <a:alpha val="35000"/>
                      </a:srgbClr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</a:p>
            </p:txBody>
          </p:sp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xmlns="" id="{F2AC5C26-579D-4D2D-A1E6-F8C191B10DB5}"/>
                  </a:ext>
                </a:extLst>
              </p:cNvPr>
              <p:cNvSpPr txBox="1"/>
              <p:nvPr/>
            </p:nvSpPr>
            <p:spPr>
              <a:xfrm>
                <a:off x="6483007" y="2779828"/>
                <a:ext cx="2574719" cy="171506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lIns="144000" tIns="144000" rIns="0" bIns="0" rtlCol="0" anchor="ctr" anchorCtr="0">
                <a:spAutoFit/>
              </a:bodyPr>
              <a:lstStyle/>
              <a:p>
                <a:r>
                  <a:rPr lang="es-CL" dirty="0" smtClean="0">
                    <a:solidFill>
                      <a:srgbClr val="179188"/>
                    </a:solidFill>
                    <a:latin typeface="Arial" pitchFamily="34" charset="0"/>
                    <a:cs typeface="Arial" pitchFamily="34" charset="0"/>
                  </a:rPr>
                  <a:t>Intoxicación Crónica</a:t>
                </a:r>
                <a:endParaRPr lang="es-CL" dirty="0">
                  <a:solidFill>
                    <a:srgbClr val="179188"/>
                  </a:solidFill>
                  <a:latin typeface="Arial" pitchFamily="34" charset="0"/>
                  <a:cs typeface="Arial" pitchFamily="34" charset="0"/>
                </a:endParaRPr>
              </a:p>
              <a:p>
                <a:endParaRPr lang="es-CL" sz="1400" dirty="0" smtClean="0">
                  <a:solidFill>
                    <a:srgbClr val="7F7F7F"/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s-CL" sz="1400" dirty="0" smtClean="0">
                    <a:solidFill>
                      <a:srgbClr val="7F7F7F"/>
                    </a:solidFill>
                    <a:latin typeface="Arial" pitchFamily="34" charset="0"/>
                    <a:cs typeface="Arial" pitchFamily="34" charset="0"/>
                  </a:rPr>
                  <a:t>La intoxicación crónica es el resultado de exposiciones repetidas durante un largo período de tiempo.</a:t>
                </a:r>
              </a:p>
              <a:p>
                <a:endParaRPr lang="es-CL" sz="1400" dirty="0">
                  <a:solidFill>
                    <a:srgbClr val="8D004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15" name="Imagen 14" descr="img_vectoriales-14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3630" y="3962339"/>
              <a:ext cx="3510000" cy="21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586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 txBox="1">
            <a:spLocks/>
          </p:cNvSpPr>
          <p:nvPr/>
        </p:nvSpPr>
        <p:spPr>
          <a:xfrm>
            <a:off x="452418" y="452049"/>
            <a:ext cx="7455308" cy="6871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400" dirty="0" smtClean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Antecedentes generales</a:t>
            </a:r>
          </a:p>
          <a:p>
            <a:pPr algn="l">
              <a:lnSpc>
                <a:spcPct val="110000"/>
              </a:lnSpc>
            </a:pPr>
            <a:r>
              <a:rPr lang="es-CL" sz="1600" dirty="0" smtClean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Efectos en la Salud</a:t>
            </a:r>
            <a:endParaRPr lang="es-CL" sz="1600" dirty="0">
              <a:solidFill>
                <a:srgbClr val="0C66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 descr="logo_achs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031" y="240835"/>
            <a:ext cx="604392" cy="588963"/>
          </a:xfrm>
          <a:prstGeom prst="rect">
            <a:avLst/>
          </a:prstGeom>
        </p:spPr>
      </p:pic>
      <p:sp>
        <p:nvSpPr>
          <p:cNvPr id="6" name="3 Título"/>
          <p:cNvSpPr txBox="1">
            <a:spLocks/>
          </p:cNvSpPr>
          <p:nvPr/>
        </p:nvSpPr>
        <p:spPr>
          <a:xfrm>
            <a:off x="461119" y="226154"/>
            <a:ext cx="7455308" cy="238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900" kern="800" spc="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PROTOCOLO DE VIGILANCIA DE TRABAJADORES EXPUESTOS A PLAGUICIDAS</a:t>
            </a:r>
            <a:endParaRPr lang="es-CL" sz="900" kern="800" spc="5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C4B86792-FC75-4776-B3C8-0D96A3B348BB}"/>
              </a:ext>
            </a:extLst>
          </p:cNvPr>
          <p:cNvSpPr txBox="1"/>
          <p:nvPr/>
        </p:nvSpPr>
        <p:spPr>
          <a:xfrm>
            <a:off x="1148906" y="2007745"/>
            <a:ext cx="5772785" cy="3379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s-C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Dependen de</a:t>
            </a:r>
          </a:p>
          <a:p>
            <a:pPr>
              <a:lnSpc>
                <a:spcPct val="110000"/>
              </a:lnSpc>
            </a:pPr>
            <a:endParaRPr lang="es-CL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</a:pPr>
            <a:r>
              <a:rPr lang="es-CL" sz="2800" dirty="0" smtClean="0">
                <a:solidFill>
                  <a:srgbClr val="84B727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s-CL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Tipo </a:t>
            </a:r>
            <a:r>
              <a:rPr lang="es-CL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de plaguicida</a:t>
            </a:r>
          </a:p>
          <a:p>
            <a:pPr>
              <a:lnSpc>
                <a:spcPct val="110000"/>
              </a:lnSpc>
            </a:pPr>
            <a:r>
              <a:rPr lang="es-ES" sz="2800" dirty="0" smtClean="0">
                <a:solidFill>
                  <a:srgbClr val="84B727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s-CL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sz="2800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Vía </a:t>
            </a:r>
            <a:r>
              <a:rPr lang="es-CL" sz="28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de ingreso al organismo</a:t>
            </a:r>
          </a:p>
          <a:p>
            <a:pPr>
              <a:lnSpc>
                <a:spcPct val="110000"/>
              </a:lnSpc>
            </a:pPr>
            <a:r>
              <a:rPr lang="es-ES" sz="2800" dirty="0" smtClean="0">
                <a:solidFill>
                  <a:srgbClr val="84B727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s-CL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sz="2800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Susceptibilidad </a:t>
            </a:r>
            <a:r>
              <a:rPr lang="es-CL" sz="28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individual</a:t>
            </a:r>
          </a:p>
          <a:p>
            <a:pPr>
              <a:lnSpc>
                <a:spcPct val="110000"/>
              </a:lnSpc>
            </a:pPr>
            <a:r>
              <a:rPr lang="es-ES" sz="2800" dirty="0" smtClean="0">
                <a:solidFill>
                  <a:srgbClr val="84B727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s-CL" sz="2800" dirty="0" smtClean="0">
                <a:solidFill>
                  <a:srgbClr val="84B72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L" sz="2800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Concentración</a:t>
            </a:r>
            <a:endParaRPr lang="es-CL" sz="2800" dirty="0">
              <a:solidFill>
                <a:srgbClr val="40404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</a:pPr>
            <a:r>
              <a:rPr lang="es-ES" sz="2800" dirty="0" smtClean="0">
                <a:solidFill>
                  <a:srgbClr val="84B727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s-CL" sz="2800" dirty="0" smtClean="0">
                <a:solidFill>
                  <a:srgbClr val="84B72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L" sz="2800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Tiempo </a:t>
            </a:r>
            <a:r>
              <a:rPr lang="es-CL" sz="28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de exposición</a:t>
            </a:r>
          </a:p>
          <a:p>
            <a:pPr marL="342900" indent="-342900">
              <a:lnSpc>
                <a:spcPct val="110000"/>
              </a:lnSpc>
              <a:buFont typeface="+mj-lt"/>
              <a:buAutoNum type="alphaLcParenR"/>
            </a:pPr>
            <a:endParaRPr lang="es-CL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10E22A33-983F-4975-B7A3-E604486C5147}"/>
              </a:ext>
            </a:extLst>
          </p:cNvPr>
          <p:cNvSpPr txBox="1"/>
          <p:nvPr/>
        </p:nvSpPr>
        <p:spPr>
          <a:xfrm>
            <a:off x="531899" y="1469754"/>
            <a:ext cx="401710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C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Síntomas de la Intoxicación</a:t>
            </a:r>
            <a:endParaRPr lang="es-CL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Agrupar 9"/>
          <p:cNvGrpSpPr/>
          <p:nvPr/>
        </p:nvGrpSpPr>
        <p:grpSpPr>
          <a:xfrm>
            <a:off x="6360351" y="2498273"/>
            <a:ext cx="2466168" cy="2545554"/>
            <a:chOff x="6328863" y="2340818"/>
            <a:chExt cx="2466168" cy="2545554"/>
          </a:xfrm>
        </p:grpSpPr>
        <p:sp>
          <p:nvSpPr>
            <p:cNvPr id="3" name="Elipse 2"/>
            <p:cNvSpPr/>
            <p:nvPr/>
          </p:nvSpPr>
          <p:spPr>
            <a:xfrm>
              <a:off x="6328863" y="2340818"/>
              <a:ext cx="2466168" cy="2545554"/>
            </a:xfrm>
            <a:prstGeom prst="ellipse">
              <a:avLst/>
            </a:prstGeom>
            <a:solidFill>
              <a:srgbClr val="0C662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" name="CuadroTexto 1"/>
            <p:cNvSpPr txBox="1"/>
            <p:nvPr/>
          </p:nvSpPr>
          <p:spPr>
            <a:xfrm>
              <a:off x="6523512" y="2802683"/>
              <a:ext cx="2061912" cy="1754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En nuestro país las intoxicaciones más frecuentes son por </a:t>
              </a:r>
              <a:r>
                <a:rPr lang="es-CL" dirty="0">
                  <a:solidFill>
                    <a:srgbClr val="F2E500"/>
                  </a:solidFill>
                  <a:latin typeface="Arial" pitchFamily="34" charset="0"/>
                  <a:cs typeface="Arial" pitchFamily="34" charset="0"/>
                </a:rPr>
                <a:t>organofosforados y carbamatos</a:t>
              </a:r>
              <a:endParaRPr lang="es-ES" dirty="0">
                <a:solidFill>
                  <a:srgbClr val="F2E5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455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 txBox="1">
            <a:spLocks/>
          </p:cNvSpPr>
          <p:nvPr/>
        </p:nvSpPr>
        <p:spPr>
          <a:xfrm>
            <a:off x="452418" y="452049"/>
            <a:ext cx="7455308" cy="6871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400" dirty="0" smtClean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Antecedentes generales</a:t>
            </a:r>
          </a:p>
          <a:p>
            <a:pPr algn="l">
              <a:lnSpc>
                <a:spcPct val="110000"/>
              </a:lnSpc>
            </a:pPr>
            <a:r>
              <a:rPr lang="es-CL" sz="1600" dirty="0" smtClean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Efectos en la Salud</a:t>
            </a:r>
            <a:endParaRPr lang="es-CL" sz="1600" dirty="0">
              <a:solidFill>
                <a:srgbClr val="0C66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 descr="logo_achs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031" y="240835"/>
            <a:ext cx="604392" cy="588963"/>
          </a:xfrm>
          <a:prstGeom prst="rect">
            <a:avLst/>
          </a:prstGeom>
        </p:spPr>
      </p:pic>
      <p:sp>
        <p:nvSpPr>
          <p:cNvPr id="6" name="3 Título"/>
          <p:cNvSpPr txBox="1">
            <a:spLocks/>
          </p:cNvSpPr>
          <p:nvPr/>
        </p:nvSpPr>
        <p:spPr>
          <a:xfrm>
            <a:off x="461119" y="226154"/>
            <a:ext cx="7455308" cy="238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900" kern="800" spc="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PROTOCOLO DE VIGILANCIA DE TRABAJADORES EXPUESTOS A PLAGUICIDAS</a:t>
            </a:r>
            <a:endParaRPr lang="es-CL" sz="900" kern="800" spc="5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10E22A33-983F-4975-B7A3-E604486C5147}"/>
              </a:ext>
            </a:extLst>
          </p:cNvPr>
          <p:cNvSpPr txBox="1"/>
          <p:nvPr/>
        </p:nvSpPr>
        <p:spPr>
          <a:xfrm>
            <a:off x="531899" y="1469754"/>
            <a:ext cx="401710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C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Síntomas de la Intoxicación</a:t>
            </a:r>
            <a:endParaRPr lang="es-CL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n 2" descr="tablas-plaguicidas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41" y="2120709"/>
            <a:ext cx="8961642" cy="33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9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tablas-plaguicidas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83" y="2231730"/>
            <a:ext cx="8964000" cy="2899811"/>
          </a:xfrm>
          <a:prstGeom prst="rect">
            <a:avLst/>
          </a:prstGeom>
        </p:spPr>
      </p:pic>
      <p:sp>
        <p:nvSpPr>
          <p:cNvPr id="4" name="3 Título"/>
          <p:cNvSpPr txBox="1">
            <a:spLocks/>
          </p:cNvSpPr>
          <p:nvPr/>
        </p:nvSpPr>
        <p:spPr>
          <a:xfrm>
            <a:off x="452418" y="452049"/>
            <a:ext cx="7455308" cy="6871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400" dirty="0" smtClean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Antecedentes generales</a:t>
            </a:r>
          </a:p>
          <a:p>
            <a:pPr algn="l">
              <a:lnSpc>
                <a:spcPct val="110000"/>
              </a:lnSpc>
            </a:pPr>
            <a:r>
              <a:rPr lang="es-CL" sz="1600" dirty="0" smtClean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Efectos en la Salud</a:t>
            </a:r>
            <a:endParaRPr lang="es-CL" sz="1600" dirty="0">
              <a:solidFill>
                <a:srgbClr val="0C66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 descr="logo_achs-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031" y="240835"/>
            <a:ext cx="604392" cy="588963"/>
          </a:xfrm>
          <a:prstGeom prst="rect">
            <a:avLst/>
          </a:prstGeom>
        </p:spPr>
      </p:pic>
      <p:sp>
        <p:nvSpPr>
          <p:cNvPr id="6" name="3 Título"/>
          <p:cNvSpPr txBox="1">
            <a:spLocks/>
          </p:cNvSpPr>
          <p:nvPr/>
        </p:nvSpPr>
        <p:spPr>
          <a:xfrm>
            <a:off x="461119" y="226154"/>
            <a:ext cx="7455308" cy="238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900" kern="800" spc="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PROTOCOLO DE VIGILANCIA DE TRABAJADORES EXPUESTOS A PLAGUICIDAS</a:t>
            </a:r>
            <a:endParaRPr lang="es-CL" sz="900" kern="800" spc="5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10E22A33-983F-4975-B7A3-E604486C5147}"/>
              </a:ext>
            </a:extLst>
          </p:cNvPr>
          <p:cNvSpPr txBox="1"/>
          <p:nvPr/>
        </p:nvSpPr>
        <p:spPr>
          <a:xfrm>
            <a:off x="531899" y="1469754"/>
            <a:ext cx="401710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C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Síntomas de la Intoxicación</a:t>
            </a:r>
            <a:endParaRPr lang="es-CL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Agrupar 9"/>
          <p:cNvGrpSpPr/>
          <p:nvPr/>
        </p:nvGrpSpPr>
        <p:grpSpPr>
          <a:xfrm>
            <a:off x="5224509" y="1341450"/>
            <a:ext cx="3746005" cy="1113902"/>
            <a:chOff x="5224509" y="1341450"/>
            <a:chExt cx="3746005" cy="1113902"/>
          </a:xfrm>
        </p:grpSpPr>
        <p:sp>
          <p:nvSpPr>
            <p:cNvPr id="3" name="CuadroTexto 2"/>
            <p:cNvSpPr txBox="1"/>
            <p:nvPr/>
          </p:nvSpPr>
          <p:spPr>
            <a:xfrm>
              <a:off x="6110244" y="1501245"/>
              <a:ext cx="286027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400" dirty="0">
                  <a:solidFill>
                    <a:srgbClr val="0C662F"/>
                  </a:solidFill>
                  <a:latin typeface="Arial" pitchFamily="34" charset="0"/>
                  <a:cs typeface="Arial" pitchFamily="34" charset="0"/>
                </a:rPr>
                <a:t>Además de la toxicidad se debe tener presente que algunos plaguicidas </a:t>
              </a:r>
              <a:r>
                <a:rPr lang="es-CL" sz="1400" dirty="0" smtClean="0">
                  <a:solidFill>
                    <a:srgbClr val="0C662F"/>
                  </a:solidFill>
                  <a:latin typeface="Arial" pitchFamily="34" charset="0"/>
                  <a:cs typeface="Arial" pitchFamily="34" charset="0"/>
                </a:rPr>
                <a:t>son </a:t>
              </a:r>
              <a:r>
                <a:rPr lang="es-CL" sz="1400" b="1" dirty="0">
                  <a:solidFill>
                    <a:srgbClr val="8D004C"/>
                  </a:solidFill>
                  <a:latin typeface="Arial" pitchFamily="34" charset="0"/>
                  <a:cs typeface="Arial" pitchFamily="34" charset="0"/>
                </a:rPr>
                <a:t>INFLAMABLES</a:t>
              </a:r>
            </a:p>
            <a:p>
              <a:endParaRPr lang="es-ES" sz="1400" dirty="0">
                <a:solidFill>
                  <a:srgbClr val="84B727"/>
                </a:solidFill>
              </a:endParaRPr>
            </a:p>
          </p:txBody>
        </p:sp>
        <p:pic>
          <p:nvPicPr>
            <p:cNvPr id="9" name="Imagen 8" descr="img_vectoriales-15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4509" y="1341450"/>
              <a:ext cx="1135843" cy="10509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321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0" y="1229422"/>
            <a:ext cx="9720263" cy="5071365"/>
          </a:xfrm>
          <a:prstGeom prst="rect">
            <a:avLst/>
          </a:prstGeom>
          <a:solidFill>
            <a:srgbClr val="9CCC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3 Título"/>
          <p:cNvSpPr txBox="1">
            <a:spLocks/>
          </p:cNvSpPr>
          <p:nvPr/>
        </p:nvSpPr>
        <p:spPr>
          <a:xfrm>
            <a:off x="452418" y="452049"/>
            <a:ext cx="7455308" cy="6871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400" dirty="0" smtClean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Antecedentes generales</a:t>
            </a:r>
          </a:p>
          <a:p>
            <a:pPr algn="l">
              <a:lnSpc>
                <a:spcPct val="110000"/>
              </a:lnSpc>
            </a:pPr>
            <a:r>
              <a:rPr lang="es-CL" sz="1600" dirty="0" smtClean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Trabajador expuesto a Plaguicidas</a:t>
            </a:r>
            <a:endParaRPr lang="es-CL" sz="1600" dirty="0">
              <a:solidFill>
                <a:srgbClr val="0C66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 descr="logo_achs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031" y="240835"/>
            <a:ext cx="604392" cy="588963"/>
          </a:xfrm>
          <a:prstGeom prst="rect">
            <a:avLst/>
          </a:prstGeom>
        </p:spPr>
      </p:pic>
      <p:sp>
        <p:nvSpPr>
          <p:cNvPr id="6" name="3 Título"/>
          <p:cNvSpPr txBox="1">
            <a:spLocks/>
          </p:cNvSpPr>
          <p:nvPr/>
        </p:nvSpPr>
        <p:spPr>
          <a:xfrm>
            <a:off x="461119" y="226154"/>
            <a:ext cx="7455308" cy="238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900" kern="800" spc="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PROTOCOLO DE VIGILANCIA DE TRABAJADORES EXPUESTOS A PLAGUICIDAS</a:t>
            </a:r>
            <a:endParaRPr lang="es-CL" sz="900" kern="800" spc="5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5 CuadroTexto"/>
          <p:cNvSpPr txBox="1"/>
          <p:nvPr/>
        </p:nvSpPr>
        <p:spPr>
          <a:xfrm>
            <a:off x="551481" y="2413209"/>
            <a:ext cx="21354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rgbClr val="105424"/>
              </a:buClr>
            </a:pPr>
            <a:r>
              <a:rPr lang="es-ES_tradnl" sz="3200" spc="-50" dirty="0" smtClean="0">
                <a:solidFill>
                  <a:srgbClr val="004B53"/>
                </a:solidFill>
                <a:latin typeface="Arial" pitchFamily="34" charset="0"/>
                <a:cs typeface="Arial" pitchFamily="34" charset="0"/>
              </a:rPr>
              <a:t>Según Protocolo</a:t>
            </a:r>
            <a:endParaRPr lang="es-ES_tradnl" sz="3200" spc="-50" dirty="0">
              <a:solidFill>
                <a:srgbClr val="004B53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Agrupar 1"/>
          <p:cNvGrpSpPr/>
          <p:nvPr/>
        </p:nvGrpSpPr>
        <p:grpSpPr>
          <a:xfrm>
            <a:off x="2853878" y="2028877"/>
            <a:ext cx="5815200" cy="1995542"/>
            <a:chOff x="2853878" y="2028877"/>
            <a:chExt cx="5815200" cy="1995542"/>
          </a:xfrm>
        </p:grpSpPr>
        <p:sp>
          <p:nvSpPr>
            <p:cNvPr id="8" name="Rectángulo 7"/>
            <p:cNvSpPr/>
            <p:nvPr/>
          </p:nvSpPr>
          <p:spPr>
            <a:xfrm>
              <a:off x="2853878" y="2028877"/>
              <a:ext cx="698178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_tradnl" sz="7200" dirty="0" smtClean="0">
                  <a:solidFill>
                    <a:srgbClr val="004B53"/>
                  </a:solidFill>
                  <a:latin typeface="Arial"/>
                  <a:cs typeface="Arial"/>
                </a:rPr>
                <a:t>a</a:t>
              </a:r>
            </a:p>
          </p:txBody>
        </p:sp>
        <p:sp>
          <p:nvSpPr>
            <p:cNvPr id="9" name="Rectángulo 8">
              <a:extLst>
                <a:ext uri="{FF2B5EF4-FFF2-40B4-BE49-F238E27FC236}">
                  <a16:creationId xmlns="" xmlns:a16="http://schemas.microsoft.com/office/drawing/2014/main" id="{4DB79A9F-B042-4214-B7E6-0A582AF0B4DE}"/>
                </a:ext>
              </a:extLst>
            </p:cNvPr>
            <p:cNvSpPr/>
            <p:nvPr/>
          </p:nvSpPr>
          <p:spPr>
            <a:xfrm>
              <a:off x="3583543" y="2413209"/>
              <a:ext cx="5085535" cy="16112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s-C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cs typeface="Arial"/>
                </a:rPr>
                <a:t>Se considera que un individuo está expuesto </a:t>
              </a:r>
              <a:r>
                <a:rPr lang="es-CL" b="1" dirty="0">
                  <a:solidFill>
                    <a:srgbClr val="004B53"/>
                  </a:solidFill>
                  <a:latin typeface="Arial"/>
                  <a:cs typeface="Arial"/>
                </a:rPr>
                <a:t>cuando la sustancia se encuentra en la vecindad inmediata</a:t>
              </a:r>
              <a:r>
                <a:rPr lang="es-CL" dirty="0">
                  <a:solidFill>
                    <a:srgbClr val="004B53"/>
                  </a:solidFill>
                  <a:latin typeface="Arial"/>
                  <a:cs typeface="Arial"/>
                </a:rPr>
                <a:t> </a:t>
              </a:r>
              <a:r>
                <a:rPr lang="es-CL" dirty="0">
                  <a:solidFill>
                    <a:srgbClr val="404040"/>
                  </a:solidFill>
                  <a:latin typeface="Arial"/>
                  <a:cs typeface="Arial"/>
                </a:rPr>
                <a:t>a las vías de ingreso al medio interno del organismo, estas son piel, mucosas, respiratoria y digestiva.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14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0" y="1229422"/>
            <a:ext cx="9720263" cy="5071365"/>
          </a:xfrm>
          <a:prstGeom prst="rect">
            <a:avLst/>
          </a:prstGeom>
          <a:solidFill>
            <a:srgbClr val="9CCC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3 Título"/>
          <p:cNvSpPr txBox="1">
            <a:spLocks/>
          </p:cNvSpPr>
          <p:nvPr/>
        </p:nvSpPr>
        <p:spPr>
          <a:xfrm>
            <a:off x="452418" y="452049"/>
            <a:ext cx="7455308" cy="6871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400" dirty="0" smtClean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Antecedentes generales</a:t>
            </a:r>
          </a:p>
          <a:p>
            <a:pPr algn="l">
              <a:lnSpc>
                <a:spcPct val="110000"/>
              </a:lnSpc>
            </a:pPr>
            <a:r>
              <a:rPr lang="es-CL" sz="1600" dirty="0" smtClean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Trabajador expuesto a Plaguicidas</a:t>
            </a:r>
            <a:endParaRPr lang="es-CL" sz="1600" dirty="0">
              <a:solidFill>
                <a:srgbClr val="0C66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 descr="logo_achs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031" y="240835"/>
            <a:ext cx="604392" cy="588963"/>
          </a:xfrm>
          <a:prstGeom prst="rect">
            <a:avLst/>
          </a:prstGeom>
        </p:spPr>
      </p:pic>
      <p:sp>
        <p:nvSpPr>
          <p:cNvPr id="6" name="3 Título"/>
          <p:cNvSpPr txBox="1">
            <a:spLocks/>
          </p:cNvSpPr>
          <p:nvPr/>
        </p:nvSpPr>
        <p:spPr>
          <a:xfrm>
            <a:off x="461119" y="226154"/>
            <a:ext cx="7455308" cy="238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900" kern="800" spc="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PROTOCOLO DE VIGILANCIA DE TRABAJADORES EXPUESTOS A PLAGUICIDAS</a:t>
            </a:r>
            <a:endParaRPr lang="es-CL" sz="900" kern="800" spc="5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5 CuadroTexto"/>
          <p:cNvSpPr txBox="1"/>
          <p:nvPr/>
        </p:nvSpPr>
        <p:spPr>
          <a:xfrm>
            <a:off x="551481" y="2413209"/>
            <a:ext cx="21354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rgbClr val="105424"/>
              </a:buClr>
            </a:pPr>
            <a:r>
              <a:rPr lang="es-ES_tradnl" sz="3200" spc="-50" dirty="0" smtClean="0">
                <a:solidFill>
                  <a:srgbClr val="004B53"/>
                </a:solidFill>
                <a:latin typeface="Arial" pitchFamily="34" charset="0"/>
                <a:cs typeface="Arial" pitchFamily="34" charset="0"/>
              </a:rPr>
              <a:t>Según Protocolo</a:t>
            </a:r>
            <a:endParaRPr lang="es-ES_tradnl" sz="3200" spc="-50" dirty="0">
              <a:solidFill>
                <a:srgbClr val="004B53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Agrupar 1"/>
          <p:cNvGrpSpPr/>
          <p:nvPr/>
        </p:nvGrpSpPr>
        <p:grpSpPr>
          <a:xfrm>
            <a:off x="2853878" y="2028877"/>
            <a:ext cx="5815200" cy="1386145"/>
            <a:chOff x="2853878" y="2028877"/>
            <a:chExt cx="5815200" cy="1386145"/>
          </a:xfrm>
        </p:grpSpPr>
        <p:sp>
          <p:nvSpPr>
            <p:cNvPr id="8" name="Rectángulo 7"/>
            <p:cNvSpPr/>
            <p:nvPr/>
          </p:nvSpPr>
          <p:spPr>
            <a:xfrm>
              <a:off x="2853878" y="2028877"/>
              <a:ext cx="698178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_tradnl" sz="7200" dirty="0" smtClean="0">
                  <a:solidFill>
                    <a:srgbClr val="004B53"/>
                  </a:solidFill>
                  <a:latin typeface="Arial"/>
                  <a:cs typeface="Arial"/>
                </a:rPr>
                <a:t>b</a:t>
              </a:r>
            </a:p>
          </p:txBody>
        </p:sp>
        <p:sp>
          <p:nvSpPr>
            <p:cNvPr id="9" name="Rectángulo 8">
              <a:extLst>
                <a:ext uri="{FF2B5EF4-FFF2-40B4-BE49-F238E27FC236}">
                  <a16:creationId xmlns="" xmlns:a16="http://schemas.microsoft.com/office/drawing/2014/main" id="{4DB79A9F-B042-4214-B7E6-0A582AF0B4DE}"/>
                </a:ext>
              </a:extLst>
            </p:cNvPr>
            <p:cNvSpPr/>
            <p:nvPr/>
          </p:nvSpPr>
          <p:spPr>
            <a:xfrm>
              <a:off x="3583543" y="2413209"/>
              <a:ext cx="5085535" cy="10018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s-C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cs typeface="Arial"/>
                </a:rPr>
                <a:t>De acuerdo a los antecedentes recogidos por REVEP, los </a:t>
              </a:r>
              <a:r>
                <a:rPr lang="es-CL" b="1" dirty="0">
                  <a:solidFill>
                    <a:srgbClr val="004B53"/>
                  </a:solidFill>
                  <a:latin typeface="Arial"/>
                  <a:cs typeface="Arial"/>
                </a:rPr>
                <a:t>aplicadores de plaguicidas</a:t>
              </a:r>
              <a:r>
                <a:rPr lang="es-CL" dirty="0">
                  <a:solidFill>
                    <a:srgbClr val="004B53"/>
                  </a:solidFill>
                  <a:latin typeface="Arial"/>
                  <a:cs typeface="Arial"/>
                </a:rPr>
                <a:t> </a:t>
              </a:r>
              <a:r>
                <a:rPr lang="es-CL" dirty="0">
                  <a:solidFill>
                    <a:srgbClr val="404040"/>
                  </a:solidFill>
                  <a:latin typeface="Arial"/>
                  <a:cs typeface="Arial"/>
                </a:rPr>
                <a:t>son los trabajadores más </a:t>
              </a:r>
              <a:r>
                <a:rPr lang="es-CL" dirty="0" smtClean="0">
                  <a:solidFill>
                    <a:srgbClr val="404040"/>
                  </a:solidFill>
                  <a:latin typeface="Arial"/>
                  <a:cs typeface="Arial"/>
                </a:rPr>
                <a:t>afectados.</a:t>
              </a:r>
              <a:endParaRPr lang="es-CL" dirty="0">
                <a:solidFill>
                  <a:srgbClr val="404040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342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0" y="1229422"/>
            <a:ext cx="9720263" cy="5071365"/>
          </a:xfrm>
          <a:prstGeom prst="rect">
            <a:avLst/>
          </a:prstGeom>
          <a:solidFill>
            <a:srgbClr val="9CCC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3 Título"/>
          <p:cNvSpPr txBox="1">
            <a:spLocks/>
          </p:cNvSpPr>
          <p:nvPr/>
        </p:nvSpPr>
        <p:spPr>
          <a:xfrm>
            <a:off x="452418" y="452049"/>
            <a:ext cx="7455308" cy="6871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400" dirty="0" smtClean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Antecedentes generales</a:t>
            </a:r>
          </a:p>
          <a:p>
            <a:pPr algn="l">
              <a:lnSpc>
                <a:spcPct val="110000"/>
              </a:lnSpc>
            </a:pPr>
            <a:r>
              <a:rPr lang="es-CL" sz="1600" dirty="0" smtClean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Trabajador expuesto a Plaguicidas</a:t>
            </a:r>
            <a:endParaRPr lang="es-CL" sz="1600" dirty="0">
              <a:solidFill>
                <a:srgbClr val="0C66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 descr="logo_achs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031" y="240835"/>
            <a:ext cx="604392" cy="588963"/>
          </a:xfrm>
          <a:prstGeom prst="rect">
            <a:avLst/>
          </a:prstGeom>
        </p:spPr>
      </p:pic>
      <p:sp>
        <p:nvSpPr>
          <p:cNvPr id="6" name="3 Título"/>
          <p:cNvSpPr txBox="1">
            <a:spLocks/>
          </p:cNvSpPr>
          <p:nvPr/>
        </p:nvSpPr>
        <p:spPr>
          <a:xfrm>
            <a:off x="461119" y="226154"/>
            <a:ext cx="7455308" cy="238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900" kern="800" spc="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PROTOCOLO DE VIGILANCIA DE TRABAJADORES EXPUESTOS A PLAGUICIDAS</a:t>
            </a:r>
            <a:endParaRPr lang="es-CL" sz="900" kern="800" spc="5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5 CuadroTexto"/>
          <p:cNvSpPr txBox="1"/>
          <p:nvPr/>
        </p:nvSpPr>
        <p:spPr>
          <a:xfrm>
            <a:off x="551481" y="2413209"/>
            <a:ext cx="21354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rgbClr val="105424"/>
              </a:buClr>
            </a:pPr>
            <a:r>
              <a:rPr lang="es-ES_tradnl" sz="3200" spc="-50" dirty="0" smtClean="0">
                <a:solidFill>
                  <a:srgbClr val="004B53"/>
                </a:solidFill>
                <a:latin typeface="Arial" pitchFamily="34" charset="0"/>
                <a:cs typeface="Arial" pitchFamily="34" charset="0"/>
              </a:rPr>
              <a:t>Según Protocolo</a:t>
            </a:r>
            <a:endParaRPr lang="es-ES_tradnl" sz="3200" spc="-50" dirty="0">
              <a:solidFill>
                <a:srgbClr val="004B53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Agrupar 1"/>
          <p:cNvGrpSpPr/>
          <p:nvPr/>
        </p:nvGrpSpPr>
        <p:grpSpPr>
          <a:xfrm>
            <a:off x="2853878" y="2028877"/>
            <a:ext cx="5815200" cy="3645738"/>
            <a:chOff x="2853878" y="2028877"/>
            <a:chExt cx="5815200" cy="3645738"/>
          </a:xfrm>
        </p:grpSpPr>
        <p:sp>
          <p:nvSpPr>
            <p:cNvPr id="8" name="Rectángulo 7"/>
            <p:cNvSpPr/>
            <p:nvPr/>
          </p:nvSpPr>
          <p:spPr>
            <a:xfrm>
              <a:off x="2853878" y="2028877"/>
              <a:ext cx="646331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_tradnl" sz="7200" dirty="0">
                  <a:solidFill>
                    <a:srgbClr val="004B53"/>
                  </a:solidFill>
                  <a:latin typeface="Arial"/>
                  <a:cs typeface="Arial"/>
                </a:rPr>
                <a:t>c</a:t>
              </a:r>
              <a:endParaRPr lang="es-ES_tradnl" sz="7200" dirty="0" smtClean="0">
                <a:solidFill>
                  <a:srgbClr val="004B53"/>
                </a:solidFill>
                <a:latin typeface="Arial"/>
                <a:cs typeface="Arial"/>
              </a:endParaRPr>
            </a:p>
          </p:txBody>
        </p:sp>
        <p:sp>
          <p:nvSpPr>
            <p:cNvPr id="9" name="Rectángulo 8">
              <a:extLst>
                <a:ext uri="{FF2B5EF4-FFF2-40B4-BE49-F238E27FC236}">
                  <a16:creationId xmlns="" xmlns:a16="http://schemas.microsoft.com/office/drawing/2014/main" id="{4DB79A9F-B042-4214-B7E6-0A582AF0B4DE}"/>
                </a:ext>
              </a:extLst>
            </p:cNvPr>
            <p:cNvSpPr/>
            <p:nvPr/>
          </p:nvSpPr>
          <p:spPr>
            <a:xfrm>
              <a:off x="3583543" y="2413209"/>
              <a:ext cx="5085535" cy="32614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L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cs typeface="Arial"/>
                </a:rPr>
                <a:t>Entre </a:t>
              </a:r>
              <a:r>
                <a:rPr lang="es-C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cs typeface="Arial"/>
                </a:rPr>
                <a:t>las principales actividades laborales en las cuales se </a:t>
              </a:r>
              <a:r>
                <a:rPr lang="es-CL" b="1" dirty="0">
                  <a:solidFill>
                    <a:srgbClr val="004B53"/>
                  </a:solidFill>
                  <a:latin typeface="Arial"/>
                  <a:cs typeface="Arial"/>
                </a:rPr>
                <a:t>presenta exposición a plaguicidas </a:t>
              </a:r>
              <a:r>
                <a:rPr lang="es-CL" dirty="0">
                  <a:solidFill>
                    <a:srgbClr val="404040"/>
                  </a:solidFill>
                  <a:latin typeface="Arial"/>
                  <a:cs typeface="Arial"/>
                </a:rPr>
                <a:t>se encuentran</a:t>
              </a:r>
              <a:r>
                <a:rPr lang="es-CL" dirty="0" smtClean="0">
                  <a:solidFill>
                    <a:srgbClr val="404040"/>
                  </a:solidFill>
                  <a:latin typeface="Arial"/>
                  <a:cs typeface="Arial"/>
                </a:rPr>
                <a:t>:</a:t>
              </a:r>
            </a:p>
            <a:p>
              <a:pPr>
                <a:tabLst>
                  <a:tab pos="0" algn="l"/>
                </a:tabLst>
              </a:pPr>
              <a:endParaRPr lang="es-CL" dirty="0">
                <a:solidFill>
                  <a:srgbClr val="004B53"/>
                </a:solidFill>
                <a:latin typeface="Arial"/>
                <a:cs typeface="Arial"/>
              </a:endParaRPr>
            </a:p>
            <a:p>
              <a:pPr marL="273050" lvl="1" indent="-273050">
                <a:lnSpc>
                  <a:spcPct val="120000"/>
                </a:lnSpc>
                <a:buClr>
                  <a:srgbClr val="0C662F"/>
                </a:buClr>
                <a:buFont typeface="Arial" panose="020B0604020202020204" pitchFamily="34" charset="0"/>
                <a:buChar char="•"/>
                <a:tabLst>
                  <a:tab pos="0" algn="l"/>
                </a:tabLst>
              </a:pPr>
              <a:r>
                <a:rPr lang="es-CL" sz="1400" dirty="0">
                  <a:solidFill>
                    <a:srgbClr val="404040"/>
                  </a:solidFill>
                  <a:latin typeface="Arial"/>
                  <a:cs typeface="Arial"/>
                </a:rPr>
                <a:t>Aplicación de plaguicida vía aérea, terrestre o marítima.</a:t>
              </a:r>
            </a:p>
            <a:p>
              <a:pPr marL="273050" lvl="1" indent="-273050">
                <a:lnSpc>
                  <a:spcPct val="120000"/>
                </a:lnSpc>
                <a:buClr>
                  <a:srgbClr val="0C662F"/>
                </a:buClr>
                <a:buFont typeface="Arial" panose="020B0604020202020204" pitchFamily="34" charset="0"/>
                <a:buChar char="•"/>
                <a:tabLst>
                  <a:tab pos="0" algn="l"/>
                </a:tabLst>
              </a:pPr>
              <a:r>
                <a:rPr lang="es-CL" sz="1400" dirty="0">
                  <a:solidFill>
                    <a:srgbClr val="404040"/>
                  </a:solidFill>
                  <a:latin typeface="Arial"/>
                  <a:cs typeface="Arial"/>
                </a:rPr>
                <a:t>Aplicación de plaguicidas en viviendas, bodegas, lugares públicos, etc.</a:t>
              </a:r>
            </a:p>
            <a:p>
              <a:pPr marL="273050" lvl="1" indent="-273050">
                <a:lnSpc>
                  <a:spcPct val="120000"/>
                </a:lnSpc>
                <a:buClr>
                  <a:srgbClr val="0C662F"/>
                </a:buClr>
                <a:buFont typeface="Arial" panose="020B0604020202020204" pitchFamily="34" charset="0"/>
                <a:buChar char="•"/>
                <a:tabLst>
                  <a:tab pos="0" algn="l"/>
                </a:tabLst>
              </a:pPr>
              <a:r>
                <a:rPr lang="es-CL" sz="1400" dirty="0">
                  <a:solidFill>
                    <a:srgbClr val="404040"/>
                  </a:solidFill>
                  <a:latin typeface="Arial"/>
                  <a:cs typeface="Arial"/>
                </a:rPr>
                <a:t>Aplicación de plaguicidas en campañas y emergencias sanitaria y/o fitosanitarias (ej. Chagas, mosquitos, etc.).</a:t>
              </a:r>
            </a:p>
            <a:p>
              <a:pPr marL="273050" lvl="1" indent="-273050">
                <a:lnSpc>
                  <a:spcPct val="120000"/>
                </a:lnSpc>
                <a:buClr>
                  <a:srgbClr val="0C662F"/>
                </a:buClr>
                <a:buFont typeface="Arial" panose="020B0604020202020204" pitchFamily="34" charset="0"/>
                <a:buChar char="•"/>
                <a:tabLst>
                  <a:tab pos="0" algn="l"/>
                </a:tabLst>
              </a:pPr>
              <a:r>
                <a:rPr lang="es-CL" sz="1400" dirty="0" smtClean="0">
                  <a:solidFill>
                    <a:srgbClr val="404040"/>
                  </a:solidFill>
                  <a:latin typeface="Arial"/>
                  <a:cs typeface="Arial"/>
                </a:rPr>
                <a:t>Operación de cámara de fumigación (cámaras de bromuro de metilo y de anhídrido sulfuroso).</a:t>
              </a:r>
            </a:p>
            <a:p>
              <a:pPr marL="273050" lvl="1" indent="-273050">
                <a:lnSpc>
                  <a:spcPct val="120000"/>
                </a:lnSpc>
                <a:buClr>
                  <a:srgbClr val="0C662F"/>
                </a:buClr>
                <a:buFont typeface="Arial" panose="020B0604020202020204" pitchFamily="34" charset="0"/>
                <a:buChar char="•"/>
              </a:pPr>
              <a:r>
                <a:rPr lang="es-CL" sz="1400" dirty="0" smtClean="0">
                  <a:solidFill>
                    <a:srgbClr val="404040"/>
                  </a:solidFill>
                  <a:latin typeface="Arial"/>
                  <a:cs typeface="Arial"/>
                </a:rPr>
                <a:t>Fumigación de silos, bodegas, barcos, entre otros.</a:t>
              </a:r>
              <a:endParaRPr lang="es-CL" sz="1400" dirty="0">
                <a:solidFill>
                  <a:srgbClr val="404040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924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 txBox="1">
            <a:spLocks/>
          </p:cNvSpPr>
          <p:nvPr/>
        </p:nvSpPr>
        <p:spPr>
          <a:xfrm>
            <a:off x="452418" y="452049"/>
            <a:ext cx="7455308" cy="6871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400" dirty="0" smtClean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Antecedentes generales</a:t>
            </a:r>
          </a:p>
          <a:p>
            <a:pPr algn="l">
              <a:lnSpc>
                <a:spcPct val="110000"/>
              </a:lnSpc>
            </a:pPr>
            <a:r>
              <a:rPr lang="es-CL" sz="1600" dirty="0" smtClean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Factores de Riesgo</a:t>
            </a:r>
            <a:endParaRPr lang="es-CL" sz="1600" dirty="0">
              <a:solidFill>
                <a:srgbClr val="0C66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 descr="logo_achs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031" y="240835"/>
            <a:ext cx="604392" cy="588963"/>
          </a:xfrm>
          <a:prstGeom prst="rect">
            <a:avLst/>
          </a:prstGeom>
        </p:spPr>
      </p:pic>
      <p:sp>
        <p:nvSpPr>
          <p:cNvPr id="6" name="3 Título"/>
          <p:cNvSpPr txBox="1">
            <a:spLocks/>
          </p:cNvSpPr>
          <p:nvPr/>
        </p:nvSpPr>
        <p:spPr>
          <a:xfrm>
            <a:off x="461119" y="226154"/>
            <a:ext cx="7455308" cy="238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900" kern="800" spc="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PROTOCOLO DE VIGILANCIA DE TRABAJADORES EXPUESTOS A PLAGUICIDAS</a:t>
            </a:r>
            <a:endParaRPr lang="es-CL" sz="900" kern="800" spc="5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F1074434-CC71-4935-93B9-94ADB37FC60F}"/>
              </a:ext>
            </a:extLst>
          </p:cNvPr>
          <p:cNvSpPr txBox="1"/>
          <p:nvPr/>
        </p:nvSpPr>
        <p:spPr>
          <a:xfrm>
            <a:off x="2195591" y="2490268"/>
            <a:ext cx="5803572" cy="1888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s-CL" sz="2800" b="1" dirty="0" smtClean="0">
                <a:solidFill>
                  <a:srgbClr val="84B727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s-CL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Peligrosidad </a:t>
            </a:r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del </a:t>
            </a:r>
            <a:r>
              <a:rPr lang="es-CL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Plaguicida</a:t>
            </a:r>
          </a:p>
          <a:p>
            <a:pPr>
              <a:lnSpc>
                <a:spcPct val="110000"/>
              </a:lnSpc>
            </a:pPr>
            <a:r>
              <a:rPr lang="es-CL" sz="2800" b="1" dirty="0" smtClean="0">
                <a:solidFill>
                  <a:srgbClr val="84B727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s-CL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Estado Físico</a:t>
            </a:r>
          </a:p>
          <a:p>
            <a:pPr>
              <a:lnSpc>
                <a:spcPct val="110000"/>
              </a:lnSpc>
            </a:pPr>
            <a:r>
              <a:rPr lang="es-CL" sz="2800" b="1" dirty="0" smtClean="0">
                <a:solidFill>
                  <a:srgbClr val="84B727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s-CL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Forma </a:t>
            </a:r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de uso o </a:t>
            </a:r>
            <a:r>
              <a:rPr lang="es-CL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proceso</a:t>
            </a:r>
          </a:p>
          <a:p>
            <a:pPr>
              <a:lnSpc>
                <a:spcPct val="110000"/>
              </a:lnSpc>
            </a:pPr>
            <a:r>
              <a:rPr lang="es-CL" sz="2800" b="1" dirty="0" smtClean="0">
                <a:solidFill>
                  <a:srgbClr val="84B727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s-CL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Sistema </a:t>
            </a:r>
            <a:r>
              <a:rPr lang="es-C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s-CL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Protección </a:t>
            </a:r>
            <a:endParaRPr lang="es-CL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4" descr="iconos-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19" y="1677718"/>
            <a:ext cx="1708635" cy="246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1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 txBox="1">
            <a:spLocks/>
          </p:cNvSpPr>
          <p:nvPr/>
        </p:nvSpPr>
        <p:spPr>
          <a:xfrm>
            <a:off x="452418" y="452049"/>
            <a:ext cx="7455308" cy="6871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400" dirty="0" smtClean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  <a:endParaRPr lang="es-CL" sz="2400" dirty="0">
              <a:solidFill>
                <a:srgbClr val="0C66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 descr="logo_achs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031" y="240835"/>
            <a:ext cx="604392" cy="588963"/>
          </a:xfrm>
          <a:prstGeom prst="rect">
            <a:avLst/>
          </a:prstGeom>
        </p:spPr>
      </p:pic>
      <p:sp>
        <p:nvSpPr>
          <p:cNvPr id="6" name="3 Título"/>
          <p:cNvSpPr txBox="1">
            <a:spLocks/>
          </p:cNvSpPr>
          <p:nvPr/>
        </p:nvSpPr>
        <p:spPr>
          <a:xfrm>
            <a:off x="461119" y="226154"/>
            <a:ext cx="7455308" cy="238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900" kern="800" spc="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PROTOCOLO DE VIGILANCIA DE TRABAJADORES EXPUESTOS A PLAGUICIDAS</a:t>
            </a:r>
            <a:endParaRPr lang="es-CL" sz="900" kern="800" spc="5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5 CuadroTexto"/>
          <p:cNvSpPr txBox="1"/>
          <p:nvPr/>
        </p:nvSpPr>
        <p:spPr>
          <a:xfrm>
            <a:off x="1557285" y="1899532"/>
            <a:ext cx="509867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rgbClr val="105424"/>
              </a:buClr>
            </a:pPr>
            <a:r>
              <a:rPr lang="es-ES_tradnl" sz="3600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¿Qué </a:t>
            </a:r>
            <a:r>
              <a:rPr lang="es-ES_tradnl" sz="3600" spc="-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es un protocolo?</a:t>
            </a:r>
            <a:endParaRPr lang="es-ES_tradnl" sz="3600" spc="-8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478307" y="2705593"/>
            <a:ext cx="5602980" cy="1915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s-C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Es un cuerpo legal que entrega lineamientos e instrucciones a las empresas y OAL sobre como se debe hacer la vigilancia del ambiente y de la salud. 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s-CL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s-C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El </a:t>
            </a:r>
            <a:r>
              <a:rPr lang="es-CL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propósito</a:t>
            </a:r>
            <a:r>
              <a:rPr lang="es-C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es uniformar las actividades de vigilancia entre los OAL y las regiones del país.</a:t>
            </a:r>
            <a:endParaRPr lang="es-CL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532" y="1733071"/>
            <a:ext cx="620211" cy="84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60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 txBox="1">
            <a:spLocks/>
          </p:cNvSpPr>
          <p:nvPr/>
        </p:nvSpPr>
        <p:spPr>
          <a:xfrm>
            <a:off x="452418" y="452049"/>
            <a:ext cx="7455308" cy="6871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400" dirty="0" smtClean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Antecedentes generales</a:t>
            </a:r>
          </a:p>
          <a:p>
            <a:pPr algn="l">
              <a:lnSpc>
                <a:spcPct val="110000"/>
              </a:lnSpc>
            </a:pPr>
            <a:r>
              <a:rPr lang="es-CL" sz="1600" dirty="0" smtClean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Factores de Riesgo</a:t>
            </a:r>
            <a:endParaRPr lang="es-CL" sz="1600" dirty="0">
              <a:solidFill>
                <a:srgbClr val="0C66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 descr="logo_achs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031" y="240835"/>
            <a:ext cx="604392" cy="588963"/>
          </a:xfrm>
          <a:prstGeom prst="rect">
            <a:avLst/>
          </a:prstGeom>
        </p:spPr>
      </p:pic>
      <p:sp>
        <p:nvSpPr>
          <p:cNvPr id="6" name="3 Título"/>
          <p:cNvSpPr txBox="1">
            <a:spLocks/>
          </p:cNvSpPr>
          <p:nvPr/>
        </p:nvSpPr>
        <p:spPr>
          <a:xfrm>
            <a:off x="461119" y="226154"/>
            <a:ext cx="7455308" cy="238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900" kern="800" spc="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PROTOCOLO DE VIGILANCIA DE TRABAJADORES EXPUESTOS A PLAGUICIDAS</a:t>
            </a:r>
            <a:endParaRPr lang="es-CL" sz="900" kern="800" spc="5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F1074434-CC71-4935-93B9-94ADB37FC60F}"/>
              </a:ext>
            </a:extLst>
          </p:cNvPr>
          <p:cNvSpPr txBox="1"/>
          <p:nvPr/>
        </p:nvSpPr>
        <p:spPr>
          <a:xfrm>
            <a:off x="566075" y="1573140"/>
            <a:ext cx="3789609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s-CL" sz="2000" b="1" dirty="0" smtClean="0">
                <a:solidFill>
                  <a:srgbClr val="84B727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s-C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Peligrosidad </a:t>
            </a:r>
            <a:r>
              <a:rPr lang="es-CL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del </a:t>
            </a:r>
            <a:r>
              <a:rPr lang="es-C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Plaguicida</a:t>
            </a:r>
          </a:p>
        </p:txBody>
      </p:sp>
      <p:pic>
        <p:nvPicPr>
          <p:cNvPr id="7" name="Imagen 6" descr="tablas-plaguicidas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627" y="2340867"/>
            <a:ext cx="6948266" cy="308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66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 txBox="1">
            <a:spLocks/>
          </p:cNvSpPr>
          <p:nvPr/>
        </p:nvSpPr>
        <p:spPr>
          <a:xfrm>
            <a:off x="452418" y="452049"/>
            <a:ext cx="7455308" cy="6871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400" dirty="0" smtClean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Antecedentes generales</a:t>
            </a:r>
          </a:p>
          <a:p>
            <a:pPr algn="l">
              <a:lnSpc>
                <a:spcPct val="110000"/>
              </a:lnSpc>
            </a:pPr>
            <a:r>
              <a:rPr lang="es-CL" sz="1600" dirty="0" smtClean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Factores de Riesgo</a:t>
            </a:r>
            <a:endParaRPr lang="es-CL" sz="1600" dirty="0">
              <a:solidFill>
                <a:srgbClr val="0C66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 descr="logo_achs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031" y="240835"/>
            <a:ext cx="604392" cy="588963"/>
          </a:xfrm>
          <a:prstGeom prst="rect">
            <a:avLst/>
          </a:prstGeom>
        </p:spPr>
      </p:pic>
      <p:sp>
        <p:nvSpPr>
          <p:cNvPr id="6" name="3 Título"/>
          <p:cNvSpPr txBox="1">
            <a:spLocks/>
          </p:cNvSpPr>
          <p:nvPr/>
        </p:nvSpPr>
        <p:spPr>
          <a:xfrm>
            <a:off x="461119" y="226154"/>
            <a:ext cx="7455308" cy="238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900" kern="800" spc="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PROTOCOLO DE VIGILANCIA DE TRABAJADORES EXPUESTOS A PLAGUICIDAS</a:t>
            </a:r>
            <a:endParaRPr lang="es-CL" sz="900" kern="800" spc="5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F1074434-CC71-4935-93B9-94ADB37FC60F}"/>
              </a:ext>
            </a:extLst>
          </p:cNvPr>
          <p:cNvSpPr txBox="1"/>
          <p:nvPr/>
        </p:nvSpPr>
        <p:spPr>
          <a:xfrm>
            <a:off x="566076" y="1573140"/>
            <a:ext cx="3169920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s-CL" sz="2000" b="1" dirty="0">
                <a:solidFill>
                  <a:srgbClr val="84B727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s-CL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Estado Físico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79A7ED27-3E82-43D7-B3BC-1146925114FE}"/>
              </a:ext>
            </a:extLst>
          </p:cNvPr>
          <p:cNvSpPr txBox="1"/>
          <p:nvPr/>
        </p:nvSpPr>
        <p:spPr>
          <a:xfrm>
            <a:off x="1525695" y="5346618"/>
            <a:ext cx="152853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L" sz="1400" dirty="0">
                <a:solidFill>
                  <a:srgbClr val="179188"/>
                </a:solidFill>
                <a:latin typeface="Arial" pitchFamily="34" charset="0"/>
                <a:cs typeface="Arial" pitchFamily="34" charset="0"/>
              </a:rPr>
              <a:t>SÓLIDO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1BF0F51C-16D2-49CA-930E-02E8C64663CE}"/>
              </a:ext>
            </a:extLst>
          </p:cNvPr>
          <p:cNvSpPr txBox="1"/>
          <p:nvPr/>
        </p:nvSpPr>
        <p:spPr>
          <a:xfrm>
            <a:off x="4014880" y="5346618"/>
            <a:ext cx="14428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L" sz="1400" dirty="0">
                <a:solidFill>
                  <a:srgbClr val="179188"/>
                </a:solidFill>
                <a:latin typeface="Arial" pitchFamily="34" charset="0"/>
                <a:cs typeface="Arial" pitchFamily="34" charset="0"/>
              </a:rPr>
              <a:t>LÍQUIDO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AD09F792-8166-4DF6-B44A-53B5F6A4DC34}"/>
              </a:ext>
            </a:extLst>
          </p:cNvPr>
          <p:cNvSpPr txBox="1"/>
          <p:nvPr/>
        </p:nvSpPr>
        <p:spPr>
          <a:xfrm>
            <a:off x="6168799" y="5346618"/>
            <a:ext cx="194500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L" sz="1400" dirty="0">
                <a:solidFill>
                  <a:srgbClr val="179188"/>
                </a:solidFill>
                <a:latin typeface="Arial" pitchFamily="34" charset="0"/>
                <a:cs typeface="Arial" pitchFamily="34" charset="0"/>
              </a:rPr>
              <a:t>GAS A PRESION</a:t>
            </a:r>
          </a:p>
        </p:txBody>
      </p:sp>
      <p:pic>
        <p:nvPicPr>
          <p:cNvPr id="2" name="Imagen 1" descr="Ilustraciones plaguicidas-04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4" t="20102" r="7041" b="12424"/>
          <a:stretch/>
        </p:blipFill>
        <p:spPr>
          <a:xfrm>
            <a:off x="741014" y="1422472"/>
            <a:ext cx="8333755" cy="475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45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 txBox="1">
            <a:spLocks/>
          </p:cNvSpPr>
          <p:nvPr/>
        </p:nvSpPr>
        <p:spPr>
          <a:xfrm>
            <a:off x="452418" y="452049"/>
            <a:ext cx="7455308" cy="6871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400" dirty="0" smtClean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Antecedentes generales</a:t>
            </a:r>
          </a:p>
          <a:p>
            <a:pPr algn="l">
              <a:lnSpc>
                <a:spcPct val="110000"/>
              </a:lnSpc>
            </a:pPr>
            <a:r>
              <a:rPr lang="es-CL" sz="1600" dirty="0" smtClean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Factores de Riesgo</a:t>
            </a:r>
            <a:endParaRPr lang="es-CL" sz="1600" dirty="0">
              <a:solidFill>
                <a:srgbClr val="0C66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 descr="logo_achs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031" y="240835"/>
            <a:ext cx="604392" cy="588963"/>
          </a:xfrm>
          <a:prstGeom prst="rect">
            <a:avLst/>
          </a:prstGeom>
        </p:spPr>
      </p:pic>
      <p:sp>
        <p:nvSpPr>
          <p:cNvPr id="6" name="3 Título"/>
          <p:cNvSpPr txBox="1">
            <a:spLocks/>
          </p:cNvSpPr>
          <p:nvPr/>
        </p:nvSpPr>
        <p:spPr>
          <a:xfrm>
            <a:off x="461119" y="226154"/>
            <a:ext cx="7455308" cy="238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900" kern="800" spc="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PROTOCOLO DE VIGILANCIA DE TRABAJADORES EXPUESTOS A PLAGUICIDAS</a:t>
            </a:r>
            <a:endParaRPr lang="es-CL" sz="900" kern="800" spc="5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F1074434-CC71-4935-93B9-94ADB37FC60F}"/>
              </a:ext>
            </a:extLst>
          </p:cNvPr>
          <p:cNvSpPr txBox="1"/>
          <p:nvPr/>
        </p:nvSpPr>
        <p:spPr>
          <a:xfrm>
            <a:off x="566076" y="1573140"/>
            <a:ext cx="3600688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s-CL" sz="2000" b="1" dirty="0">
                <a:solidFill>
                  <a:srgbClr val="84B727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s-CL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Forma de uso o proceso</a:t>
            </a:r>
          </a:p>
        </p:txBody>
      </p:sp>
      <p:pic>
        <p:nvPicPr>
          <p:cNvPr id="8" name="Imagen 7" descr="img_vectoriales_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462" y="1312117"/>
            <a:ext cx="4480535" cy="4658311"/>
          </a:xfrm>
          <a:prstGeom prst="rect">
            <a:avLst/>
          </a:prstGeom>
        </p:spPr>
      </p:pic>
      <p:pic>
        <p:nvPicPr>
          <p:cNvPr id="2" name="Imagen 1" descr="Ilustraciones plaguicidas-0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7313"/>
            <a:ext cx="4966926" cy="344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98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 txBox="1">
            <a:spLocks/>
          </p:cNvSpPr>
          <p:nvPr/>
        </p:nvSpPr>
        <p:spPr>
          <a:xfrm>
            <a:off x="452418" y="452049"/>
            <a:ext cx="7455308" cy="6871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400" dirty="0" smtClean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Antecedentes generales</a:t>
            </a:r>
          </a:p>
          <a:p>
            <a:pPr algn="l">
              <a:lnSpc>
                <a:spcPct val="110000"/>
              </a:lnSpc>
            </a:pPr>
            <a:r>
              <a:rPr lang="es-CL" sz="1600" dirty="0" smtClean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Factores de Riesgo</a:t>
            </a:r>
            <a:endParaRPr lang="es-CL" sz="1600" dirty="0">
              <a:solidFill>
                <a:srgbClr val="0C66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 descr="logo_achs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031" y="240835"/>
            <a:ext cx="604392" cy="588963"/>
          </a:xfrm>
          <a:prstGeom prst="rect">
            <a:avLst/>
          </a:prstGeom>
        </p:spPr>
      </p:pic>
      <p:sp>
        <p:nvSpPr>
          <p:cNvPr id="6" name="3 Título"/>
          <p:cNvSpPr txBox="1">
            <a:spLocks/>
          </p:cNvSpPr>
          <p:nvPr/>
        </p:nvSpPr>
        <p:spPr>
          <a:xfrm>
            <a:off x="461119" y="226154"/>
            <a:ext cx="7455308" cy="238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900" kern="800" spc="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PROTOCOLO DE VIGILANCIA DE TRABAJADORES EXPUESTOS A PLAGUICIDAS</a:t>
            </a:r>
            <a:endParaRPr lang="es-CL" sz="900" kern="800" spc="5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F1074434-CC71-4935-93B9-94ADB37FC60F}"/>
              </a:ext>
            </a:extLst>
          </p:cNvPr>
          <p:cNvSpPr txBox="1"/>
          <p:nvPr/>
        </p:nvSpPr>
        <p:spPr>
          <a:xfrm>
            <a:off x="566076" y="1573140"/>
            <a:ext cx="3600688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s-CL" sz="2000" b="1" dirty="0">
                <a:solidFill>
                  <a:srgbClr val="84B727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s-CL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Sistema de Protección </a:t>
            </a:r>
          </a:p>
        </p:txBody>
      </p:sp>
      <p:pic>
        <p:nvPicPr>
          <p:cNvPr id="2" name="Imagen 1" descr="img_vectoriales_casa-1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4" t="8091" r="4209" b="6511"/>
          <a:stretch/>
        </p:blipFill>
        <p:spPr>
          <a:xfrm>
            <a:off x="853413" y="2091327"/>
            <a:ext cx="4246741" cy="351914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A2822419-37BC-4AC2-BF83-E1736493B075}"/>
              </a:ext>
            </a:extLst>
          </p:cNvPr>
          <p:cNvSpPr txBox="1"/>
          <p:nvPr/>
        </p:nvSpPr>
        <p:spPr>
          <a:xfrm>
            <a:off x="1771853" y="5644166"/>
            <a:ext cx="308576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CL" sz="1200" b="1" dirty="0">
                <a:solidFill>
                  <a:srgbClr val="179188"/>
                </a:solidFill>
                <a:latin typeface="Arial" pitchFamily="34" charset="0"/>
                <a:cs typeface="Arial" pitchFamily="34" charset="0"/>
              </a:rPr>
              <a:t>CONTROL POR VENTILACIÓN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C3D2FD4E-F3B4-43C8-AD78-8884B6DC8117}"/>
              </a:ext>
            </a:extLst>
          </p:cNvPr>
          <p:cNvSpPr txBox="1"/>
          <p:nvPr/>
        </p:nvSpPr>
        <p:spPr>
          <a:xfrm>
            <a:off x="5743211" y="5644166"/>
            <a:ext cx="308576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CL" sz="1200" b="1" dirty="0">
                <a:solidFill>
                  <a:srgbClr val="179188"/>
                </a:solidFill>
                <a:latin typeface="Arial" pitchFamily="34" charset="0"/>
                <a:cs typeface="Arial" pitchFamily="34" charset="0"/>
              </a:rPr>
              <a:t>PROTECCIÓN PERSONAL</a:t>
            </a:r>
          </a:p>
        </p:txBody>
      </p:sp>
      <p:pic>
        <p:nvPicPr>
          <p:cNvPr id="3" name="Imagen 2" descr="img_vectoriales_fumig-1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578" y="1573140"/>
            <a:ext cx="2728929" cy="4190393"/>
          </a:xfrm>
          <a:prstGeom prst="rect">
            <a:avLst/>
          </a:prstGeom>
        </p:spPr>
      </p:pic>
      <p:grpSp>
        <p:nvGrpSpPr>
          <p:cNvPr id="9" name="Agrupar 8"/>
          <p:cNvGrpSpPr/>
          <p:nvPr/>
        </p:nvGrpSpPr>
        <p:grpSpPr>
          <a:xfrm>
            <a:off x="6725698" y="2116824"/>
            <a:ext cx="1554431" cy="307777"/>
            <a:chOff x="6725698" y="2116824"/>
            <a:chExt cx="1554431" cy="307777"/>
          </a:xfrm>
        </p:grpSpPr>
        <p:cxnSp>
          <p:nvCxnSpPr>
            <p:cNvPr id="12" name="Conector recto 11"/>
            <p:cNvCxnSpPr/>
            <p:nvPr/>
          </p:nvCxnSpPr>
          <p:spPr>
            <a:xfrm>
              <a:off x="6725698" y="2202538"/>
              <a:ext cx="466306" cy="0"/>
            </a:xfrm>
            <a:prstGeom prst="line">
              <a:avLst/>
            </a:prstGeom>
            <a:ln w="952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CuadroTexto 12">
              <a:extLst>
                <a:ext uri="{FF2B5EF4-FFF2-40B4-BE49-F238E27FC236}">
                  <a16:creationId xmlns="" xmlns:a16="http://schemas.microsoft.com/office/drawing/2014/main" id="{ACBE7863-6D0C-4A09-B5DF-7ED4563BDBC2}"/>
                </a:ext>
              </a:extLst>
            </p:cNvPr>
            <p:cNvSpPr txBox="1"/>
            <p:nvPr/>
          </p:nvSpPr>
          <p:spPr>
            <a:xfrm>
              <a:off x="7286096" y="2116824"/>
              <a:ext cx="994033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CL" sz="1000" b="1" dirty="0" smtClean="0">
                  <a:solidFill>
                    <a:srgbClr val="179188"/>
                  </a:solidFill>
                  <a:latin typeface="Arial" pitchFamily="34" charset="0"/>
                  <a:cs typeface="Arial" pitchFamily="34" charset="0"/>
                </a:rPr>
                <a:t>PROTECCIÓN DE OJOS</a:t>
              </a:r>
              <a:endParaRPr lang="es-CL" sz="1000" b="1" dirty="0">
                <a:solidFill>
                  <a:srgbClr val="179188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Agrupar 17"/>
          <p:cNvGrpSpPr/>
          <p:nvPr/>
        </p:nvGrpSpPr>
        <p:grpSpPr>
          <a:xfrm>
            <a:off x="6451388" y="2424601"/>
            <a:ext cx="2206379" cy="546097"/>
            <a:chOff x="6451388" y="2424601"/>
            <a:chExt cx="2206379" cy="546097"/>
          </a:xfrm>
        </p:grpSpPr>
        <p:sp>
          <p:nvSpPr>
            <p:cNvPr id="11" name="CuadroTexto 10">
              <a:extLst>
                <a:ext uri="{FF2B5EF4-FFF2-40B4-BE49-F238E27FC236}">
                  <a16:creationId xmlns="" xmlns:a16="http://schemas.microsoft.com/office/drawing/2014/main" id="{ACBE7863-6D0C-4A09-B5DF-7ED4563BDBC2}"/>
                </a:ext>
              </a:extLst>
            </p:cNvPr>
            <p:cNvSpPr txBox="1"/>
            <p:nvPr/>
          </p:nvSpPr>
          <p:spPr>
            <a:xfrm>
              <a:off x="7286096" y="2662921"/>
              <a:ext cx="1371671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CL" sz="1000" b="1" dirty="0" smtClean="0">
                  <a:solidFill>
                    <a:srgbClr val="179188"/>
                  </a:solidFill>
                  <a:latin typeface="Arial" pitchFamily="34" charset="0"/>
                  <a:cs typeface="Arial" pitchFamily="34" charset="0"/>
                </a:rPr>
                <a:t>PROTECCIÓN RESPIRATORIA</a:t>
              </a:r>
              <a:endParaRPr lang="es-CL" sz="1000" b="1" dirty="0">
                <a:solidFill>
                  <a:srgbClr val="179188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7" name="Conector recto 16"/>
            <p:cNvCxnSpPr/>
            <p:nvPr/>
          </p:nvCxnSpPr>
          <p:spPr>
            <a:xfrm>
              <a:off x="6451388" y="2424601"/>
              <a:ext cx="740616" cy="326603"/>
            </a:xfrm>
            <a:prstGeom prst="line">
              <a:avLst/>
            </a:prstGeom>
            <a:ln w="952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Agrupar 19"/>
          <p:cNvGrpSpPr/>
          <p:nvPr/>
        </p:nvGrpSpPr>
        <p:grpSpPr>
          <a:xfrm>
            <a:off x="6806977" y="3209160"/>
            <a:ext cx="1473152" cy="307777"/>
            <a:chOff x="6806977" y="3209160"/>
            <a:chExt cx="1473152" cy="307777"/>
          </a:xfrm>
        </p:grpSpPr>
        <p:sp>
          <p:nvSpPr>
            <p:cNvPr id="14" name="CuadroTexto 13">
              <a:extLst>
                <a:ext uri="{FF2B5EF4-FFF2-40B4-BE49-F238E27FC236}">
                  <a16:creationId xmlns="" xmlns:a16="http://schemas.microsoft.com/office/drawing/2014/main" id="{ACBE7863-6D0C-4A09-B5DF-7ED4563BDBC2}"/>
                </a:ext>
              </a:extLst>
            </p:cNvPr>
            <p:cNvSpPr txBox="1"/>
            <p:nvPr/>
          </p:nvSpPr>
          <p:spPr>
            <a:xfrm>
              <a:off x="7286096" y="3209160"/>
              <a:ext cx="994033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CL" sz="1000" b="1" dirty="0" smtClean="0">
                  <a:solidFill>
                    <a:srgbClr val="179188"/>
                  </a:solidFill>
                  <a:latin typeface="Arial" pitchFamily="34" charset="0"/>
                  <a:cs typeface="Arial" pitchFamily="34" charset="0"/>
                </a:rPr>
                <a:t>ROPA IMPERMEABLE</a:t>
              </a:r>
              <a:endParaRPr lang="es-CL" sz="1000" b="1" dirty="0">
                <a:solidFill>
                  <a:srgbClr val="179188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9" name="Conector recto 18"/>
            <p:cNvCxnSpPr/>
            <p:nvPr/>
          </p:nvCxnSpPr>
          <p:spPr>
            <a:xfrm>
              <a:off x="6806977" y="3294618"/>
              <a:ext cx="385027" cy="0"/>
            </a:xfrm>
            <a:prstGeom prst="line">
              <a:avLst/>
            </a:prstGeom>
            <a:ln w="952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Agrupar 20"/>
          <p:cNvGrpSpPr/>
          <p:nvPr/>
        </p:nvGrpSpPr>
        <p:grpSpPr>
          <a:xfrm>
            <a:off x="6806977" y="3906811"/>
            <a:ext cx="1473152" cy="153888"/>
            <a:chOff x="6806977" y="3906811"/>
            <a:chExt cx="1473152" cy="153888"/>
          </a:xfrm>
        </p:grpSpPr>
        <p:sp>
          <p:nvSpPr>
            <p:cNvPr id="15" name="CuadroTexto 14">
              <a:extLst>
                <a:ext uri="{FF2B5EF4-FFF2-40B4-BE49-F238E27FC236}">
                  <a16:creationId xmlns="" xmlns:a16="http://schemas.microsoft.com/office/drawing/2014/main" id="{ACBE7863-6D0C-4A09-B5DF-7ED4563BDBC2}"/>
                </a:ext>
              </a:extLst>
            </p:cNvPr>
            <p:cNvSpPr txBox="1"/>
            <p:nvPr/>
          </p:nvSpPr>
          <p:spPr>
            <a:xfrm>
              <a:off x="7286096" y="3906811"/>
              <a:ext cx="994033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CL" sz="1000" b="1" dirty="0" smtClean="0">
                  <a:solidFill>
                    <a:srgbClr val="179188"/>
                  </a:solidFill>
                  <a:latin typeface="Arial" pitchFamily="34" charset="0"/>
                  <a:cs typeface="Arial" pitchFamily="34" charset="0"/>
                </a:rPr>
                <a:t>GUANTES</a:t>
              </a:r>
              <a:endParaRPr lang="es-CL" sz="1000" b="1" dirty="0">
                <a:solidFill>
                  <a:srgbClr val="179188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3" name="Conector recto 22"/>
            <p:cNvCxnSpPr/>
            <p:nvPr/>
          </p:nvCxnSpPr>
          <p:spPr>
            <a:xfrm>
              <a:off x="6806977" y="3989572"/>
              <a:ext cx="385027" cy="0"/>
            </a:xfrm>
            <a:prstGeom prst="line">
              <a:avLst/>
            </a:prstGeom>
            <a:ln w="952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Agrupar 21"/>
          <p:cNvGrpSpPr/>
          <p:nvPr/>
        </p:nvGrpSpPr>
        <p:grpSpPr>
          <a:xfrm>
            <a:off x="6644422" y="5004146"/>
            <a:ext cx="1635707" cy="153888"/>
            <a:chOff x="6644422" y="5004146"/>
            <a:chExt cx="1635707" cy="153888"/>
          </a:xfrm>
        </p:grpSpPr>
        <p:sp>
          <p:nvSpPr>
            <p:cNvPr id="16" name="CuadroTexto 15">
              <a:extLst>
                <a:ext uri="{FF2B5EF4-FFF2-40B4-BE49-F238E27FC236}">
                  <a16:creationId xmlns="" xmlns:a16="http://schemas.microsoft.com/office/drawing/2014/main" id="{ACBE7863-6D0C-4A09-B5DF-7ED4563BDBC2}"/>
                </a:ext>
              </a:extLst>
            </p:cNvPr>
            <p:cNvSpPr txBox="1"/>
            <p:nvPr/>
          </p:nvSpPr>
          <p:spPr>
            <a:xfrm>
              <a:off x="7286096" y="5004146"/>
              <a:ext cx="994033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CL" sz="1000" b="1" dirty="0" smtClean="0">
                  <a:solidFill>
                    <a:srgbClr val="179188"/>
                  </a:solidFill>
                  <a:latin typeface="Arial" pitchFamily="34" charset="0"/>
                  <a:cs typeface="Arial" pitchFamily="34" charset="0"/>
                </a:rPr>
                <a:t>BOTAS PVC</a:t>
              </a:r>
              <a:endParaRPr lang="es-CL" sz="1000" b="1" dirty="0">
                <a:solidFill>
                  <a:srgbClr val="179188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4" name="Conector recto 23"/>
            <p:cNvCxnSpPr/>
            <p:nvPr/>
          </p:nvCxnSpPr>
          <p:spPr>
            <a:xfrm>
              <a:off x="6644422" y="5086907"/>
              <a:ext cx="547582" cy="0"/>
            </a:xfrm>
            <a:prstGeom prst="line">
              <a:avLst/>
            </a:prstGeom>
            <a:ln w="952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8459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 txBox="1">
            <a:spLocks/>
          </p:cNvSpPr>
          <p:nvPr/>
        </p:nvSpPr>
        <p:spPr>
          <a:xfrm>
            <a:off x="452418" y="452049"/>
            <a:ext cx="7455308" cy="6871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400" dirty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Antecedentes generales</a:t>
            </a:r>
          </a:p>
          <a:p>
            <a:pPr algn="l">
              <a:lnSpc>
                <a:spcPct val="110000"/>
              </a:lnSpc>
            </a:pPr>
            <a:r>
              <a:rPr lang="es-CL" sz="1600" dirty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 en la Etiqueta del Plaguicida</a:t>
            </a:r>
          </a:p>
        </p:txBody>
      </p:sp>
      <p:pic>
        <p:nvPicPr>
          <p:cNvPr id="5" name="Imagen 4" descr="logo_achs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031" y="240835"/>
            <a:ext cx="604392" cy="588963"/>
          </a:xfrm>
          <a:prstGeom prst="rect">
            <a:avLst/>
          </a:prstGeom>
        </p:spPr>
      </p:pic>
      <p:sp>
        <p:nvSpPr>
          <p:cNvPr id="6" name="3 Título"/>
          <p:cNvSpPr txBox="1">
            <a:spLocks/>
          </p:cNvSpPr>
          <p:nvPr/>
        </p:nvSpPr>
        <p:spPr>
          <a:xfrm>
            <a:off x="461119" y="226154"/>
            <a:ext cx="7455308" cy="238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900" kern="800" spc="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PROTOCOLO DE VIGILANCIA DE TRABAJADORES EXPUESTOS A PLAGUICIDAS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7C057560-63A9-4971-9A2A-42A957533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934" y="1427583"/>
            <a:ext cx="6938613" cy="436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 txBox="1">
            <a:spLocks/>
          </p:cNvSpPr>
          <p:nvPr/>
        </p:nvSpPr>
        <p:spPr>
          <a:xfrm>
            <a:off x="452418" y="452049"/>
            <a:ext cx="7455308" cy="6871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400" dirty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Antecedentes generales</a:t>
            </a:r>
          </a:p>
          <a:p>
            <a:pPr algn="l">
              <a:lnSpc>
                <a:spcPct val="110000"/>
              </a:lnSpc>
            </a:pPr>
            <a:r>
              <a:rPr lang="es-CL" sz="1600" dirty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 en la Etiqueta del Plaguicida</a:t>
            </a:r>
          </a:p>
        </p:txBody>
      </p:sp>
      <p:pic>
        <p:nvPicPr>
          <p:cNvPr id="5" name="Imagen 4" descr="logo_achs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031" y="240835"/>
            <a:ext cx="604392" cy="588963"/>
          </a:xfrm>
          <a:prstGeom prst="rect">
            <a:avLst/>
          </a:prstGeom>
        </p:spPr>
      </p:pic>
      <p:sp>
        <p:nvSpPr>
          <p:cNvPr id="6" name="3 Título"/>
          <p:cNvSpPr txBox="1">
            <a:spLocks/>
          </p:cNvSpPr>
          <p:nvPr/>
        </p:nvSpPr>
        <p:spPr>
          <a:xfrm>
            <a:off x="461119" y="226154"/>
            <a:ext cx="7455308" cy="238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900" kern="800" spc="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PROTOCOLO DE VIGILANCIA DE TRABAJADORES EXPUESTOS A PLAGUICIDAS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7C057560-63A9-4971-9A2A-42A9575337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366" r="35493" b="35601"/>
          <a:stretch/>
        </p:blipFill>
        <p:spPr>
          <a:xfrm>
            <a:off x="3052293" y="1365106"/>
            <a:ext cx="3374265" cy="468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097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 txBox="1">
            <a:spLocks/>
          </p:cNvSpPr>
          <p:nvPr/>
        </p:nvSpPr>
        <p:spPr>
          <a:xfrm>
            <a:off x="452418" y="452049"/>
            <a:ext cx="7455308" cy="6871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400" dirty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Antecedentes generales</a:t>
            </a:r>
          </a:p>
          <a:p>
            <a:pPr algn="l">
              <a:lnSpc>
                <a:spcPct val="110000"/>
              </a:lnSpc>
            </a:pPr>
            <a:r>
              <a:rPr lang="es-CL" sz="1600" dirty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 en la Etiqueta del Plaguicida</a:t>
            </a:r>
          </a:p>
        </p:txBody>
      </p:sp>
      <p:pic>
        <p:nvPicPr>
          <p:cNvPr id="5" name="Imagen 4" descr="logo_achs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031" y="240835"/>
            <a:ext cx="604392" cy="588963"/>
          </a:xfrm>
          <a:prstGeom prst="rect">
            <a:avLst/>
          </a:prstGeom>
        </p:spPr>
      </p:pic>
      <p:sp>
        <p:nvSpPr>
          <p:cNvPr id="6" name="3 Título"/>
          <p:cNvSpPr txBox="1">
            <a:spLocks/>
          </p:cNvSpPr>
          <p:nvPr/>
        </p:nvSpPr>
        <p:spPr>
          <a:xfrm>
            <a:off x="461119" y="226154"/>
            <a:ext cx="7455308" cy="238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900" kern="800" spc="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PROTOCOLO DE VIGILANCIA DE TRABAJADORES EXPUESTOS A PLAGUICIDAS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7C057560-63A9-4971-9A2A-42A9575337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414" r="64450" b="49209"/>
          <a:stretch/>
        </p:blipFill>
        <p:spPr>
          <a:xfrm>
            <a:off x="2318198" y="1365106"/>
            <a:ext cx="5280338" cy="468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5961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 txBox="1">
            <a:spLocks/>
          </p:cNvSpPr>
          <p:nvPr/>
        </p:nvSpPr>
        <p:spPr>
          <a:xfrm>
            <a:off x="452418" y="452049"/>
            <a:ext cx="7455308" cy="6871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400" dirty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Antecedentes generales</a:t>
            </a:r>
          </a:p>
          <a:p>
            <a:pPr algn="l">
              <a:lnSpc>
                <a:spcPct val="110000"/>
              </a:lnSpc>
            </a:pPr>
            <a:r>
              <a:rPr lang="es-CL" sz="1600" dirty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 en la Etiqueta del Plaguicida</a:t>
            </a:r>
          </a:p>
        </p:txBody>
      </p:sp>
      <p:pic>
        <p:nvPicPr>
          <p:cNvPr id="5" name="Imagen 4" descr="logo_achs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031" y="240835"/>
            <a:ext cx="604392" cy="588963"/>
          </a:xfrm>
          <a:prstGeom prst="rect">
            <a:avLst/>
          </a:prstGeom>
        </p:spPr>
      </p:pic>
      <p:sp>
        <p:nvSpPr>
          <p:cNvPr id="6" name="3 Título"/>
          <p:cNvSpPr txBox="1">
            <a:spLocks/>
          </p:cNvSpPr>
          <p:nvPr/>
        </p:nvSpPr>
        <p:spPr>
          <a:xfrm>
            <a:off x="461119" y="226154"/>
            <a:ext cx="7455308" cy="238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900" kern="800" spc="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PROTOCOLO DE VIGILANCIA DE TRABAJADORES EXPUESTOS A PLAGUICIDAS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7C057560-63A9-4971-9A2A-42A9575337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036" t="49209"/>
          <a:stretch/>
        </p:blipFill>
        <p:spPr>
          <a:xfrm>
            <a:off x="2318198" y="1365106"/>
            <a:ext cx="5280338" cy="468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7376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logo_achs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031" y="240835"/>
            <a:ext cx="604392" cy="588963"/>
          </a:xfrm>
          <a:prstGeom prst="rect">
            <a:avLst/>
          </a:prstGeom>
        </p:spPr>
      </p:pic>
      <p:sp>
        <p:nvSpPr>
          <p:cNvPr id="6" name="3 Título"/>
          <p:cNvSpPr txBox="1">
            <a:spLocks/>
          </p:cNvSpPr>
          <p:nvPr/>
        </p:nvSpPr>
        <p:spPr>
          <a:xfrm>
            <a:off x="461119" y="226154"/>
            <a:ext cx="7455308" cy="238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900" kern="800" spc="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PROTOCOLO DE VIGILANCIA DE TRABAJADORES EXPUESTOS A PLAGUICIDAS</a:t>
            </a:r>
            <a:endParaRPr lang="es-CL" sz="900" kern="800" spc="5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3 Título"/>
          <p:cNvSpPr txBox="1">
            <a:spLocks/>
          </p:cNvSpPr>
          <p:nvPr/>
        </p:nvSpPr>
        <p:spPr>
          <a:xfrm>
            <a:off x="452418" y="452049"/>
            <a:ext cx="7455308" cy="6871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400" dirty="0" smtClean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Vigilancia Ambiental</a:t>
            </a:r>
          </a:p>
          <a:p>
            <a:pPr algn="l">
              <a:lnSpc>
                <a:spcPct val="110000"/>
              </a:lnSpc>
            </a:pPr>
            <a:r>
              <a:rPr lang="es-CL" sz="1600" dirty="0" smtClean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Obligaciones de ACHS</a:t>
            </a:r>
            <a:endParaRPr lang="es-CL" sz="1600" dirty="0">
              <a:solidFill>
                <a:srgbClr val="0C66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Agrupar 2"/>
          <p:cNvGrpSpPr/>
          <p:nvPr/>
        </p:nvGrpSpPr>
        <p:grpSpPr>
          <a:xfrm>
            <a:off x="3358473" y="1815474"/>
            <a:ext cx="2340652" cy="2603737"/>
            <a:chOff x="3358473" y="1815474"/>
            <a:chExt cx="2340652" cy="2603737"/>
          </a:xfrm>
        </p:grpSpPr>
        <p:sp>
          <p:nvSpPr>
            <p:cNvPr id="12" name="5 CuadroTexto"/>
            <p:cNvSpPr txBox="1"/>
            <p:nvPr/>
          </p:nvSpPr>
          <p:spPr>
            <a:xfrm>
              <a:off x="3386222" y="3436541"/>
              <a:ext cx="2312903" cy="9826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buClr>
                  <a:srgbClr val="8D0046"/>
                </a:buClr>
              </a:pPr>
              <a:r>
                <a:rPr lang="es-CL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</a:rPr>
                <a:t>Implementar Sistema de Vigilancia </a:t>
              </a:r>
              <a:r>
                <a:rPr lang="es-CL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</a:rPr>
                <a:t>en los Trabajadores Expuestos a Plaguicidas.</a:t>
              </a:r>
              <a:endParaRPr lang="es-C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endParaRPr>
            </a:p>
          </p:txBody>
        </p:sp>
        <p:sp>
          <p:nvSpPr>
            <p:cNvPr id="13" name="5 CuadroTexto"/>
            <p:cNvSpPr txBox="1"/>
            <p:nvPr/>
          </p:nvSpPr>
          <p:spPr>
            <a:xfrm>
              <a:off x="3358473" y="1815474"/>
              <a:ext cx="1648743" cy="17697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CL" sz="11500" dirty="0" smtClean="0">
                  <a:solidFill>
                    <a:srgbClr val="9CCC44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2" name="Agrupar 1"/>
          <p:cNvGrpSpPr/>
          <p:nvPr/>
        </p:nvGrpSpPr>
        <p:grpSpPr>
          <a:xfrm>
            <a:off x="459482" y="1815474"/>
            <a:ext cx="2227398" cy="2603737"/>
            <a:chOff x="459482" y="1815474"/>
            <a:chExt cx="2227398" cy="2603737"/>
          </a:xfrm>
        </p:grpSpPr>
        <p:sp>
          <p:nvSpPr>
            <p:cNvPr id="10" name="5 CuadroTexto"/>
            <p:cNvSpPr txBox="1"/>
            <p:nvPr/>
          </p:nvSpPr>
          <p:spPr>
            <a:xfrm>
              <a:off x="459482" y="1815474"/>
              <a:ext cx="1498857" cy="17697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CL" sz="11500" dirty="0" smtClean="0">
                  <a:solidFill>
                    <a:srgbClr val="9CCC44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5" name="5 CuadroTexto"/>
            <p:cNvSpPr txBox="1"/>
            <p:nvPr/>
          </p:nvSpPr>
          <p:spPr>
            <a:xfrm>
              <a:off x="630735" y="3436540"/>
              <a:ext cx="2056145" cy="9826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buClr>
                  <a:srgbClr val="8D0046"/>
                </a:buClr>
              </a:pPr>
              <a:r>
                <a:rPr lang="es-CL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</a:rPr>
                <a:t>Realizar </a:t>
              </a:r>
              <a:r>
                <a:rPr lang="es-CL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</a:rPr>
                <a:t>Catastro de Empresas Adheridas </a:t>
              </a:r>
              <a:r>
                <a:rPr lang="es-CL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</a:rPr>
                <a:t>con Exposición a Plaguicidas.</a:t>
              </a:r>
              <a:endParaRPr lang="es-C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endParaRPr>
            </a:p>
          </p:txBody>
        </p:sp>
      </p:grpSp>
      <p:grpSp>
        <p:nvGrpSpPr>
          <p:cNvPr id="17" name="Agrupar 16"/>
          <p:cNvGrpSpPr/>
          <p:nvPr/>
        </p:nvGrpSpPr>
        <p:grpSpPr>
          <a:xfrm>
            <a:off x="6400694" y="1815474"/>
            <a:ext cx="2478606" cy="2359730"/>
            <a:chOff x="6400694" y="1815474"/>
            <a:chExt cx="2478606" cy="2359730"/>
          </a:xfrm>
        </p:grpSpPr>
        <p:sp>
          <p:nvSpPr>
            <p:cNvPr id="11" name="5 CuadroTexto"/>
            <p:cNvSpPr txBox="1"/>
            <p:nvPr/>
          </p:nvSpPr>
          <p:spPr>
            <a:xfrm>
              <a:off x="6400694" y="1815474"/>
              <a:ext cx="1648743" cy="17697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CL" sz="11500" dirty="0" smtClean="0">
                  <a:solidFill>
                    <a:srgbClr val="9CCC44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16" name="5 CuadroTexto"/>
            <p:cNvSpPr txBox="1"/>
            <p:nvPr/>
          </p:nvSpPr>
          <p:spPr>
            <a:xfrm>
              <a:off x="6400694" y="3436540"/>
              <a:ext cx="2478606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buClr>
                  <a:srgbClr val="8D0046"/>
                </a:buClr>
              </a:pPr>
              <a:r>
                <a:rPr lang="es-CL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</a:rPr>
                <a:t>Asesorar a las Empresas </a:t>
              </a:r>
              <a:r>
                <a:rPr lang="es-CL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</a:rPr>
                <a:t>en la Implementación de Programas de Prevención.</a:t>
              </a:r>
              <a:endParaRPr lang="es-C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009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logo_achs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031" y="240835"/>
            <a:ext cx="604392" cy="588963"/>
          </a:xfrm>
          <a:prstGeom prst="rect">
            <a:avLst/>
          </a:prstGeom>
        </p:spPr>
      </p:pic>
      <p:sp>
        <p:nvSpPr>
          <p:cNvPr id="6" name="3 Título"/>
          <p:cNvSpPr txBox="1">
            <a:spLocks/>
          </p:cNvSpPr>
          <p:nvPr/>
        </p:nvSpPr>
        <p:spPr>
          <a:xfrm>
            <a:off x="461119" y="226154"/>
            <a:ext cx="7455308" cy="238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900" kern="800" spc="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PROTOCOLO DE VIGILANCIA DE TRABAJADORES EXPUESTOS A PLAGUICIDAS</a:t>
            </a:r>
            <a:endParaRPr lang="es-CL" sz="900" kern="800" spc="5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3 Título"/>
          <p:cNvSpPr txBox="1">
            <a:spLocks/>
          </p:cNvSpPr>
          <p:nvPr/>
        </p:nvSpPr>
        <p:spPr>
          <a:xfrm>
            <a:off x="452418" y="452049"/>
            <a:ext cx="7455308" cy="6871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400" dirty="0" smtClean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Vigilancia Ambiental</a:t>
            </a:r>
          </a:p>
          <a:p>
            <a:pPr algn="l">
              <a:lnSpc>
                <a:spcPct val="110000"/>
              </a:lnSpc>
            </a:pPr>
            <a:r>
              <a:rPr lang="es-CL" sz="1600" dirty="0" smtClean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Obligaciones de ACHS</a:t>
            </a:r>
            <a:endParaRPr lang="es-CL" sz="1600" dirty="0">
              <a:solidFill>
                <a:srgbClr val="0C66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Agrupar 1"/>
          <p:cNvGrpSpPr/>
          <p:nvPr/>
        </p:nvGrpSpPr>
        <p:grpSpPr>
          <a:xfrm>
            <a:off x="459482" y="1815474"/>
            <a:ext cx="2227398" cy="2603737"/>
            <a:chOff x="459482" y="1815474"/>
            <a:chExt cx="2227398" cy="2603737"/>
          </a:xfrm>
        </p:grpSpPr>
        <p:sp>
          <p:nvSpPr>
            <p:cNvPr id="10" name="5 CuadroTexto"/>
            <p:cNvSpPr txBox="1"/>
            <p:nvPr/>
          </p:nvSpPr>
          <p:spPr>
            <a:xfrm>
              <a:off x="459482" y="1815474"/>
              <a:ext cx="1498857" cy="17697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CL" sz="11500" dirty="0" smtClean="0">
                  <a:solidFill>
                    <a:srgbClr val="9CCC44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5" name="5 CuadroTexto"/>
            <p:cNvSpPr txBox="1"/>
            <p:nvPr/>
          </p:nvSpPr>
          <p:spPr>
            <a:xfrm>
              <a:off x="630735" y="3436540"/>
              <a:ext cx="2056145" cy="9826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buClr>
                  <a:srgbClr val="8D0046"/>
                </a:buClr>
              </a:pPr>
              <a:r>
                <a:rPr lang="es-CL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</a:rPr>
                <a:t>Realizar </a:t>
              </a:r>
              <a:r>
                <a:rPr lang="es-CL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</a:rPr>
                <a:t>Catastro de Empresas Adheridas </a:t>
              </a:r>
              <a:r>
                <a:rPr lang="es-CL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</a:rPr>
                <a:t>con Exposición a Plaguicidas.</a:t>
              </a:r>
              <a:endParaRPr lang="es-C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endParaRPr>
            </a:p>
          </p:txBody>
        </p:sp>
      </p:grpSp>
      <p:pic>
        <p:nvPicPr>
          <p:cNvPr id="3" name="Imagen 2" descr="tablas-plaguicidas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065" y="1900015"/>
            <a:ext cx="4046018" cy="3600000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3416060" y="1742536"/>
            <a:ext cx="3571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 smtClean="0"/>
              <a:t>Empresas con potencial exposición a plaguicidas</a:t>
            </a:r>
            <a:endParaRPr lang="es-CL" sz="1200" b="1" dirty="0"/>
          </a:p>
        </p:txBody>
      </p:sp>
    </p:spTree>
    <p:extLst>
      <p:ext uri="{BB962C8B-B14F-4D97-AF65-F5344CB8AC3E}">
        <p14:creationId xmlns:p14="http://schemas.microsoft.com/office/powerpoint/2010/main" val="412865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 txBox="1">
            <a:spLocks/>
          </p:cNvSpPr>
          <p:nvPr/>
        </p:nvSpPr>
        <p:spPr>
          <a:xfrm>
            <a:off x="452418" y="452049"/>
            <a:ext cx="7455308" cy="6871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400" dirty="0" smtClean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  <a:endParaRPr lang="es-CL" sz="2400" dirty="0">
              <a:solidFill>
                <a:srgbClr val="0C66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 descr="logo_achs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031" y="240835"/>
            <a:ext cx="604392" cy="588963"/>
          </a:xfrm>
          <a:prstGeom prst="rect">
            <a:avLst/>
          </a:prstGeom>
        </p:spPr>
      </p:pic>
      <p:sp>
        <p:nvSpPr>
          <p:cNvPr id="6" name="3 Título"/>
          <p:cNvSpPr txBox="1">
            <a:spLocks/>
          </p:cNvSpPr>
          <p:nvPr/>
        </p:nvSpPr>
        <p:spPr>
          <a:xfrm>
            <a:off x="461119" y="226154"/>
            <a:ext cx="7455308" cy="238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900" kern="800" spc="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PROTOCOLO DE VIGILANCIA DE TRABAJADORES EXPUESTOS A PLAGUICIDAS</a:t>
            </a:r>
            <a:endParaRPr lang="es-CL" sz="900" kern="800" spc="5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5 CuadroTexto"/>
          <p:cNvSpPr txBox="1"/>
          <p:nvPr/>
        </p:nvSpPr>
        <p:spPr>
          <a:xfrm>
            <a:off x="1557284" y="1726795"/>
            <a:ext cx="6946357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rgbClr val="105424"/>
              </a:buClr>
            </a:pPr>
            <a:r>
              <a:rPr lang="es-CL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¿Cuál es el objetivo del Protocolo Vigilancia de Trabajadores Expuestos a Plaguicidas?</a:t>
            </a:r>
            <a:endParaRPr lang="es-ES_tradnl" sz="2800" spc="-8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532" y="1733071"/>
            <a:ext cx="620211" cy="849211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1478307" y="2705593"/>
            <a:ext cx="5602980" cy="1611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s-C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“El presente protocolo, tiene como objetivo la protección de la salud de los trabajadores y trabajadoras expuestos a plaguicidas, aplicando medidas de protección y control oportunas, además de detectar precozmente posibles daños a la salud“.</a:t>
            </a:r>
            <a:endParaRPr lang="es-CL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94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logo_achs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031" y="240835"/>
            <a:ext cx="604392" cy="588963"/>
          </a:xfrm>
          <a:prstGeom prst="rect">
            <a:avLst/>
          </a:prstGeom>
        </p:spPr>
      </p:pic>
      <p:sp>
        <p:nvSpPr>
          <p:cNvPr id="6" name="3 Título"/>
          <p:cNvSpPr txBox="1">
            <a:spLocks/>
          </p:cNvSpPr>
          <p:nvPr/>
        </p:nvSpPr>
        <p:spPr>
          <a:xfrm>
            <a:off x="461119" y="226154"/>
            <a:ext cx="7455308" cy="238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900" kern="800" spc="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PROTOCOLO DE VIGILANCIA DE TRABAJADORES EXPUESTOS A PLAGUICIDAS</a:t>
            </a:r>
            <a:endParaRPr lang="es-CL" sz="900" kern="800" spc="5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3 Título"/>
          <p:cNvSpPr txBox="1">
            <a:spLocks/>
          </p:cNvSpPr>
          <p:nvPr/>
        </p:nvSpPr>
        <p:spPr>
          <a:xfrm>
            <a:off x="452418" y="452049"/>
            <a:ext cx="7455308" cy="6871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400" dirty="0" smtClean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Vigilancia Ambiental</a:t>
            </a:r>
          </a:p>
          <a:p>
            <a:pPr algn="l">
              <a:lnSpc>
                <a:spcPct val="110000"/>
              </a:lnSpc>
            </a:pPr>
            <a:r>
              <a:rPr lang="es-CL" sz="1600" dirty="0" smtClean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Obligaciones de ACHS</a:t>
            </a:r>
            <a:endParaRPr lang="es-CL" sz="1600" dirty="0">
              <a:solidFill>
                <a:srgbClr val="0C66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Agrupar 2"/>
          <p:cNvGrpSpPr/>
          <p:nvPr/>
        </p:nvGrpSpPr>
        <p:grpSpPr>
          <a:xfrm>
            <a:off x="588866" y="1815474"/>
            <a:ext cx="2340652" cy="2603737"/>
            <a:chOff x="3358473" y="1815474"/>
            <a:chExt cx="2340652" cy="2603737"/>
          </a:xfrm>
        </p:grpSpPr>
        <p:sp>
          <p:nvSpPr>
            <p:cNvPr id="12" name="5 CuadroTexto"/>
            <p:cNvSpPr txBox="1"/>
            <p:nvPr/>
          </p:nvSpPr>
          <p:spPr>
            <a:xfrm>
              <a:off x="3386222" y="3436541"/>
              <a:ext cx="2312903" cy="9826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buClr>
                  <a:srgbClr val="8D0046"/>
                </a:buClr>
              </a:pPr>
              <a:r>
                <a:rPr lang="es-CL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</a:rPr>
                <a:t>Implementar Sistema de Vigilancia </a:t>
              </a:r>
              <a:r>
                <a:rPr lang="es-CL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</a:rPr>
                <a:t>en los Trabajadores Expuestos a Plaguicidas.</a:t>
              </a:r>
              <a:endParaRPr lang="es-C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endParaRPr>
            </a:p>
          </p:txBody>
        </p:sp>
        <p:sp>
          <p:nvSpPr>
            <p:cNvPr id="13" name="5 CuadroTexto"/>
            <p:cNvSpPr txBox="1"/>
            <p:nvPr/>
          </p:nvSpPr>
          <p:spPr>
            <a:xfrm>
              <a:off x="3358473" y="1815474"/>
              <a:ext cx="1648743" cy="17697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CL" sz="11500" dirty="0" smtClean="0">
                  <a:solidFill>
                    <a:srgbClr val="9CCC44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pic>
        <p:nvPicPr>
          <p:cNvPr id="2" name="Imagen 1" descr="tablas-plaguicidas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368" y="1896762"/>
            <a:ext cx="2803540" cy="360000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3416060" y="1742536"/>
            <a:ext cx="2458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 smtClean="0"/>
              <a:t>Trabajadores en Vigilancia de Salud</a:t>
            </a:r>
            <a:endParaRPr lang="es-CL" sz="1200" b="1" dirty="0"/>
          </a:p>
        </p:txBody>
      </p:sp>
    </p:spTree>
    <p:extLst>
      <p:ext uri="{BB962C8B-B14F-4D97-AF65-F5344CB8AC3E}">
        <p14:creationId xmlns:p14="http://schemas.microsoft.com/office/powerpoint/2010/main" val="196215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ompu-0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2" t="18080" r="11799" b="20500"/>
          <a:stretch/>
        </p:blipFill>
        <p:spPr>
          <a:xfrm>
            <a:off x="1910016" y="1276595"/>
            <a:ext cx="6238037" cy="5023533"/>
          </a:xfrm>
          <a:prstGeom prst="rect">
            <a:avLst/>
          </a:prstGeom>
        </p:spPr>
      </p:pic>
      <p:pic>
        <p:nvPicPr>
          <p:cNvPr id="5" name="Imagen 4" descr="logo_achs-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031" y="240835"/>
            <a:ext cx="604392" cy="588963"/>
          </a:xfrm>
          <a:prstGeom prst="rect">
            <a:avLst/>
          </a:prstGeom>
        </p:spPr>
      </p:pic>
      <p:sp>
        <p:nvSpPr>
          <p:cNvPr id="6" name="3 Título"/>
          <p:cNvSpPr txBox="1">
            <a:spLocks/>
          </p:cNvSpPr>
          <p:nvPr/>
        </p:nvSpPr>
        <p:spPr>
          <a:xfrm>
            <a:off x="461119" y="226154"/>
            <a:ext cx="7455308" cy="238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900" kern="800" spc="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PROTOCOLO DE VIGILANCIA DE TRABAJADORES EXPUESTOS A PLAGUICIDAS</a:t>
            </a:r>
            <a:endParaRPr lang="es-CL" sz="900" kern="800" spc="5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3 Título"/>
          <p:cNvSpPr txBox="1">
            <a:spLocks/>
          </p:cNvSpPr>
          <p:nvPr/>
        </p:nvSpPr>
        <p:spPr>
          <a:xfrm>
            <a:off x="452418" y="452049"/>
            <a:ext cx="7455308" cy="6871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400" dirty="0" smtClean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Vigilancia Ambiental</a:t>
            </a:r>
          </a:p>
          <a:p>
            <a:pPr algn="l">
              <a:lnSpc>
                <a:spcPct val="110000"/>
              </a:lnSpc>
            </a:pPr>
            <a:r>
              <a:rPr lang="es-CL" sz="1600" dirty="0" smtClean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Obligaciones de ACHS</a:t>
            </a:r>
            <a:endParaRPr lang="es-CL" sz="1600" dirty="0">
              <a:solidFill>
                <a:srgbClr val="0C66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Agrupar 16"/>
          <p:cNvGrpSpPr/>
          <p:nvPr/>
        </p:nvGrpSpPr>
        <p:grpSpPr>
          <a:xfrm>
            <a:off x="608065" y="1276595"/>
            <a:ext cx="1462985" cy="2066515"/>
            <a:chOff x="6400695" y="1815474"/>
            <a:chExt cx="1296829" cy="2066515"/>
          </a:xfrm>
        </p:grpSpPr>
        <p:sp>
          <p:nvSpPr>
            <p:cNvPr id="11" name="5 CuadroTexto"/>
            <p:cNvSpPr txBox="1"/>
            <p:nvPr/>
          </p:nvSpPr>
          <p:spPr>
            <a:xfrm>
              <a:off x="6400695" y="1815474"/>
              <a:ext cx="632614" cy="10772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CL" sz="7000" dirty="0" smtClean="0">
                  <a:solidFill>
                    <a:srgbClr val="9CCC44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16" name="5 CuadroTexto"/>
            <p:cNvSpPr txBox="1"/>
            <p:nvPr/>
          </p:nvSpPr>
          <p:spPr>
            <a:xfrm>
              <a:off x="6400695" y="2804771"/>
              <a:ext cx="1296829" cy="10772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buClr>
                  <a:srgbClr val="8D0046"/>
                </a:buClr>
              </a:pPr>
              <a:r>
                <a:rPr lang="es-CL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</a:rPr>
                <a:t>Asesorar a las Empresas </a:t>
              </a:r>
              <a:r>
                <a:rPr lang="es-CL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</a:rPr>
                <a:t>en la Implementación de Programas de Prevención.</a:t>
              </a:r>
              <a:endPara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endParaRPr>
            </a:p>
          </p:txBody>
        </p:sp>
      </p:grpSp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1D052DEF-E845-4231-A11C-5B9A8C7E35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709" t="8365" b="2135"/>
          <a:stretch/>
        </p:blipFill>
        <p:spPr>
          <a:xfrm>
            <a:off x="2932286" y="1696803"/>
            <a:ext cx="4273961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5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 descr="compu-0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2" t="18080" r="11799" b="20500"/>
          <a:stretch/>
        </p:blipFill>
        <p:spPr>
          <a:xfrm>
            <a:off x="1910016" y="1276595"/>
            <a:ext cx="6238037" cy="5023533"/>
          </a:xfrm>
          <a:prstGeom prst="rect">
            <a:avLst/>
          </a:prstGeom>
        </p:spPr>
      </p:pic>
      <p:pic>
        <p:nvPicPr>
          <p:cNvPr id="5" name="Imagen 4" descr="logo_achs-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031" y="240835"/>
            <a:ext cx="604392" cy="588963"/>
          </a:xfrm>
          <a:prstGeom prst="rect">
            <a:avLst/>
          </a:prstGeom>
        </p:spPr>
      </p:pic>
      <p:sp>
        <p:nvSpPr>
          <p:cNvPr id="6" name="3 Título"/>
          <p:cNvSpPr txBox="1">
            <a:spLocks/>
          </p:cNvSpPr>
          <p:nvPr/>
        </p:nvSpPr>
        <p:spPr>
          <a:xfrm>
            <a:off x="461119" y="226154"/>
            <a:ext cx="7455308" cy="238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900" kern="800" spc="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PROTOCOLO DE VIGILANCIA DE TRABAJADORES EXPUESTOS A PLAGUICIDAS</a:t>
            </a:r>
            <a:endParaRPr lang="es-CL" sz="900" kern="800" spc="5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3 Título"/>
          <p:cNvSpPr txBox="1">
            <a:spLocks/>
          </p:cNvSpPr>
          <p:nvPr/>
        </p:nvSpPr>
        <p:spPr>
          <a:xfrm>
            <a:off x="452418" y="452049"/>
            <a:ext cx="7455308" cy="6871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400" dirty="0" smtClean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Vigilancia Ambiental</a:t>
            </a:r>
          </a:p>
          <a:p>
            <a:pPr algn="l">
              <a:lnSpc>
                <a:spcPct val="110000"/>
              </a:lnSpc>
            </a:pPr>
            <a:r>
              <a:rPr lang="es-CL" sz="1600" dirty="0" smtClean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Obligaciones de ACHS</a:t>
            </a:r>
            <a:endParaRPr lang="es-CL" sz="1600" dirty="0">
              <a:solidFill>
                <a:srgbClr val="0C66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Agrupar 9"/>
          <p:cNvGrpSpPr/>
          <p:nvPr/>
        </p:nvGrpSpPr>
        <p:grpSpPr>
          <a:xfrm>
            <a:off x="608065" y="1276595"/>
            <a:ext cx="1462985" cy="2066515"/>
            <a:chOff x="6400695" y="1815474"/>
            <a:chExt cx="1296829" cy="2066515"/>
          </a:xfrm>
        </p:grpSpPr>
        <p:sp>
          <p:nvSpPr>
            <p:cNvPr id="12" name="5 CuadroTexto"/>
            <p:cNvSpPr txBox="1"/>
            <p:nvPr/>
          </p:nvSpPr>
          <p:spPr>
            <a:xfrm>
              <a:off x="6400695" y="1815474"/>
              <a:ext cx="632614" cy="10772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CL" sz="7000" dirty="0" smtClean="0">
                  <a:solidFill>
                    <a:srgbClr val="9CCC44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13" name="5 CuadroTexto"/>
            <p:cNvSpPr txBox="1"/>
            <p:nvPr/>
          </p:nvSpPr>
          <p:spPr>
            <a:xfrm>
              <a:off x="6400695" y="2804771"/>
              <a:ext cx="1296829" cy="10772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buClr>
                  <a:srgbClr val="8D0046"/>
                </a:buClr>
              </a:pPr>
              <a:r>
                <a:rPr lang="es-CL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</a:rPr>
                <a:t>Asesorar a las Empresas </a:t>
              </a:r>
              <a:r>
                <a:rPr lang="es-CL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</a:rPr>
                <a:t>en la Implementación de Programas de Prevención.</a:t>
              </a:r>
              <a:endPara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endParaRPr>
            </a:p>
          </p:txBody>
        </p:sp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C6911F23-44EE-40BA-8C49-9B95C84667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960" t="8983" r="8982"/>
          <a:stretch/>
        </p:blipFill>
        <p:spPr>
          <a:xfrm>
            <a:off x="2901806" y="1703595"/>
            <a:ext cx="4301986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70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logo_achs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031" y="240835"/>
            <a:ext cx="604392" cy="588963"/>
          </a:xfrm>
          <a:prstGeom prst="rect">
            <a:avLst/>
          </a:prstGeom>
        </p:spPr>
      </p:pic>
      <p:sp>
        <p:nvSpPr>
          <p:cNvPr id="6" name="3 Título"/>
          <p:cNvSpPr txBox="1">
            <a:spLocks/>
          </p:cNvSpPr>
          <p:nvPr/>
        </p:nvSpPr>
        <p:spPr>
          <a:xfrm>
            <a:off x="461119" y="226154"/>
            <a:ext cx="7455308" cy="238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900" kern="800" spc="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PROTOCOLO DE VIGILANCIA DE TRABAJADORES EXPUESTOS A PLAGUICIDAS</a:t>
            </a:r>
            <a:endParaRPr lang="es-CL" sz="900" kern="800" spc="5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3 Título"/>
          <p:cNvSpPr txBox="1">
            <a:spLocks/>
          </p:cNvSpPr>
          <p:nvPr/>
        </p:nvSpPr>
        <p:spPr>
          <a:xfrm>
            <a:off x="452418" y="452049"/>
            <a:ext cx="7455308" cy="6871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400" dirty="0" smtClean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Vigilancia Ambiental</a:t>
            </a:r>
          </a:p>
          <a:p>
            <a:pPr algn="l">
              <a:lnSpc>
                <a:spcPct val="110000"/>
              </a:lnSpc>
            </a:pPr>
            <a:r>
              <a:rPr lang="es-CL" sz="1600" dirty="0" smtClean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Obligaciones de ACHS</a:t>
            </a:r>
            <a:endParaRPr lang="es-CL" sz="1600" dirty="0">
              <a:solidFill>
                <a:srgbClr val="0C66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Agrupar 9"/>
          <p:cNvGrpSpPr/>
          <p:nvPr/>
        </p:nvGrpSpPr>
        <p:grpSpPr>
          <a:xfrm>
            <a:off x="608065" y="1276595"/>
            <a:ext cx="1462985" cy="2066515"/>
            <a:chOff x="6400695" y="1815474"/>
            <a:chExt cx="1296829" cy="2066515"/>
          </a:xfrm>
        </p:grpSpPr>
        <p:sp>
          <p:nvSpPr>
            <p:cNvPr id="12" name="5 CuadroTexto"/>
            <p:cNvSpPr txBox="1"/>
            <p:nvPr/>
          </p:nvSpPr>
          <p:spPr>
            <a:xfrm>
              <a:off x="6400695" y="1815474"/>
              <a:ext cx="632614" cy="10772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CL" sz="7000" dirty="0" smtClean="0">
                  <a:solidFill>
                    <a:srgbClr val="9CCC44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13" name="5 CuadroTexto"/>
            <p:cNvSpPr txBox="1"/>
            <p:nvPr/>
          </p:nvSpPr>
          <p:spPr>
            <a:xfrm>
              <a:off x="6400695" y="2804771"/>
              <a:ext cx="1296829" cy="10772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buClr>
                  <a:srgbClr val="8D0046"/>
                </a:buClr>
              </a:pPr>
              <a:r>
                <a:rPr lang="es-CL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</a:rPr>
                <a:t>Asesorar a las Empresas </a:t>
              </a:r>
              <a:r>
                <a:rPr lang="es-CL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</a:rPr>
                <a:t>en la Implementación de Programas de Prevención.</a:t>
              </a:r>
              <a:endPara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endParaRPr>
            </a:p>
          </p:txBody>
        </p:sp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2D84D1E8-9C8C-4997-A589-794425C15C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18" t="8375" r="11702" b="-16"/>
          <a:stretch/>
        </p:blipFill>
        <p:spPr>
          <a:xfrm>
            <a:off x="2891649" y="1693434"/>
            <a:ext cx="4311865" cy="2880000"/>
          </a:xfrm>
          <a:prstGeom prst="rect">
            <a:avLst/>
          </a:prstGeom>
        </p:spPr>
      </p:pic>
      <p:pic>
        <p:nvPicPr>
          <p:cNvPr id="15" name="Imagen 14" descr="compu-01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2" t="18080" r="11799" b="20500"/>
          <a:stretch/>
        </p:blipFill>
        <p:spPr>
          <a:xfrm>
            <a:off x="1910016" y="1276595"/>
            <a:ext cx="6238037" cy="502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61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logo_achs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031" y="240835"/>
            <a:ext cx="604392" cy="588963"/>
          </a:xfrm>
          <a:prstGeom prst="rect">
            <a:avLst/>
          </a:prstGeom>
        </p:spPr>
      </p:pic>
      <p:sp>
        <p:nvSpPr>
          <p:cNvPr id="6" name="3 Título"/>
          <p:cNvSpPr txBox="1">
            <a:spLocks/>
          </p:cNvSpPr>
          <p:nvPr/>
        </p:nvSpPr>
        <p:spPr>
          <a:xfrm>
            <a:off x="461119" y="226154"/>
            <a:ext cx="7455308" cy="238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900" kern="800" spc="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PROTOCOLO DE VIGILANCIA DE TRABAJADORES EXPUESTOS A PLAGUICIDAS</a:t>
            </a:r>
            <a:endParaRPr lang="es-CL" sz="900" kern="800" spc="5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3 Título"/>
          <p:cNvSpPr txBox="1">
            <a:spLocks/>
          </p:cNvSpPr>
          <p:nvPr/>
        </p:nvSpPr>
        <p:spPr>
          <a:xfrm>
            <a:off x="452418" y="452049"/>
            <a:ext cx="7455308" cy="6871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400" dirty="0" smtClean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Vigilancia Ambiental</a:t>
            </a:r>
          </a:p>
          <a:p>
            <a:pPr algn="l">
              <a:lnSpc>
                <a:spcPct val="110000"/>
              </a:lnSpc>
            </a:pPr>
            <a:r>
              <a:rPr lang="es-CL" sz="1600" dirty="0" smtClean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Obligaciones de ACHS</a:t>
            </a:r>
            <a:endParaRPr lang="es-CL" sz="1600" dirty="0">
              <a:solidFill>
                <a:srgbClr val="0C66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Agrupar 9"/>
          <p:cNvGrpSpPr/>
          <p:nvPr/>
        </p:nvGrpSpPr>
        <p:grpSpPr>
          <a:xfrm>
            <a:off x="608065" y="1276595"/>
            <a:ext cx="1462985" cy="2066515"/>
            <a:chOff x="6400695" y="1815474"/>
            <a:chExt cx="1296829" cy="2066515"/>
          </a:xfrm>
        </p:grpSpPr>
        <p:sp>
          <p:nvSpPr>
            <p:cNvPr id="12" name="5 CuadroTexto"/>
            <p:cNvSpPr txBox="1"/>
            <p:nvPr/>
          </p:nvSpPr>
          <p:spPr>
            <a:xfrm>
              <a:off x="6400695" y="1815474"/>
              <a:ext cx="632614" cy="10772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CL" sz="7000" dirty="0" smtClean="0">
                  <a:solidFill>
                    <a:srgbClr val="9CCC44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13" name="5 CuadroTexto"/>
            <p:cNvSpPr txBox="1"/>
            <p:nvPr/>
          </p:nvSpPr>
          <p:spPr>
            <a:xfrm>
              <a:off x="6400695" y="2804771"/>
              <a:ext cx="1296829" cy="10772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buClr>
                  <a:srgbClr val="8D0046"/>
                </a:buClr>
              </a:pPr>
              <a:r>
                <a:rPr lang="es-CL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</a:rPr>
                <a:t>Asesorar a las Empresas </a:t>
              </a:r>
              <a:r>
                <a:rPr lang="es-CL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</a:rPr>
                <a:t>en la Implementación de Programas de Prevención.</a:t>
              </a:r>
              <a:endPara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endParaRPr>
            </a:p>
          </p:txBody>
        </p:sp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1574CBB0-F7F5-460A-B4A3-4F2CECFDD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534" y="1593202"/>
            <a:ext cx="2532108" cy="311250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50800" dir="5400000" algn="tl" rotWithShape="0">
              <a:srgbClr val="000000">
                <a:alpha val="15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CCA3FAB8-4456-4DD3-8B0B-06BD7D1100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1944" y="1593202"/>
            <a:ext cx="2717750" cy="311669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50800" dir="5400000" algn="tl" rotWithShape="0">
              <a:srgbClr val="000000">
                <a:alpha val="15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52C42C52-73E2-41E6-BF93-11E7B1F27F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4319" y="4116664"/>
            <a:ext cx="2282642" cy="17459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76200" dist="50800" dir="5400000" algn="tl" rotWithShape="0">
              <a:srgbClr val="000000">
                <a:alpha val="15000"/>
              </a:srgbClr>
            </a:outerShdw>
          </a:effectLst>
          <a:scene3d>
            <a:camera prst="orthographicFront"/>
            <a:lightRig rig="soft" dir="t"/>
          </a:scene3d>
          <a:sp3d contourW="12700" prstMaterial="matte">
            <a:contourClr>
              <a:srgbClr val="C0C0C0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648444FF-C2F1-4FB3-B524-F003E74F17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2514" y="4130741"/>
            <a:ext cx="2072179" cy="17251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76200" dist="50800" dir="5400000" algn="tl" rotWithShape="0">
              <a:srgbClr val="000000">
                <a:alpha val="15000"/>
              </a:srgbClr>
            </a:outerShdw>
          </a:effectLst>
          <a:scene3d>
            <a:camera prst="orthographicFront"/>
            <a:lightRig rig="soft" dir="t"/>
          </a:scene3d>
          <a:sp3d contourW="12700" prstMaterial="matte"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3366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800_1232.jpg"/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6"/>
          <a:stretch/>
        </p:blipFill>
        <p:spPr>
          <a:xfrm>
            <a:off x="-1" y="0"/>
            <a:ext cx="9720263" cy="6300788"/>
          </a:xfrm>
          <a:prstGeom prst="rect">
            <a:avLst/>
          </a:prstGeom>
        </p:spPr>
      </p:pic>
      <p:grpSp>
        <p:nvGrpSpPr>
          <p:cNvPr id="4" name="Agrupar 3"/>
          <p:cNvGrpSpPr/>
          <p:nvPr/>
        </p:nvGrpSpPr>
        <p:grpSpPr>
          <a:xfrm>
            <a:off x="4355684" y="2739091"/>
            <a:ext cx="3627014" cy="2387721"/>
            <a:chOff x="4355684" y="2739091"/>
            <a:chExt cx="3627014" cy="2387721"/>
          </a:xfrm>
        </p:grpSpPr>
        <p:sp>
          <p:nvSpPr>
            <p:cNvPr id="20" name="Rectángulo 19"/>
            <p:cNvSpPr/>
            <p:nvPr/>
          </p:nvSpPr>
          <p:spPr>
            <a:xfrm>
              <a:off x="4355684" y="2739091"/>
              <a:ext cx="3627014" cy="2387721"/>
            </a:xfrm>
            <a:prstGeom prst="rect">
              <a:avLst/>
            </a:prstGeom>
            <a:solidFill>
              <a:schemeClr val="bg1">
                <a:alpha val="88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6" name="10 CuadroTexto">
              <a:extLst>
                <a:ext uri="{FF2B5EF4-FFF2-40B4-BE49-F238E27FC236}">
                  <a16:creationId xmlns:a16="http://schemas.microsoft.com/office/drawing/2014/main" xmlns="" id="{EEEF63EB-2B8C-496A-B8A2-9108704A628F}"/>
                </a:ext>
              </a:extLst>
            </p:cNvPr>
            <p:cNvSpPr txBox="1"/>
            <p:nvPr/>
          </p:nvSpPr>
          <p:spPr>
            <a:xfrm>
              <a:off x="4640162" y="2886453"/>
              <a:ext cx="2080732" cy="2667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s-CL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Es decir</a:t>
              </a:r>
              <a:r>
                <a:rPr lang="es-CL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:</a:t>
              </a:r>
              <a:endParaRPr lang="es-C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5" name="Imagen 4" descr="logo_achs-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031" y="240835"/>
            <a:ext cx="604392" cy="588963"/>
          </a:xfrm>
          <a:prstGeom prst="rect">
            <a:avLst/>
          </a:prstGeom>
        </p:spPr>
      </p:pic>
      <p:sp>
        <p:nvSpPr>
          <p:cNvPr id="9" name="3 Título"/>
          <p:cNvSpPr txBox="1">
            <a:spLocks/>
          </p:cNvSpPr>
          <p:nvPr/>
        </p:nvSpPr>
        <p:spPr>
          <a:xfrm>
            <a:off x="452418" y="452049"/>
            <a:ext cx="7455308" cy="6871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400" dirty="0" smtClean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Vigilancia Ambiental</a:t>
            </a:r>
          </a:p>
          <a:p>
            <a:pPr algn="l">
              <a:lnSpc>
                <a:spcPct val="110000"/>
              </a:lnSpc>
            </a:pPr>
            <a:r>
              <a:rPr lang="es-CL" sz="1600" dirty="0" smtClean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Etapas de la Vigilancia Ambiental</a:t>
            </a:r>
            <a:endParaRPr lang="es-CL" sz="1600" dirty="0">
              <a:solidFill>
                <a:srgbClr val="0C66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CuadroTexto">
            <a:extLst>
              <a:ext uri="{FF2B5EF4-FFF2-40B4-BE49-F238E27FC236}">
                <a16:creationId xmlns:a16="http://schemas.microsoft.com/office/drawing/2014/main" xmlns="" id="{93C1E5FE-430E-4A3C-90CC-8D50AB59DB9A}"/>
              </a:ext>
            </a:extLst>
          </p:cNvPr>
          <p:cNvSpPr txBox="1"/>
          <p:nvPr/>
        </p:nvSpPr>
        <p:spPr>
          <a:xfrm>
            <a:off x="814778" y="2576812"/>
            <a:ext cx="344212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CL" sz="4000" dirty="0">
                <a:solidFill>
                  <a:srgbClr val="004B53"/>
                </a:solidFill>
                <a:latin typeface="Arial" pitchFamily="34" charset="0"/>
                <a:cs typeface="Arial" pitchFamily="34" charset="0"/>
              </a:rPr>
              <a:t>¿Utilizo plaguicidas?</a:t>
            </a:r>
          </a:p>
        </p:txBody>
      </p:sp>
      <p:sp>
        <p:nvSpPr>
          <p:cNvPr id="8" name="10 CuadroTexto">
            <a:extLst>
              <a:ext uri="{FF2B5EF4-FFF2-40B4-BE49-F238E27FC236}">
                <a16:creationId xmlns:a16="http://schemas.microsoft.com/office/drawing/2014/main" xmlns="" id="{EEEF63EB-2B8C-496A-B8A2-9108704A628F}"/>
              </a:ext>
            </a:extLst>
          </p:cNvPr>
          <p:cNvSpPr txBox="1"/>
          <p:nvPr/>
        </p:nvSpPr>
        <p:spPr>
          <a:xfrm>
            <a:off x="4640162" y="3212328"/>
            <a:ext cx="3047894" cy="8012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lnSpc>
                <a:spcPct val="120000"/>
              </a:lnSpc>
              <a:buClr>
                <a:srgbClr val="84B727"/>
              </a:buClr>
              <a:buFont typeface="Arial"/>
              <a:buChar char="•"/>
            </a:pPr>
            <a:r>
              <a:rPr lang="es-CL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Utilizo </a:t>
            </a:r>
            <a:r>
              <a:rPr lang="es-CL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producto para combatir </a:t>
            </a:r>
            <a:r>
              <a:rPr lang="es-CL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Plagas</a:t>
            </a:r>
          </a:p>
        </p:txBody>
      </p:sp>
      <p:sp>
        <p:nvSpPr>
          <p:cNvPr id="18" name="10 CuadroTexto">
            <a:extLst>
              <a:ext uri="{FF2B5EF4-FFF2-40B4-BE49-F238E27FC236}">
                <a16:creationId xmlns:a16="http://schemas.microsoft.com/office/drawing/2014/main" xmlns="" id="{EEEF63EB-2B8C-496A-B8A2-9108704A628F}"/>
              </a:ext>
            </a:extLst>
          </p:cNvPr>
          <p:cNvSpPr txBox="1"/>
          <p:nvPr/>
        </p:nvSpPr>
        <p:spPr>
          <a:xfrm>
            <a:off x="4640161" y="4106438"/>
            <a:ext cx="2966617" cy="12075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lnSpc>
                <a:spcPct val="120000"/>
              </a:lnSpc>
              <a:buClr>
                <a:srgbClr val="84B727"/>
              </a:buClr>
              <a:buFont typeface="Arial"/>
              <a:buChar char="•"/>
            </a:pPr>
            <a:r>
              <a:rPr lang="es-CL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Productos </a:t>
            </a:r>
            <a:r>
              <a:rPr lang="es-CL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con N° SAG o ISP o SO2</a:t>
            </a:r>
          </a:p>
          <a:p>
            <a:pPr marL="342900" indent="-342900">
              <a:lnSpc>
                <a:spcPct val="120000"/>
              </a:lnSpc>
              <a:buClr>
                <a:srgbClr val="84B727"/>
              </a:buClr>
              <a:buFont typeface="Arial"/>
              <a:buChar char="•"/>
            </a:pPr>
            <a:endParaRPr lang="es-CL" sz="22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3 Título"/>
          <p:cNvSpPr txBox="1">
            <a:spLocks/>
          </p:cNvSpPr>
          <p:nvPr/>
        </p:nvSpPr>
        <p:spPr>
          <a:xfrm>
            <a:off x="461119" y="226154"/>
            <a:ext cx="7455308" cy="238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900" kern="800" spc="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PROTOCOLO DE VIGILANCIA DE TRABAJADORES EXPUESTOS A PLAGUICIDAS</a:t>
            </a:r>
            <a:endParaRPr lang="es-CL" sz="900" kern="800" spc="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="" xmlns:a16="http://schemas.microsoft.com/office/drawing/2014/main" id="{F1074434-CC71-4935-93B9-94ADB37FC60F}"/>
              </a:ext>
            </a:extLst>
          </p:cNvPr>
          <p:cNvSpPr txBox="1"/>
          <p:nvPr/>
        </p:nvSpPr>
        <p:spPr>
          <a:xfrm>
            <a:off x="566075" y="1604631"/>
            <a:ext cx="3789609" cy="5027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CL" sz="2000" b="1" dirty="0" smtClean="0">
                <a:solidFill>
                  <a:srgbClr val="84B727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s-C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Identificación del Peligro </a:t>
            </a:r>
            <a:br>
              <a:rPr lang="es-C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C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s-C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(Responsabilidad de la Empresa)</a:t>
            </a:r>
          </a:p>
        </p:txBody>
      </p:sp>
    </p:spTree>
    <p:extLst>
      <p:ext uri="{BB962C8B-B14F-4D97-AF65-F5344CB8AC3E}">
        <p14:creationId xmlns:p14="http://schemas.microsoft.com/office/powerpoint/2010/main" val="148525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8" grpId="0"/>
      <p:bldP spid="2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800_1232.jpg"/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6"/>
          <a:stretch/>
        </p:blipFill>
        <p:spPr>
          <a:xfrm>
            <a:off x="-1" y="0"/>
            <a:ext cx="9720263" cy="6300788"/>
          </a:xfrm>
          <a:prstGeom prst="rect">
            <a:avLst/>
          </a:prstGeom>
        </p:spPr>
      </p:pic>
      <p:pic>
        <p:nvPicPr>
          <p:cNvPr id="5" name="Imagen 4" descr="logo_achs-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031" y="240835"/>
            <a:ext cx="604392" cy="588963"/>
          </a:xfrm>
          <a:prstGeom prst="rect">
            <a:avLst/>
          </a:prstGeom>
        </p:spPr>
      </p:pic>
      <p:sp>
        <p:nvSpPr>
          <p:cNvPr id="6" name="3 Título"/>
          <p:cNvSpPr txBox="1">
            <a:spLocks/>
          </p:cNvSpPr>
          <p:nvPr/>
        </p:nvSpPr>
        <p:spPr>
          <a:xfrm>
            <a:off x="461119" y="226154"/>
            <a:ext cx="7455308" cy="238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900" kern="800" spc="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PROTOCOLO DE VIGILANCIA DE TRABAJADORES EXPUESTOS A PLAGUICIDAS</a:t>
            </a:r>
            <a:endParaRPr lang="es-CL" sz="900" kern="800" spc="5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3 Título"/>
          <p:cNvSpPr txBox="1">
            <a:spLocks/>
          </p:cNvSpPr>
          <p:nvPr/>
        </p:nvSpPr>
        <p:spPr>
          <a:xfrm>
            <a:off x="452418" y="452049"/>
            <a:ext cx="7455308" cy="6871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400" dirty="0" smtClean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Vigilancia Ambiental</a:t>
            </a:r>
          </a:p>
          <a:p>
            <a:pPr algn="l">
              <a:lnSpc>
                <a:spcPct val="110000"/>
              </a:lnSpc>
            </a:pPr>
            <a:r>
              <a:rPr lang="es-CL" sz="1600" dirty="0" smtClean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Etapas de la Vigilancia Ambiental</a:t>
            </a:r>
            <a:endParaRPr lang="es-CL" sz="1600" dirty="0">
              <a:solidFill>
                <a:srgbClr val="0C66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CuadroTexto">
            <a:extLst>
              <a:ext uri="{FF2B5EF4-FFF2-40B4-BE49-F238E27FC236}">
                <a16:creationId xmlns:a16="http://schemas.microsoft.com/office/drawing/2014/main" xmlns="" id="{93C1E5FE-430E-4A3C-90CC-8D50AB59DB9A}"/>
              </a:ext>
            </a:extLst>
          </p:cNvPr>
          <p:cNvSpPr txBox="1"/>
          <p:nvPr/>
        </p:nvSpPr>
        <p:spPr>
          <a:xfrm>
            <a:off x="814777" y="2576812"/>
            <a:ext cx="4478410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CL" sz="4000" dirty="0" smtClean="0">
                <a:solidFill>
                  <a:srgbClr val="004B53"/>
                </a:solidFill>
                <a:latin typeface="Arial" pitchFamily="34" charset="0"/>
                <a:cs typeface="Arial" pitchFamily="34" charset="0"/>
              </a:rPr>
              <a:t>¿Tengo trabajadores expuestos?</a:t>
            </a:r>
            <a:endParaRPr lang="es-CL" sz="4000" dirty="0">
              <a:solidFill>
                <a:srgbClr val="004B53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Agrupar 1"/>
          <p:cNvGrpSpPr/>
          <p:nvPr/>
        </p:nvGrpSpPr>
        <p:grpSpPr>
          <a:xfrm>
            <a:off x="4355684" y="2739091"/>
            <a:ext cx="3627014" cy="3235290"/>
            <a:chOff x="4355684" y="2739091"/>
            <a:chExt cx="3627014" cy="3235290"/>
          </a:xfrm>
        </p:grpSpPr>
        <p:sp>
          <p:nvSpPr>
            <p:cNvPr id="18" name="Rectángulo 17"/>
            <p:cNvSpPr/>
            <p:nvPr/>
          </p:nvSpPr>
          <p:spPr>
            <a:xfrm>
              <a:off x="4355684" y="2739091"/>
              <a:ext cx="3627014" cy="3235290"/>
            </a:xfrm>
            <a:prstGeom prst="rect">
              <a:avLst/>
            </a:prstGeom>
            <a:solidFill>
              <a:schemeClr val="bg1">
                <a:alpha val="88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7" name="10 CuadroTexto">
              <a:extLst>
                <a:ext uri="{FF2B5EF4-FFF2-40B4-BE49-F238E27FC236}">
                  <a16:creationId xmlns:a16="http://schemas.microsoft.com/office/drawing/2014/main" xmlns="" id="{EEEF63EB-2B8C-496A-B8A2-9108704A628F}"/>
                </a:ext>
              </a:extLst>
            </p:cNvPr>
            <p:cNvSpPr txBox="1"/>
            <p:nvPr/>
          </p:nvSpPr>
          <p:spPr>
            <a:xfrm>
              <a:off x="4640162" y="2886453"/>
              <a:ext cx="2080732" cy="2667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s-CL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Es decir</a:t>
              </a:r>
              <a:r>
                <a:rPr lang="es-CL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:</a:t>
              </a:r>
              <a:endParaRPr lang="es-C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10 CuadroTexto">
            <a:extLst>
              <a:ext uri="{FF2B5EF4-FFF2-40B4-BE49-F238E27FC236}">
                <a16:creationId xmlns:a16="http://schemas.microsoft.com/office/drawing/2014/main" xmlns="" id="{EEEF63EB-2B8C-496A-B8A2-9108704A628F}"/>
              </a:ext>
            </a:extLst>
          </p:cNvPr>
          <p:cNvSpPr txBox="1"/>
          <p:nvPr/>
        </p:nvSpPr>
        <p:spPr>
          <a:xfrm>
            <a:off x="4640162" y="3217614"/>
            <a:ext cx="3267564" cy="26012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ct val="110000"/>
              </a:lnSpc>
              <a:buClr>
                <a:srgbClr val="84B727"/>
              </a:buClr>
              <a:buFont typeface="Arial"/>
              <a:buChar char="•"/>
            </a:pPr>
            <a:r>
              <a:rPr lang="es-CL" sz="22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Tareas en que se abre el envase</a:t>
            </a:r>
          </a:p>
          <a:p>
            <a:pPr marL="285750" indent="-285750">
              <a:lnSpc>
                <a:spcPct val="110000"/>
              </a:lnSpc>
              <a:buClr>
                <a:srgbClr val="84B727"/>
              </a:buClr>
              <a:buFont typeface="Arial"/>
              <a:buChar char="•"/>
            </a:pPr>
            <a:r>
              <a:rPr lang="es-CL" sz="22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Aplicar</a:t>
            </a:r>
          </a:p>
          <a:p>
            <a:pPr marL="285750" indent="-285750">
              <a:lnSpc>
                <a:spcPct val="110000"/>
              </a:lnSpc>
              <a:buClr>
                <a:srgbClr val="84B727"/>
              </a:buClr>
              <a:buFont typeface="Arial"/>
              <a:buChar char="•"/>
            </a:pPr>
            <a:r>
              <a:rPr lang="es-CL" sz="22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Dosificar</a:t>
            </a:r>
          </a:p>
          <a:p>
            <a:pPr marL="285750" indent="-285750">
              <a:lnSpc>
                <a:spcPct val="110000"/>
              </a:lnSpc>
              <a:buClr>
                <a:srgbClr val="84B727"/>
              </a:buClr>
              <a:buFont typeface="Arial"/>
              <a:buChar char="•"/>
            </a:pPr>
            <a:r>
              <a:rPr lang="es-CL" sz="22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Diluir</a:t>
            </a:r>
          </a:p>
          <a:p>
            <a:pPr marL="285750" indent="-285750">
              <a:lnSpc>
                <a:spcPct val="110000"/>
              </a:lnSpc>
              <a:buClr>
                <a:srgbClr val="84B727"/>
              </a:buClr>
              <a:buFont typeface="Arial"/>
              <a:buChar char="•"/>
            </a:pPr>
            <a:r>
              <a:rPr lang="es-CL" sz="22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Cargar</a:t>
            </a:r>
          </a:p>
          <a:p>
            <a:pPr marL="285750" indent="-285750">
              <a:lnSpc>
                <a:spcPct val="110000"/>
              </a:lnSpc>
              <a:buClr>
                <a:srgbClr val="84B727"/>
              </a:buClr>
              <a:buFont typeface="Arial"/>
              <a:buChar char="•"/>
            </a:pPr>
            <a:r>
              <a:rPr lang="es-CL" sz="22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Fabricar</a:t>
            </a:r>
            <a:endParaRPr lang="es-CL" sz="2200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F1074434-CC71-4935-93B9-94ADB37FC60F}"/>
              </a:ext>
            </a:extLst>
          </p:cNvPr>
          <p:cNvSpPr txBox="1"/>
          <p:nvPr/>
        </p:nvSpPr>
        <p:spPr>
          <a:xfrm>
            <a:off x="566075" y="1604631"/>
            <a:ext cx="3789609" cy="5027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CL" sz="2000" b="1" dirty="0" smtClean="0">
                <a:solidFill>
                  <a:srgbClr val="84B727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s-C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Identificación del Peligro </a:t>
            </a:r>
            <a:br>
              <a:rPr lang="es-C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C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s-C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(Responsabilidad de la Empresa)</a:t>
            </a:r>
          </a:p>
        </p:txBody>
      </p:sp>
    </p:spTree>
    <p:extLst>
      <p:ext uri="{BB962C8B-B14F-4D97-AF65-F5344CB8AC3E}">
        <p14:creationId xmlns:p14="http://schemas.microsoft.com/office/powerpoint/2010/main" val="145292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logo_achs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031" y="240835"/>
            <a:ext cx="604392" cy="588963"/>
          </a:xfrm>
          <a:prstGeom prst="rect">
            <a:avLst/>
          </a:prstGeom>
        </p:spPr>
      </p:pic>
      <p:sp>
        <p:nvSpPr>
          <p:cNvPr id="6" name="3 Título"/>
          <p:cNvSpPr txBox="1">
            <a:spLocks/>
          </p:cNvSpPr>
          <p:nvPr/>
        </p:nvSpPr>
        <p:spPr>
          <a:xfrm>
            <a:off x="461119" y="226154"/>
            <a:ext cx="7455308" cy="238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900" kern="800" spc="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PROTOCOLO DE VIGILANCIA DE TRABAJADORES EXPUESTOS A PLAGUICIDAS</a:t>
            </a:r>
            <a:endParaRPr lang="es-CL" sz="900" kern="800" spc="5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3 Título"/>
          <p:cNvSpPr txBox="1">
            <a:spLocks/>
          </p:cNvSpPr>
          <p:nvPr/>
        </p:nvSpPr>
        <p:spPr>
          <a:xfrm>
            <a:off x="452418" y="452049"/>
            <a:ext cx="7455308" cy="6871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400" dirty="0" smtClean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Vigilancia Ambiental</a:t>
            </a:r>
          </a:p>
          <a:p>
            <a:pPr algn="l">
              <a:lnSpc>
                <a:spcPct val="110000"/>
              </a:lnSpc>
            </a:pPr>
            <a:r>
              <a:rPr lang="es-CL" sz="1600" dirty="0" smtClean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Etapas de la Vigilancia Ambiental</a:t>
            </a:r>
            <a:endParaRPr lang="es-CL" sz="1600" dirty="0">
              <a:solidFill>
                <a:srgbClr val="0C66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F1074434-CC71-4935-93B9-94ADB37FC60F}"/>
              </a:ext>
            </a:extLst>
          </p:cNvPr>
          <p:cNvSpPr txBox="1"/>
          <p:nvPr/>
        </p:nvSpPr>
        <p:spPr>
          <a:xfrm>
            <a:off x="566075" y="1604631"/>
            <a:ext cx="3789609" cy="5027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CL" sz="2000" b="1" dirty="0">
                <a:solidFill>
                  <a:srgbClr val="84B727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s-C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Establacer Organización</a:t>
            </a:r>
            <a:br>
              <a:rPr lang="es-C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C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(Responsabilidad de la Empresa)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3ABB4B37-7248-4558-8845-ECC1AAFDDC25}"/>
              </a:ext>
            </a:extLst>
          </p:cNvPr>
          <p:cNvSpPr/>
          <p:nvPr/>
        </p:nvSpPr>
        <p:spPr>
          <a:xfrm>
            <a:off x="1312677" y="2319637"/>
            <a:ext cx="5147563" cy="32778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130000"/>
              </a:lnSpc>
              <a:buClr>
                <a:srgbClr val="179188"/>
              </a:buClr>
              <a:buSzPct val="100000"/>
              <a:buAutoNum type="alphaUcPeriod"/>
            </a:pPr>
            <a:r>
              <a:rPr lang="es-C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Formar un equipo de salud ocupacional</a:t>
            </a:r>
          </a:p>
          <a:p>
            <a:pPr marL="457200" indent="-457200">
              <a:lnSpc>
                <a:spcPct val="130000"/>
              </a:lnSpc>
              <a:buClr>
                <a:srgbClr val="179188"/>
              </a:buClr>
              <a:buSzPct val="100000"/>
              <a:buFontTx/>
              <a:buAutoNum type="alphaUcPeriod"/>
            </a:pPr>
            <a:r>
              <a:rPr lang="es-C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Definir responsabilidades</a:t>
            </a:r>
          </a:p>
          <a:p>
            <a:pPr marL="457200" indent="-457200">
              <a:lnSpc>
                <a:spcPct val="130000"/>
              </a:lnSpc>
              <a:buClr>
                <a:srgbClr val="179188"/>
              </a:buClr>
              <a:buSzPct val="100000"/>
              <a:buFontTx/>
              <a:buAutoNum type="alphaUcPeriod"/>
            </a:pPr>
            <a:r>
              <a:rPr lang="es-C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Identificar documentación</a:t>
            </a:r>
          </a:p>
          <a:p>
            <a:pPr marL="457200" indent="-457200">
              <a:lnSpc>
                <a:spcPct val="130000"/>
              </a:lnSpc>
              <a:buClr>
                <a:srgbClr val="179188"/>
              </a:buClr>
              <a:buSzPct val="100000"/>
              <a:buFontTx/>
              <a:buAutoNum type="alphaUcPeriod"/>
            </a:pPr>
            <a:r>
              <a:rPr lang="es-C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Procedimientos </a:t>
            </a:r>
            <a:r>
              <a:rPr lang="es-C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de </a:t>
            </a:r>
            <a:r>
              <a:rPr lang="es-C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comunicación</a:t>
            </a:r>
          </a:p>
          <a:p>
            <a:pPr marL="457200" indent="-457200">
              <a:lnSpc>
                <a:spcPct val="130000"/>
              </a:lnSpc>
              <a:buClr>
                <a:srgbClr val="179188"/>
              </a:buClr>
              <a:buSzPct val="100000"/>
              <a:buFontTx/>
              <a:buAutoNum type="alphaUcPeriod"/>
            </a:pPr>
            <a:r>
              <a:rPr lang="es-C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Capacitación </a:t>
            </a:r>
            <a:r>
              <a:rPr lang="es-C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equipo salud </a:t>
            </a:r>
            <a:r>
              <a:rPr lang="es-C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ocupacional</a:t>
            </a:r>
          </a:p>
          <a:p>
            <a:pPr marL="457200" indent="-457200">
              <a:lnSpc>
                <a:spcPct val="130000"/>
              </a:lnSpc>
              <a:buClr>
                <a:srgbClr val="179188"/>
              </a:buClr>
              <a:buSzPct val="100000"/>
              <a:buFontTx/>
              <a:buAutoNum type="alphaUcPeriod"/>
            </a:pPr>
            <a:r>
              <a:rPr lang="es-C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Pauta </a:t>
            </a:r>
            <a:r>
              <a:rPr lang="es-C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verificación (autodiagnóstico)</a:t>
            </a:r>
          </a:p>
          <a:p>
            <a:pPr marL="457200" indent="-457200">
              <a:lnSpc>
                <a:spcPct val="130000"/>
              </a:lnSpc>
              <a:buClr>
                <a:srgbClr val="179188"/>
              </a:buClr>
              <a:buSzPct val="100000"/>
              <a:buFontTx/>
              <a:buAutoNum type="alphaUcPeriod"/>
            </a:pPr>
            <a:endParaRPr lang="es-CL" sz="2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457200" indent="-457200">
              <a:lnSpc>
                <a:spcPct val="130000"/>
              </a:lnSpc>
              <a:buClr>
                <a:srgbClr val="179188"/>
              </a:buClr>
              <a:buSzPct val="100000"/>
              <a:buAutoNum type="alphaUcPeriod"/>
            </a:pPr>
            <a:endParaRPr lang="es-CL" sz="2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629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logo_achs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031" y="240835"/>
            <a:ext cx="604392" cy="588963"/>
          </a:xfrm>
          <a:prstGeom prst="rect">
            <a:avLst/>
          </a:prstGeom>
        </p:spPr>
      </p:pic>
      <p:sp>
        <p:nvSpPr>
          <p:cNvPr id="6" name="3 Título"/>
          <p:cNvSpPr txBox="1">
            <a:spLocks/>
          </p:cNvSpPr>
          <p:nvPr/>
        </p:nvSpPr>
        <p:spPr>
          <a:xfrm>
            <a:off x="461119" y="226154"/>
            <a:ext cx="7455308" cy="238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900" kern="800" spc="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PROTOCOLO DE VIGILANCIA DE TRABAJADORES EXPUESTOS A PLAGUICIDAS</a:t>
            </a:r>
            <a:endParaRPr lang="es-CL" sz="900" kern="800" spc="5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3 Título"/>
          <p:cNvSpPr txBox="1">
            <a:spLocks/>
          </p:cNvSpPr>
          <p:nvPr/>
        </p:nvSpPr>
        <p:spPr>
          <a:xfrm>
            <a:off x="452418" y="452049"/>
            <a:ext cx="7455308" cy="6871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400" dirty="0" smtClean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Vigilancia Ambiental</a:t>
            </a:r>
          </a:p>
          <a:p>
            <a:pPr algn="l">
              <a:lnSpc>
                <a:spcPct val="110000"/>
              </a:lnSpc>
            </a:pPr>
            <a:r>
              <a:rPr lang="es-CL" sz="1600" dirty="0" smtClean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Etapas de la Vigilancia Ambiental</a:t>
            </a:r>
            <a:endParaRPr lang="es-CL" sz="1600" dirty="0">
              <a:solidFill>
                <a:srgbClr val="0C66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F1074434-CC71-4935-93B9-94ADB37FC60F}"/>
              </a:ext>
            </a:extLst>
          </p:cNvPr>
          <p:cNvSpPr txBox="1"/>
          <p:nvPr/>
        </p:nvSpPr>
        <p:spPr>
          <a:xfrm>
            <a:off x="566075" y="1604631"/>
            <a:ext cx="3789609" cy="5027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CL" sz="2000" b="1" dirty="0" smtClean="0">
                <a:solidFill>
                  <a:srgbClr val="84B727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s-C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Caracterización del Riesgo</a:t>
            </a:r>
            <a:br>
              <a:rPr lang="es-C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C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(Responsabilidad de la Empresa)</a:t>
            </a:r>
          </a:p>
        </p:txBody>
      </p:sp>
      <p:sp>
        <p:nvSpPr>
          <p:cNvPr id="8" name="10 CuadroTexto">
            <a:extLst>
              <a:ext uri="{FF2B5EF4-FFF2-40B4-BE49-F238E27FC236}">
                <a16:creationId xmlns:a16="http://schemas.microsoft.com/office/drawing/2014/main" xmlns="" id="{F49AC400-16AD-4EF9-B35F-B83D3466A137}"/>
              </a:ext>
            </a:extLst>
          </p:cNvPr>
          <p:cNvSpPr txBox="1"/>
          <p:nvPr/>
        </p:nvSpPr>
        <p:spPr>
          <a:xfrm>
            <a:off x="2004676" y="3653613"/>
            <a:ext cx="2750050" cy="909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lnSpc>
                <a:spcPct val="110000"/>
              </a:lnSpc>
              <a:buClr>
                <a:srgbClr val="84B727"/>
              </a:buClr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Nombre</a:t>
            </a:r>
            <a:endParaRPr lang="es-CL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10000"/>
              </a:lnSpc>
              <a:buClr>
                <a:srgbClr val="84B727"/>
              </a:buClr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N° </a:t>
            </a:r>
            <a:r>
              <a:rPr lang="es-C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SAG</a:t>
            </a:r>
          </a:p>
          <a:p>
            <a:pPr marL="342900" indent="-342900">
              <a:lnSpc>
                <a:spcPct val="110000"/>
              </a:lnSpc>
              <a:buClr>
                <a:srgbClr val="84B727"/>
              </a:buClr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Otros </a:t>
            </a:r>
            <a:endParaRPr lang="es-CL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Agrupar 2"/>
          <p:cNvGrpSpPr/>
          <p:nvPr/>
        </p:nvGrpSpPr>
        <p:grpSpPr>
          <a:xfrm>
            <a:off x="645887" y="2308785"/>
            <a:ext cx="5673427" cy="1247394"/>
            <a:chOff x="645887" y="2308785"/>
            <a:chExt cx="5673427" cy="1247394"/>
          </a:xfrm>
        </p:grpSpPr>
        <p:sp>
          <p:nvSpPr>
            <p:cNvPr id="7" name="6 CuadroTexto">
              <a:extLst>
                <a:ext uri="{FF2B5EF4-FFF2-40B4-BE49-F238E27FC236}">
                  <a16:creationId xmlns:a16="http://schemas.microsoft.com/office/drawing/2014/main" xmlns="" id="{19A15B97-0104-4ED7-8543-22881B1F75B9}"/>
                </a:ext>
              </a:extLst>
            </p:cNvPr>
            <p:cNvSpPr txBox="1"/>
            <p:nvPr/>
          </p:nvSpPr>
          <p:spPr>
            <a:xfrm>
              <a:off x="2004675" y="2436148"/>
              <a:ext cx="4314639" cy="9848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CL" sz="3200" dirty="0">
                  <a:solidFill>
                    <a:srgbClr val="179188"/>
                  </a:solidFill>
                  <a:latin typeface="Arial" pitchFamily="34" charset="0"/>
                  <a:cs typeface="Arial" pitchFamily="34" charset="0"/>
                </a:rPr>
                <a:t>Hacer Lista de Plaguicidas Utilizados</a:t>
              </a:r>
            </a:p>
          </p:txBody>
        </p:sp>
        <p:pic>
          <p:nvPicPr>
            <p:cNvPr id="2" name="Imagen 1" descr="img_vectoriales-1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887" y="2308785"/>
              <a:ext cx="1348192" cy="12473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836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logo_achs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031" y="240835"/>
            <a:ext cx="604392" cy="588963"/>
          </a:xfrm>
          <a:prstGeom prst="rect">
            <a:avLst/>
          </a:prstGeom>
        </p:spPr>
      </p:pic>
      <p:sp>
        <p:nvSpPr>
          <p:cNvPr id="6" name="3 Título"/>
          <p:cNvSpPr txBox="1">
            <a:spLocks/>
          </p:cNvSpPr>
          <p:nvPr/>
        </p:nvSpPr>
        <p:spPr>
          <a:xfrm>
            <a:off x="461119" y="226154"/>
            <a:ext cx="7455308" cy="238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900" kern="800" spc="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PROTOCOLO DE VIGILANCIA DE TRABAJADORES EXPUESTOS A PLAGUICIDAS</a:t>
            </a:r>
            <a:endParaRPr lang="es-CL" sz="900" kern="800" spc="5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3 Título"/>
          <p:cNvSpPr txBox="1">
            <a:spLocks/>
          </p:cNvSpPr>
          <p:nvPr/>
        </p:nvSpPr>
        <p:spPr>
          <a:xfrm>
            <a:off x="452418" y="452049"/>
            <a:ext cx="7455308" cy="6871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400" dirty="0" smtClean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Vigilancia Ambiental</a:t>
            </a:r>
          </a:p>
          <a:p>
            <a:pPr algn="l">
              <a:lnSpc>
                <a:spcPct val="110000"/>
              </a:lnSpc>
            </a:pPr>
            <a:r>
              <a:rPr lang="es-CL" sz="1600" dirty="0" smtClean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Etapas de la Vigilancia Ambiental</a:t>
            </a:r>
            <a:endParaRPr lang="es-CL" sz="1600" dirty="0">
              <a:solidFill>
                <a:srgbClr val="0C66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F1074434-CC71-4935-93B9-94ADB37FC60F}"/>
              </a:ext>
            </a:extLst>
          </p:cNvPr>
          <p:cNvSpPr txBox="1"/>
          <p:nvPr/>
        </p:nvSpPr>
        <p:spPr>
          <a:xfrm>
            <a:off x="566075" y="1604631"/>
            <a:ext cx="3789609" cy="5027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CL" sz="2000" b="1" dirty="0" smtClean="0">
                <a:solidFill>
                  <a:srgbClr val="84B727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s-C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Caracterización del Riesgo</a:t>
            </a:r>
            <a:br>
              <a:rPr lang="es-C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C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(Responsabilidad de la Empresa)</a:t>
            </a:r>
          </a:p>
        </p:txBody>
      </p:sp>
      <p:sp>
        <p:nvSpPr>
          <p:cNvPr id="8" name="10 CuadroTexto">
            <a:extLst>
              <a:ext uri="{FF2B5EF4-FFF2-40B4-BE49-F238E27FC236}">
                <a16:creationId xmlns:a16="http://schemas.microsoft.com/office/drawing/2014/main" xmlns="" id="{F49AC400-16AD-4EF9-B35F-B83D3466A137}"/>
              </a:ext>
            </a:extLst>
          </p:cNvPr>
          <p:cNvSpPr txBox="1"/>
          <p:nvPr/>
        </p:nvSpPr>
        <p:spPr>
          <a:xfrm>
            <a:off x="2004676" y="3653613"/>
            <a:ext cx="2750050" cy="12141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lnSpc>
                <a:spcPct val="110000"/>
              </a:lnSpc>
              <a:buClr>
                <a:srgbClr val="84B727"/>
              </a:buClr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Procesos </a:t>
            </a:r>
            <a:endParaRPr lang="es-CL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10000"/>
              </a:lnSpc>
              <a:buClr>
                <a:srgbClr val="84B727"/>
              </a:buClr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Frecuencia</a:t>
            </a:r>
            <a:endParaRPr lang="es-CL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10000"/>
              </a:lnSpc>
              <a:buClr>
                <a:srgbClr val="84B727"/>
              </a:buClr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Tiempos de exposición</a:t>
            </a:r>
          </a:p>
          <a:p>
            <a:pPr marL="342900" indent="-342900">
              <a:lnSpc>
                <a:spcPct val="110000"/>
              </a:lnSpc>
              <a:buClr>
                <a:srgbClr val="84B727"/>
              </a:buClr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Otros</a:t>
            </a:r>
            <a:endParaRPr lang="es-CL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Agrupar 3"/>
          <p:cNvGrpSpPr/>
          <p:nvPr/>
        </p:nvGrpSpPr>
        <p:grpSpPr>
          <a:xfrm>
            <a:off x="586395" y="2204767"/>
            <a:ext cx="5732919" cy="1448846"/>
            <a:chOff x="586395" y="2204767"/>
            <a:chExt cx="5732919" cy="1448846"/>
          </a:xfrm>
        </p:grpSpPr>
        <p:sp>
          <p:nvSpPr>
            <p:cNvPr id="7" name="6 CuadroTexto">
              <a:extLst>
                <a:ext uri="{FF2B5EF4-FFF2-40B4-BE49-F238E27FC236}">
                  <a16:creationId xmlns:a16="http://schemas.microsoft.com/office/drawing/2014/main" xmlns="" id="{19A15B97-0104-4ED7-8543-22881B1F75B9}"/>
                </a:ext>
              </a:extLst>
            </p:cNvPr>
            <p:cNvSpPr txBox="1"/>
            <p:nvPr/>
          </p:nvSpPr>
          <p:spPr>
            <a:xfrm>
              <a:off x="2004675" y="2436148"/>
              <a:ext cx="4314639" cy="9848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CL" sz="3200" dirty="0" smtClean="0">
                  <a:solidFill>
                    <a:srgbClr val="179188"/>
                  </a:solidFill>
                  <a:latin typeface="Arial" pitchFamily="34" charset="0"/>
                  <a:cs typeface="Arial" pitchFamily="34" charset="0"/>
                </a:rPr>
                <a:t>Identificar lugares donde se utilizan</a:t>
              </a:r>
              <a:endParaRPr lang="es-CL" sz="3200" dirty="0">
                <a:solidFill>
                  <a:srgbClr val="179188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" name="Imagen 2" descr="img_vectoriales_varios-1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395" y="2204767"/>
              <a:ext cx="1565924" cy="14488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532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 txBox="1">
            <a:spLocks/>
          </p:cNvSpPr>
          <p:nvPr/>
        </p:nvSpPr>
        <p:spPr>
          <a:xfrm>
            <a:off x="452418" y="452049"/>
            <a:ext cx="7455308" cy="6871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400" dirty="0" smtClean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</a:p>
          <a:p>
            <a:pPr algn="l">
              <a:lnSpc>
                <a:spcPct val="110000"/>
              </a:lnSpc>
            </a:pPr>
            <a:r>
              <a:rPr lang="es-CL" sz="1600" dirty="0" smtClean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Actores involucrados en la Vigilancia de Exposición a Plaguicida</a:t>
            </a:r>
            <a:endParaRPr lang="es-CL" sz="1600" dirty="0">
              <a:solidFill>
                <a:srgbClr val="0C66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 descr="logo_achs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031" y="240835"/>
            <a:ext cx="604392" cy="588963"/>
          </a:xfrm>
          <a:prstGeom prst="rect">
            <a:avLst/>
          </a:prstGeom>
        </p:spPr>
      </p:pic>
      <p:sp>
        <p:nvSpPr>
          <p:cNvPr id="6" name="3 Título"/>
          <p:cNvSpPr txBox="1">
            <a:spLocks/>
          </p:cNvSpPr>
          <p:nvPr/>
        </p:nvSpPr>
        <p:spPr>
          <a:xfrm>
            <a:off x="461119" y="226154"/>
            <a:ext cx="7455308" cy="238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900" kern="800" spc="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PROTOCOLO DE VIGILANCIA DE TRABAJADORES EXPUESTOS A PLAGUICIDAS</a:t>
            </a:r>
            <a:endParaRPr lang="es-CL" sz="900" kern="800" spc="5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5195730" y="2857813"/>
            <a:ext cx="1564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s-C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Identifica y </a:t>
            </a:r>
          </a:p>
          <a:p>
            <a:pPr lvl="0" defTabSz="914400">
              <a:defRPr/>
            </a:pPr>
            <a:r>
              <a:rPr lang="es-C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Caracteriza el Riesgo</a:t>
            </a:r>
          </a:p>
        </p:txBody>
      </p:sp>
      <p:grpSp>
        <p:nvGrpSpPr>
          <p:cNvPr id="40" name="Agrupar 39"/>
          <p:cNvGrpSpPr/>
          <p:nvPr/>
        </p:nvGrpSpPr>
        <p:grpSpPr>
          <a:xfrm>
            <a:off x="3567565" y="2914681"/>
            <a:ext cx="1613948" cy="491264"/>
            <a:chOff x="3567565" y="2914681"/>
            <a:chExt cx="1613948" cy="491264"/>
          </a:xfrm>
        </p:grpSpPr>
        <p:sp>
          <p:nvSpPr>
            <p:cNvPr id="28" name="Rectángulo 27"/>
            <p:cNvSpPr/>
            <p:nvPr/>
          </p:nvSpPr>
          <p:spPr>
            <a:xfrm>
              <a:off x="3616841" y="2914681"/>
              <a:ext cx="1524031" cy="491264"/>
            </a:xfrm>
            <a:prstGeom prst="rect">
              <a:avLst/>
            </a:prstGeom>
            <a:solidFill>
              <a:srgbClr val="8D004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9" name="5 CuadroTexto"/>
            <p:cNvSpPr txBox="1"/>
            <p:nvPr/>
          </p:nvSpPr>
          <p:spPr>
            <a:xfrm>
              <a:off x="3567565" y="3067095"/>
              <a:ext cx="1613948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s-CL" sz="1200" b="1" dirty="0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cs typeface="Arial" pitchFamily="34" charset="0"/>
                </a:rPr>
                <a:t>EMPRESA</a:t>
              </a:r>
            </a:p>
          </p:txBody>
        </p:sp>
      </p:grpSp>
      <p:sp>
        <p:nvSpPr>
          <p:cNvPr id="55" name="CuadroTexto 54"/>
          <p:cNvSpPr txBox="1"/>
          <p:nvPr/>
        </p:nvSpPr>
        <p:spPr>
          <a:xfrm>
            <a:off x="5195730" y="3793263"/>
            <a:ext cx="2433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s-CL" sz="1000" dirty="0">
                <a:solidFill>
                  <a:srgbClr val="595959"/>
                </a:solidFill>
                <a:latin typeface="Arial"/>
                <a:cs typeface="Arial"/>
              </a:rPr>
              <a:t>Asesora a la Empresa</a:t>
            </a:r>
          </a:p>
          <a:p>
            <a:pPr lvl="0" defTabSz="914400">
              <a:defRPr/>
            </a:pPr>
            <a:r>
              <a:rPr lang="es-CL" sz="1000" dirty="0">
                <a:solidFill>
                  <a:srgbClr val="595959"/>
                </a:solidFill>
                <a:latin typeface="Arial"/>
                <a:cs typeface="Arial"/>
              </a:rPr>
              <a:t>Evalúa Riesgo</a:t>
            </a:r>
          </a:p>
          <a:p>
            <a:pPr lvl="0" defTabSz="914400">
              <a:defRPr/>
            </a:pPr>
            <a:r>
              <a:rPr lang="es-CL" sz="1000" dirty="0">
                <a:solidFill>
                  <a:srgbClr val="595959"/>
                </a:solidFill>
                <a:latin typeface="Arial"/>
                <a:cs typeface="Arial"/>
              </a:rPr>
              <a:t>Prescribe y Verifica Medidas de Control</a:t>
            </a:r>
          </a:p>
          <a:p>
            <a:pPr lvl="0" defTabSz="914400">
              <a:defRPr/>
            </a:pPr>
            <a:r>
              <a:rPr lang="es-CL" sz="1000" dirty="0">
                <a:solidFill>
                  <a:srgbClr val="595959"/>
                </a:solidFill>
                <a:latin typeface="Arial"/>
                <a:cs typeface="Arial"/>
              </a:rPr>
              <a:t>Hace Vigilancia de </a:t>
            </a:r>
            <a:r>
              <a:rPr lang="es-CL" sz="1000" dirty="0" smtClean="0">
                <a:solidFill>
                  <a:srgbClr val="595959"/>
                </a:solidFill>
                <a:latin typeface="Arial"/>
                <a:cs typeface="Arial"/>
              </a:rPr>
              <a:t>Salud</a:t>
            </a:r>
            <a:endParaRPr lang="es-CL" sz="10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56" name="CuadroTexto 55"/>
          <p:cNvSpPr txBox="1"/>
          <p:nvPr/>
        </p:nvSpPr>
        <p:spPr>
          <a:xfrm>
            <a:off x="5195730" y="4741782"/>
            <a:ext cx="2433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s-CL" sz="1000" dirty="0">
                <a:solidFill>
                  <a:srgbClr val="595959"/>
                </a:solidFill>
                <a:latin typeface="Arial"/>
                <a:cs typeface="Arial"/>
              </a:rPr>
              <a:t>Fiscaliza a los OAL</a:t>
            </a:r>
          </a:p>
          <a:p>
            <a:pPr lvl="0" defTabSz="914400">
              <a:defRPr/>
            </a:pPr>
            <a:r>
              <a:rPr lang="es-CL" sz="1000" dirty="0">
                <a:solidFill>
                  <a:srgbClr val="595959"/>
                </a:solidFill>
                <a:latin typeface="Arial"/>
                <a:cs typeface="Arial"/>
              </a:rPr>
              <a:t>Promulga Regulaciones</a:t>
            </a:r>
          </a:p>
        </p:txBody>
      </p:sp>
      <p:sp>
        <p:nvSpPr>
          <p:cNvPr id="57" name="CuadroTexto 56"/>
          <p:cNvSpPr txBox="1"/>
          <p:nvPr/>
        </p:nvSpPr>
        <p:spPr>
          <a:xfrm>
            <a:off x="575085" y="3460516"/>
            <a:ext cx="15646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s-CL" sz="1000" dirty="0">
                <a:solidFill>
                  <a:srgbClr val="595959"/>
                </a:solidFill>
                <a:latin typeface="Arial"/>
                <a:cs typeface="Arial"/>
              </a:rPr>
              <a:t>Promulga Regulaciones</a:t>
            </a:r>
          </a:p>
          <a:p>
            <a:pPr lvl="0" defTabSz="914400">
              <a:defRPr/>
            </a:pPr>
            <a:r>
              <a:rPr lang="es-CL" sz="1000" dirty="0">
                <a:solidFill>
                  <a:srgbClr val="595959"/>
                </a:solidFill>
                <a:latin typeface="Arial"/>
                <a:cs typeface="Arial"/>
              </a:rPr>
              <a:t>(Decretos Supremos, Circulares, Protocolos)</a:t>
            </a:r>
          </a:p>
        </p:txBody>
      </p:sp>
      <p:sp>
        <p:nvSpPr>
          <p:cNvPr id="58" name="CuadroTexto 57"/>
          <p:cNvSpPr txBox="1"/>
          <p:nvPr/>
        </p:nvSpPr>
        <p:spPr>
          <a:xfrm>
            <a:off x="575083" y="5327769"/>
            <a:ext cx="2277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s-CL" sz="1000" dirty="0">
                <a:solidFill>
                  <a:srgbClr val="595959"/>
                </a:solidFill>
                <a:latin typeface="Arial"/>
                <a:cs typeface="Arial"/>
              </a:rPr>
              <a:t>Laboratorio Nacional de </a:t>
            </a:r>
            <a:r>
              <a:rPr lang="es-CL" sz="1000" dirty="0" smtClean="0">
                <a:solidFill>
                  <a:srgbClr val="595959"/>
                </a:solidFill>
                <a:latin typeface="Arial"/>
                <a:cs typeface="Arial"/>
              </a:rPr>
              <a:t>Referencia</a:t>
            </a:r>
            <a:endParaRPr lang="es-CL" sz="1000" dirty="0">
              <a:solidFill>
                <a:srgbClr val="595959"/>
              </a:solidFill>
              <a:latin typeface="Arial"/>
              <a:cs typeface="Arial"/>
            </a:endParaRPr>
          </a:p>
          <a:p>
            <a:pPr lvl="0" defTabSz="914400">
              <a:defRPr/>
            </a:pPr>
            <a:r>
              <a:rPr lang="es-CL" sz="1000" dirty="0">
                <a:solidFill>
                  <a:srgbClr val="595959"/>
                </a:solidFill>
                <a:latin typeface="Arial"/>
                <a:cs typeface="Arial"/>
              </a:rPr>
              <a:t>Establece normas para evaluar</a:t>
            </a:r>
          </a:p>
        </p:txBody>
      </p:sp>
      <p:grpSp>
        <p:nvGrpSpPr>
          <p:cNvPr id="79" name="Agrupar 78"/>
          <p:cNvGrpSpPr/>
          <p:nvPr/>
        </p:nvGrpSpPr>
        <p:grpSpPr>
          <a:xfrm>
            <a:off x="611102" y="2914681"/>
            <a:ext cx="2876581" cy="1097342"/>
            <a:chOff x="611102" y="2914681"/>
            <a:chExt cx="2876581" cy="1097342"/>
          </a:xfrm>
        </p:grpSpPr>
        <p:grpSp>
          <p:nvGrpSpPr>
            <p:cNvPr id="43" name="Agrupar 42"/>
            <p:cNvGrpSpPr/>
            <p:nvPr/>
          </p:nvGrpSpPr>
          <p:grpSpPr>
            <a:xfrm>
              <a:off x="611102" y="2914681"/>
              <a:ext cx="1613948" cy="491264"/>
              <a:chOff x="611102" y="2914681"/>
              <a:chExt cx="1613948" cy="491264"/>
            </a:xfrm>
          </p:grpSpPr>
          <p:sp>
            <p:nvSpPr>
              <p:cNvPr id="34" name="Rectángulo 33"/>
              <p:cNvSpPr/>
              <p:nvPr/>
            </p:nvSpPr>
            <p:spPr>
              <a:xfrm>
                <a:off x="660378" y="2914681"/>
                <a:ext cx="1524031" cy="4912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" name="5 CuadroTexto"/>
              <p:cNvSpPr txBox="1"/>
              <p:nvPr/>
            </p:nvSpPr>
            <p:spPr>
              <a:xfrm>
                <a:off x="611102" y="3067095"/>
                <a:ext cx="161394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s-CL" sz="1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MINSAL</a:t>
                </a:r>
              </a:p>
            </p:txBody>
          </p:sp>
        </p:grpSp>
        <p:cxnSp>
          <p:nvCxnSpPr>
            <p:cNvPr id="45" name="Conector recto de flecha 44"/>
            <p:cNvCxnSpPr/>
            <p:nvPr/>
          </p:nvCxnSpPr>
          <p:spPr>
            <a:xfrm>
              <a:off x="2262958" y="3159428"/>
              <a:ext cx="1224725" cy="852595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ector recto de flecha 59"/>
            <p:cNvCxnSpPr/>
            <p:nvPr/>
          </p:nvCxnSpPr>
          <p:spPr>
            <a:xfrm>
              <a:off x="2262958" y="3159428"/>
              <a:ext cx="1224725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Agrupar 80"/>
          <p:cNvGrpSpPr/>
          <p:nvPr/>
        </p:nvGrpSpPr>
        <p:grpSpPr>
          <a:xfrm>
            <a:off x="611102" y="4170701"/>
            <a:ext cx="2876581" cy="1107847"/>
            <a:chOff x="611102" y="4170701"/>
            <a:chExt cx="2876581" cy="1107847"/>
          </a:xfrm>
        </p:grpSpPr>
        <p:grpSp>
          <p:nvGrpSpPr>
            <p:cNvPr id="44" name="Agrupar 43"/>
            <p:cNvGrpSpPr/>
            <p:nvPr/>
          </p:nvGrpSpPr>
          <p:grpSpPr>
            <a:xfrm>
              <a:off x="611102" y="4787284"/>
              <a:ext cx="1613948" cy="491264"/>
              <a:chOff x="611102" y="3951057"/>
              <a:chExt cx="1613948" cy="491264"/>
            </a:xfrm>
          </p:grpSpPr>
          <p:sp>
            <p:nvSpPr>
              <p:cNvPr id="36" name="Rectángulo 35"/>
              <p:cNvSpPr/>
              <p:nvPr/>
            </p:nvSpPr>
            <p:spPr>
              <a:xfrm>
                <a:off x="660378" y="3951057"/>
                <a:ext cx="1524031" cy="4912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" name="5 CuadroTexto"/>
              <p:cNvSpPr txBox="1"/>
              <p:nvPr/>
            </p:nvSpPr>
            <p:spPr>
              <a:xfrm>
                <a:off x="611102" y="4103471"/>
                <a:ext cx="161394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s-CL" sz="1200" b="1" dirty="0" smtClean="0">
                    <a:solidFill>
                      <a:srgbClr val="595959"/>
                    </a:solidFill>
                    <a:latin typeface="Arial" pitchFamily="34" charset="0"/>
                    <a:cs typeface="Arial" pitchFamily="34" charset="0"/>
                  </a:rPr>
                  <a:t>ISPCh</a:t>
                </a:r>
              </a:p>
            </p:txBody>
          </p:sp>
        </p:grpSp>
        <p:cxnSp>
          <p:nvCxnSpPr>
            <p:cNvPr id="62" name="Conector recto de flecha 61"/>
            <p:cNvCxnSpPr/>
            <p:nvPr/>
          </p:nvCxnSpPr>
          <p:spPr>
            <a:xfrm flipV="1">
              <a:off x="2262958" y="4170701"/>
              <a:ext cx="1224725" cy="852595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Agrupar 81"/>
          <p:cNvGrpSpPr/>
          <p:nvPr/>
        </p:nvGrpSpPr>
        <p:grpSpPr>
          <a:xfrm>
            <a:off x="3567565" y="4408265"/>
            <a:ext cx="1613948" cy="887535"/>
            <a:chOff x="3567565" y="4408265"/>
            <a:chExt cx="1613948" cy="887535"/>
          </a:xfrm>
        </p:grpSpPr>
        <p:grpSp>
          <p:nvGrpSpPr>
            <p:cNvPr id="42" name="Agrupar 41"/>
            <p:cNvGrpSpPr/>
            <p:nvPr/>
          </p:nvGrpSpPr>
          <p:grpSpPr>
            <a:xfrm>
              <a:off x="3567565" y="4804536"/>
              <a:ext cx="1613948" cy="491264"/>
              <a:chOff x="3567565" y="4804536"/>
              <a:chExt cx="1613948" cy="491264"/>
            </a:xfrm>
          </p:grpSpPr>
          <p:sp>
            <p:nvSpPr>
              <p:cNvPr id="32" name="Rectángulo 31"/>
              <p:cNvSpPr/>
              <p:nvPr/>
            </p:nvSpPr>
            <p:spPr>
              <a:xfrm>
                <a:off x="3616841" y="4804536"/>
                <a:ext cx="1524031" cy="491264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" name="5 CuadroTexto"/>
              <p:cNvSpPr txBox="1"/>
              <p:nvPr/>
            </p:nvSpPr>
            <p:spPr>
              <a:xfrm>
                <a:off x="3567565" y="4956950"/>
                <a:ext cx="161394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s-CL" sz="1200" b="1" dirty="0" smtClean="0">
                    <a:solidFill>
                      <a:srgbClr val="595959"/>
                    </a:solidFill>
                    <a:latin typeface="Arial" pitchFamily="34" charset="0"/>
                    <a:cs typeface="Arial" pitchFamily="34" charset="0"/>
                  </a:rPr>
                  <a:t>SUSESO</a:t>
                </a:r>
              </a:p>
            </p:txBody>
          </p:sp>
        </p:grpSp>
        <p:cxnSp>
          <p:nvCxnSpPr>
            <p:cNvPr id="63" name="Conector recto de flecha 62"/>
            <p:cNvCxnSpPr/>
            <p:nvPr/>
          </p:nvCxnSpPr>
          <p:spPr>
            <a:xfrm flipV="1">
              <a:off x="4406991" y="4408265"/>
              <a:ext cx="0" cy="33351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Agrupar 77"/>
          <p:cNvGrpSpPr/>
          <p:nvPr/>
        </p:nvGrpSpPr>
        <p:grpSpPr>
          <a:xfrm>
            <a:off x="3567565" y="3469994"/>
            <a:ext cx="1613948" cy="880879"/>
            <a:chOff x="3567565" y="3469994"/>
            <a:chExt cx="1613948" cy="880879"/>
          </a:xfrm>
        </p:grpSpPr>
        <p:grpSp>
          <p:nvGrpSpPr>
            <p:cNvPr id="41" name="Agrupar 40"/>
            <p:cNvGrpSpPr/>
            <p:nvPr/>
          </p:nvGrpSpPr>
          <p:grpSpPr>
            <a:xfrm>
              <a:off x="3567565" y="3859609"/>
              <a:ext cx="1613948" cy="491264"/>
              <a:chOff x="3567565" y="3859609"/>
              <a:chExt cx="1613948" cy="491264"/>
            </a:xfrm>
          </p:grpSpPr>
          <p:sp>
            <p:nvSpPr>
              <p:cNvPr id="30" name="Rectángulo 29"/>
              <p:cNvSpPr/>
              <p:nvPr/>
            </p:nvSpPr>
            <p:spPr>
              <a:xfrm>
                <a:off x="3616841" y="3859609"/>
                <a:ext cx="1524031" cy="491264"/>
              </a:xfrm>
              <a:prstGeom prst="rect">
                <a:avLst/>
              </a:prstGeom>
              <a:solidFill>
                <a:srgbClr val="0C662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srgbClr val="0C662F"/>
                  </a:solidFill>
                </a:endParaRPr>
              </a:p>
            </p:txBody>
          </p:sp>
          <p:sp>
            <p:nvSpPr>
              <p:cNvPr id="31" name="5 CuadroTexto"/>
              <p:cNvSpPr txBox="1"/>
              <p:nvPr/>
            </p:nvSpPr>
            <p:spPr>
              <a:xfrm>
                <a:off x="3567565" y="4012023"/>
                <a:ext cx="161394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s-CL" sz="1200" b="1" dirty="0" smtClean="0">
                    <a:solidFill>
                      <a:schemeClr val="bg1">
                        <a:lumMod val="9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ACHS</a:t>
                </a:r>
              </a:p>
            </p:txBody>
          </p:sp>
        </p:grpSp>
        <p:cxnSp>
          <p:nvCxnSpPr>
            <p:cNvPr id="67" name="Conector recto de flecha 66"/>
            <p:cNvCxnSpPr/>
            <p:nvPr/>
          </p:nvCxnSpPr>
          <p:spPr>
            <a:xfrm flipV="1">
              <a:off x="4406991" y="3469994"/>
              <a:ext cx="0" cy="33351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Agrupar 82"/>
          <p:cNvGrpSpPr/>
          <p:nvPr/>
        </p:nvGrpSpPr>
        <p:grpSpPr>
          <a:xfrm>
            <a:off x="3567565" y="1917509"/>
            <a:ext cx="1613948" cy="909719"/>
            <a:chOff x="3567565" y="1917509"/>
            <a:chExt cx="1613948" cy="909719"/>
          </a:xfrm>
        </p:grpSpPr>
        <p:grpSp>
          <p:nvGrpSpPr>
            <p:cNvPr id="7" name="Agrupar 6"/>
            <p:cNvGrpSpPr/>
            <p:nvPr/>
          </p:nvGrpSpPr>
          <p:grpSpPr>
            <a:xfrm>
              <a:off x="3567565" y="1917509"/>
              <a:ext cx="1613948" cy="491264"/>
              <a:chOff x="3567565" y="1756383"/>
              <a:chExt cx="1613948" cy="491264"/>
            </a:xfrm>
          </p:grpSpPr>
          <p:sp>
            <p:nvSpPr>
              <p:cNvPr id="19" name="Rectángulo 18"/>
              <p:cNvSpPr/>
              <p:nvPr/>
            </p:nvSpPr>
            <p:spPr>
              <a:xfrm>
                <a:off x="3616841" y="1756383"/>
                <a:ext cx="1524031" cy="491264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5" name="5 CuadroTexto"/>
              <p:cNvSpPr txBox="1"/>
              <p:nvPr/>
            </p:nvSpPr>
            <p:spPr>
              <a:xfrm>
                <a:off x="3567565" y="1827509"/>
                <a:ext cx="161394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s-CL" sz="1200" b="1" dirty="0" smtClean="0">
                    <a:solidFill>
                      <a:srgbClr val="595959"/>
                    </a:solidFill>
                    <a:latin typeface="Arial" pitchFamily="34" charset="0"/>
                    <a:cs typeface="Arial" pitchFamily="34" charset="0"/>
                  </a:rPr>
                  <a:t>DIRECCIÓN DEL TRABAJO</a:t>
                </a:r>
              </a:p>
            </p:txBody>
          </p:sp>
        </p:grpSp>
        <p:cxnSp>
          <p:nvCxnSpPr>
            <p:cNvPr id="68" name="Conector recto de flecha 67"/>
            <p:cNvCxnSpPr/>
            <p:nvPr/>
          </p:nvCxnSpPr>
          <p:spPr>
            <a:xfrm>
              <a:off x="4406991" y="2493711"/>
              <a:ext cx="0" cy="33351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CuadroTexto 68"/>
          <p:cNvSpPr txBox="1"/>
          <p:nvPr/>
        </p:nvSpPr>
        <p:spPr>
          <a:xfrm>
            <a:off x="7261792" y="3460516"/>
            <a:ext cx="1931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s-CL" sz="1000" dirty="0">
                <a:solidFill>
                  <a:srgbClr val="595959"/>
                </a:solidFill>
                <a:latin typeface="Arial"/>
                <a:cs typeface="Arial"/>
              </a:rPr>
              <a:t>Fiscaliza cumplimiento del protocolo en Empresas y </a:t>
            </a:r>
            <a:r>
              <a:rPr lang="es-CL" sz="1000" dirty="0" smtClean="0">
                <a:solidFill>
                  <a:srgbClr val="595959"/>
                </a:solidFill>
                <a:latin typeface="Arial"/>
                <a:cs typeface="Arial"/>
              </a:rPr>
              <a:t>OAL</a:t>
            </a:r>
            <a:endParaRPr lang="es-CL" sz="10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70" name="CuadroTexto 69"/>
          <p:cNvSpPr txBox="1"/>
          <p:nvPr/>
        </p:nvSpPr>
        <p:spPr>
          <a:xfrm>
            <a:off x="5195730" y="1851163"/>
            <a:ext cx="24335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s-CL" sz="1000" dirty="0">
                <a:solidFill>
                  <a:srgbClr val="595959"/>
                </a:solidFill>
                <a:latin typeface="Arial"/>
                <a:cs typeface="Arial"/>
              </a:rPr>
              <a:t>Fiscaliza el cumplimiento de las normas laborales, previsionales y de higiene y seguridad en el </a:t>
            </a:r>
            <a:r>
              <a:rPr lang="es-CL" sz="1000" dirty="0" smtClean="0">
                <a:solidFill>
                  <a:srgbClr val="595959"/>
                </a:solidFill>
                <a:latin typeface="Arial"/>
                <a:cs typeface="Arial"/>
              </a:rPr>
              <a:t>trabajo</a:t>
            </a:r>
            <a:endParaRPr lang="es-CL" sz="10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grpSp>
        <p:nvGrpSpPr>
          <p:cNvPr id="80" name="Agrupar 79"/>
          <p:cNvGrpSpPr/>
          <p:nvPr/>
        </p:nvGrpSpPr>
        <p:grpSpPr>
          <a:xfrm>
            <a:off x="6412520" y="2914681"/>
            <a:ext cx="2508715" cy="878582"/>
            <a:chOff x="6412520" y="2914681"/>
            <a:chExt cx="2508715" cy="878582"/>
          </a:xfrm>
        </p:grpSpPr>
        <p:grpSp>
          <p:nvGrpSpPr>
            <p:cNvPr id="3" name="Agrupar 2"/>
            <p:cNvGrpSpPr/>
            <p:nvPr/>
          </p:nvGrpSpPr>
          <p:grpSpPr>
            <a:xfrm>
              <a:off x="7307287" y="2914681"/>
              <a:ext cx="1613948" cy="491264"/>
              <a:chOff x="7013500" y="2914681"/>
              <a:chExt cx="1613948" cy="491264"/>
            </a:xfrm>
          </p:grpSpPr>
          <p:sp>
            <p:nvSpPr>
              <p:cNvPr id="38" name="Rectángulo 37"/>
              <p:cNvSpPr/>
              <p:nvPr/>
            </p:nvSpPr>
            <p:spPr>
              <a:xfrm>
                <a:off x="7062776" y="2914681"/>
                <a:ext cx="1524031" cy="491264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9" name="5 CuadroTexto"/>
              <p:cNvSpPr txBox="1"/>
              <p:nvPr/>
            </p:nvSpPr>
            <p:spPr>
              <a:xfrm>
                <a:off x="7013500" y="3067095"/>
                <a:ext cx="161394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s-CL" sz="1200" b="1" dirty="0" smtClean="0">
                    <a:solidFill>
                      <a:srgbClr val="595959"/>
                    </a:solidFill>
                    <a:latin typeface="Arial" pitchFamily="34" charset="0"/>
                    <a:cs typeface="Arial" pitchFamily="34" charset="0"/>
                  </a:rPr>
                  <a:t>SEREMI SALUD</a:t>
                </a:r>
              </a:p>
            </p:txBody>
          </p:sp>
        </p:grpSp>
        <p:cxnSp>
          <p:nvCxnSpPr>
            <p:cNvPr id="71" name="Conector recto de flecha 70"/>
            <p:cNvCxnSpPr/>
            <p:nvPr/>
          </p:nvCxnSpPr>
          <p:spPr>
            <a:xfrm flipH="1">
              <a:off x="6615229" y="3159428"/>
              <a:ext cx="673104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ector recto de flecha 73"/>
            <p:cNvCxnSpPr>
              <a:endCxn id="55" idx="0"/>
            </p:cNvCxnSpPr>
            <p:nvPr/>
          </p:nvCxnSpPr>
          <p:spPr>
            <a:xfrm flipH="1">
              <a:off x="6412520" y="3159428"/>
              <a:ext cx="875815" cy="633835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7003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55" grpId="0"/>
      <p:bldP spid="56" grpId="0"/>
      <p:bldP spid="57" grpId="0"/>
      <p:bldP spid="58" grpId="0"/>
      <p:bldP spid="69" grpId="0"/>
      <p:bldP spid="7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logo_achs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031" y="240835"/>
            <a:ext cx="604392" cy="588963"/>
          </a:xfrm>
          <a:prstGeom prst="rect">
            <a:avLst/>
          </a:prstGeom>
        </p:spPr>
      </p:pic>
      <p:sp>
        <p:nvSpPr>
          <p:cNvPr id="6" name="3 Título"/>
          <p:cNvSpPr txBox="1">
            <a:spLocks/>
          </p:cNvSpPr>
          <p:nvPr/>
        </p:nvSpPr>
        <p:spPr>
          <a:xfrm>
            <a:off x="461119" y="226154"/>
            <a:ext cx="7455308" cy="238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900" kern="800" spc="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PROTOCOLO DE VIGILANCIA DE TRABAJADORES EXPUESTOS A PLAGUICIDAS</a:t>
            </a:r>
            <a:endParaRPr lang="es-CL" sz="900" kern="800" spc="5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3 Título"/>
          <p:cNvSpPr txBox="1">
            <a:spLocks/>
          </p:cNvSpPr>
          <p:nvPr/>
        </p:nvSpPr>
        <p:spPr>
          <a:xfrm>
            <a:off x="452418" y="452049"/>
            <a:ext cx="7455308" cy="6871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400" dirty="0" smtClean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Vigilancia Ambiental</a:t>
            </a:r>
          </a:p>
          <a:p>
            <a:pPr algn="l">
              <a:lnSpc>
                <a:spcPct val="110000"/>
              </a:lnSpc>
            </a:pPr>
            <a:r>
              <a:rPr lang="es-CL" sz="1600" dirty="0" smtClean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Etapas de la Vigilancia Ambiental</a:t>
            </a:r>
            <a:endParaRPr lang="es-CL" sz="1600" dirty="0">
              <a:solidFill>
                <a:srgbClr val="0C66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F1074434-CC71-4935-93B9-94ADB37FC60F}"/>
              </a:ext>
            </a:extLst>
          </p:cNvPr>
          <p:cNvSpPr txBox="1"/>
          <p:nvPr/>
        </p:nvSpPr>
        <p:spPr>
          <a:xfrm>
            <a:off x="566075" y="1604631"/>
            <a:ext cx="3789609" cy="5027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CL" sz="2000" b="1" dirty="0" smtClean="0">
                <a:solidFill>
                  <a:srgbClr val="84B727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s-C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Caracterización del Riesgo</a:t>
            </a:r>
            <a:br>
              <a:rPr lang="es-C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C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(Responsabilidad de la Empresa)</a:t>
            </a:r>
          </a:p>
        </p:txBody>
      </p:sp>
      <p:sp>
        <p:nvSpPr>
          <p:cNvPr id="8" name="10 CuadroTexto">
            <a:extLst>
              <a:ext uri="{FF2B5EF4-FFF2-40B4-BE49-F238E27FC236}">
                <a16:creationId xmlns:a16="http://schemas.microsoft.com/office/drawing/2014/main" xmlns="" id="{F49AC400-16AD-4EF9-B35F-B83D3466A137}"/>
              </a:ext>
            </a:extLst>
          </p:cNvPr>
          <p:cNvSpPr txBox="1"/>
          <p:nvPr/>
        </p:nvSpPr>
        <p:spPr>
          <a:xfrm>
            <a:off x="2004676" y="3653613"/>
            <a:ext cx="2750050" cy="909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lnSpc>
                <a:spcPct val="110000"/>
              </a:lnSpc>
              <a:buClr>
                <a:srgbClr val="84B727"/>
              </a:buClr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Aplicadores </a:t>
            </a:r>
            <a:endParaRPr lang="es-CL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10000"/>
              </a:lnSpc>
              <a:buClr>
                <a:srgbClr val="84B727"/>
              </a:buClr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Cargadores</a:t>
            </a:r>
            <a:endParaRPr lang="es-CL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10000"/>
              </a:lnSpc>
              <a:buClr>
                <a:srgbClr val="84B727"/>
              </a:buClr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Otros</a:t>
            </a:r>
            <a:endParaRPr lang="es-CL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Agrupar 3"/>
          <p:cNvGrpSpPr/>
          <p:nvPr/>
        </p:nvGrpSpPr>
        <p:grpSpPr>
          <a:xfrm>
            <a:off x="670537" y="2239994"/>
            <a:ext cx="5648777" cy="1335008"/>
            <a:chOff x="670537" y="2239994"/>
            <a:chExt cx="5648777" cy="1335008"/>
          </a:xfrm>
        </p:grpSpPr>
        <p:sp>
          <p:nvSpPr>
            <p:cNvPr id="7" name="6 CuadroTexto">
              <a:extLst>
                <a:ext uri="{FF2B5EF4-FFF2-40B4-BE49-F238E27FC236}">
                  <a16:creationId xmlns:a16="http://schemas.microsoft.com/office/drawing/2014/main" xmlns="" id="{19A15B97-0104-4ED7-8543-22881B1F75B9}"/>
                </a:ext>
              </a:extLst>
            </p:cNvPr>
            <p:cNvSpPr txBox="1"/>
            <p:nvPr/>
          </p:nvSpPr>
          <p:spPr>
            <a:xfrm>
              <a:off x="2004675" y="2436148"/>
              <a:ext cx="4314639" cy="9848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CL" sz="3200" dirty="0" smtClean="0">
                  <a:solidFill>
                    <a:srgbClr val="179188"/>
                  </a:solidFill>
                  <a:latin typeface="Arial" pitchFamily="34" charset="0"/>
                  <a:cs typeface="Arial" pitchFamily="34" charset="0"/>
                </a:rPr>
                <a:t>Identificar Puestos de Trabajo con Exposición</a:t>
              </a:r>
              <a:endParaRPr lang="es-CL" sz="3200" dirty="0">
                <a:solidFill>
                  <a:srgbClr val="179188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" name="Imagen 2" descr="img_vectoriales_varios-1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37" y="2239994"/>
              <a:ext cx="1442888" cy="13350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44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logo_achs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031" y="240835"/>
            <a:ext cx="604392" cy="588963"/>
          </a:xfrm>
          <a:prstGeom prst="rect">
            <a:avLst/>
          </a:prstGeom>
        </p:spPr>
      </p:pic>
      <p:sp>
        <p:nvSpPr>
          <p:cNvPr id="6" name="3 Título"/>
          <p:cNvSpPr txBox="1">
            <a:spLocks/>
          </p:cNvSpPr>
          <p:nvPr/>
        </p:nvSpPr>
        <p:spPr>
          <a:xfrm>
            <a:off x="461119" y="226154"/>
            <a:ext cx="7455308" cy="238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900" kern="800" spc="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PROTOCOLO DE VIGILANCIA DE TRABAJADORES EXPUESTOS A PLAGUICIDAS</a:t>
            </a:r>
            <a:endParaRPr lang="es-CL" sz="900" kern="800" spc="5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3 Título"/>
          <p:cNvSpPr txBox="1">
            <a:spLocks/>
          </p:cNvSpPr>
          <p:nvPr/>
        </p:nvSpPr>
        <p:spPr>
          <a:xfrm>
            <a:off x="452418" y="452049"/>
            <a:ext cx="7455308" cy="6871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400" dirty="0" smtClean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Vigilancia Ambiental</a:t>
            </a:r>
          </a:p>
          <a:p>
            <a:pPr algn="l">
              <a:lnSpc>
                <a:spcPct val="110000"/>
              </a:lnSpc>
            </a:pPr>
            <a:r>
              <a:rPr lang="es-CL" sz="1600" dirty="0" smtClean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Etapas de la Vigilancia Ambiental</a:t>
            </a:r>
            <a:endParaRPr lang="es-CL" sz="1600" dirty="0">
              <a:solidFill>
                <a:srgbClr val="0C66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F1074434-CC71-4935-93B9-94ADB37FC60F}"/>
              </a:ext>
            </a:extLst>
          </p:cNvPr>
          <p:cNvSpPr txBox="1"/>
          <p:nvPr/>
        </p:nvSpPr>
        <p:spPr>
          <a:xfrm>
            <a:off x="566075" y="1604631"/>
            <a:ext cx="3789609" cy="5027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CL" sz="2000" b="1" dirty="0" smtClean="0">
                <a:solidFill>
                  <a:srgbClr val="84B727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s-C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Caracterización del Riesgo</a:t>
            </a:r>
            <a:br>
              <a:rPr lang="es-C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C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(Responsabilidad de la Empresa)</a:t>
            </a:r>
          </a:p>
        </p:txBody>
      </p:sp>
      <p:sp>
        <p:nvSpPr>
          <p:cNvPr id="8" name="10 CuadroTexto">
            <a:extLst>
              <a:ext uri="{FF2B5EF4-FFF2-40B4-BE49-F238E27FC236}">
                <a16:creationId xmlns:a16="http://schemas.microsoft.com/office/drawing/2014/main" xmlns="" id="{F49AC400-16AD-4EF9-B35F-B83D3466A137}"/>
              </a:ext>
            </a:extLst>
          </p:cNvPr>
          <p:cNvSpPr txBox="1"/>
          <p:nvPr/>
        </p:nvSpPr>
        <p:spPr>
          <a:xfrm>
            <a:off x="2004676" y="3653613"/>
            <a:ext cx="2750050" cy="18235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lnSpc>
                <a:spcPct val="110000"/>
              </a:lnSpc>
              <a:buClr>
                <a:srgbClr val="84B727"/>
              </a:buClr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Nombre</a:t>
            </a:r>
          </a:p>
          <a:p>
            <a:pPr marL="342900" indent="-342900">
              <a:lnSpc>
                <a:spcPct val="110000"/>
              </a:lnSpc>
              <a:buClr>
                <a:srgbClr val="84B727"/>
              </a:buClr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RUT</a:t>
            </a:r>
          </a:p>
          <a:p>
            <a:pPr marL="342900" indent="-342900">
              <a:lnSpc>
                <a:spcPct val="110000"/>
              </a:lnSpc>
              <a:buClr>
                <a:srgbClr val="84B727"/>
              </a:buClr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Fecha de nacimiento</a:t>
            </a:r>
          </a:p>
          <a:p>
            <a:pPr marL="342900" indent="-342900">
              <a:lnSpc>
                <a:spcPct val="110000"/>
              </a:lnSpc>
              <a:buClr>
                <a:srgbClr val="84B727"/>
              </a:buClr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Puesto de trabajo</a:t>
            </a:r>
          </a:p>
          <a:p>
            <a:pPr marL="342900" indent="-342900">
              <a:lnSpc>
                <a:spcPct val="110000"/>
              </a:lnSpc>
              <a:buClr>
                <a:srgbClr val="84B727"/>
              </a:buClr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Área de trabajo</a:t>
            </a:r>
          </a:p>
          <a:p>
            <a:pPr marL="342900" indent="-342900">
              <a:lnSpc>
                <a:spcPct val="110000"/>
              </a:lnSpc>
              <a:buClr>
                <a:srgbClr val="84B727"/>
              </a:buClr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Plaguicidas utilizados</a:t>
            </a:r>
            <a:endParaRPr lang="es-CL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Agrupar 1"/>
          <p:cNvGrpSpPr/>
          <p:nvPr/>
        </p:nvGrpSpPr>
        <p:grpSpPr>
          <a:xfrm>
            <a:off x="1001919" y="2436148"/>
            <a:ext cx="5317395" cy="984885"/>
            <a:chOff x="1001919" y="2436148"/>
            <a:chExt cx="5317395" cy="984885"/>
          </a:xfrm>
        </p:grpSpPr>
        <p:sp>
          <p:nvSpPr>
            <p:cNvPr id="7" name="6 CuadroTexto">
              <a:extLst>
                <a:ext uri="{FF2B5EF4-FFF2-40B4-BE49-F238E27FC236}">
                  <a16:creationId xmlns:a16="http://schemas.microsoft.com/office/drawing/2014/main" xmlns="" id="{19A15B97-0104-4ED7-8543-22881B1F75B9}"/>
                </a:ext>
              </a:extLst>
            </p:cNvPr>
            <p:cNvSpPr txBox="1"/>
            <p:nvPr/>
          </p:nvSpPr>
          <p:spPr>
            <a:xfrm>
              <a:off x="2004675" y="2436148"/>
              <a:ext cx="4314639" cy="9848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CL" sz="3200" dirty="0" smtClean="0">
                  <a:solidFill>
                    <a:srgbClr val="179188"/>
                  </a:solidFill>
                  <a:latin typeface="Arial" pitchFamily="34" charset="0"/>
                  <a:cs typeface="Arial" pitchFamily="34" charset="0"/>
                </a:rPr>
                <a:t>Hacer listado de trabajadores expuestos</a:t>
              </a:r>
              <a:endParaRPr lang="es-CL" sz="3200" dirty="0">
                <a:solidFill>
                  <a:srgbClr val="179188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1919" y="2497114"/>
              <a:ext cx="620211" cy="8492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765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logo_achs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031" y="240835"/>
            <a:ext cx="604392" cy="588963"/>
          </a:xfrm>
          <a:prstGeom prst="rect">
            <a:avLst/>
          </a:prstGeom>
        </p:spPr>
      </p:pic>
      <p:sp>
        <p:nvSpPr>
          <p:cNvPr id="6" name="3 Título"/>
          <p:cNvSpPr txBox="1">
            <a:spLocks/>
          </p:cNvSpPr>
          <p:nvPr/>
        </p:nvSpPr>
        <p:spPr>
          <a:xfrm>
            <a:off x="461119" y="226154"/>
            <a:ext cx="7455308" cy="238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900" kern="800" spc="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PROTOCOLO DE VIGILANCIA DE TRABAJADORES EXPUESTOS A PLAGUICIDAS</a:t>
            </a:r>
            <a:endParaRPr lang="es-CL" sz="900" kern="800" spc="5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3 Título"/>
          <p:cNvSpPr txBox="1">
            <a:spLocks/>
          </p:cNvSpPr>
          <p:nvPr/>
        </p:nvSpPr>
        <p:spPr>
          <a:xfrm>
            <a:off x="452418" y="452049"/>
            <a:ext cx="7455308" cy="6871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400" dirty="0" smtClean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Vigilancia Ambiental</a:t>
            </a:r>
          </a:p>
          <a:p>
            <a:pPr algn="l">
              <a:lnSpc>
                <a:spcPct val="110000"/>
              </a:lnSpc>
            </a:pPr>
            <a:r>
              <a:rPr lang="es-CL" sz="1600" dirty="0" smtClean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Etapas de la Vigilancia Ambiental</a:t>
            </a:r>
            <a:endParaRPr lang="es-CL" sz="1600" dirty="0">
              <a:solidFill>
                <a:srgbClr val="0C66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F1074434-CC71-4935-93B9-94ADB37FC60F}"/>
              </a:ext>
            </a:extLst>
          </p:cNvPr>
          <p:cNvSpPr txBox="1"/>
          <p:nvPr/>
        </p:nvSpPr>
        <p:spPr>
          <a:xfrm>
            <a:off x="566075" y="1604631"/>
            <a:ext cx="3789609" cy="5027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CL" sz="2000" b="1" dirty="0">
                <a:solidFill>
                  <a:srgbClr val="84B727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s-C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Difusión y Capacitación</a:t>
            </a:r>
            <a:br>
              <a:rPr lang="es-C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C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(Responsabilidad de la Empresa)</a:t>
            </a:r>
          </a:p>
        </p:txBody>
      </p:sp>
      <p:grpSp>
        <p:nvGrpSpPr>
          <p:cNvPr id="7" name="Agrupar 6"/>
          <p:cNvGrpSpPr/>
          <p:nvPr/>
        </p:nvGrpSpPr>
        <p:grpSpPr>
          <a:xfrm>
            <a:off x="782294" y="2979450"/>
            <a:ext cx="2844709" cy="1025529"/>
            <a:chOff x="782294" y="2979450"/>
            <a:chExt cx="2844709" cy="1025529"/>
          </a:xfrm>
        </p:grpSpPr>
        <p:sp>
          <p:nvSpPr>
            <p:cNvPr id="12" name="5 CuadroTexto"/>
            <p:cNvSpPr txBox="1"/>
            <p:nvPr/>
          </p:nvSpPr>
          <p:spPr>
            <a:xfrm>
              <a:off x="1690301" y="3020094"/>
              <a:ext cx="1936702" cy="9848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buClr>
                  <a:srgbClr val="105424"/>
                </a:buClr>
              </a:pPr>
              <a:r>
                <a:rPr lang="es-ES_tradnl" sz="3200" spc="-50" dirty="0" smtClean="0">
                  <a:solidFill>
                    <a:srgbClr val="84B727"/>
                  </a:solidFill>
                  <a:latin typeface="Arial" pitchFamily="34" charset="0"/>
                  <a:cs typeface="Arial" pitchFamily="34" charset="0"/>
                </a:rPr>
                <a:t>Difusión interna</a:t>
              </a:r>
              <a:endParaRPr lang="es-ES_tradnl" sz="3200" spc="-50" dirty="0">
                <a:solidFill>
                  <a:srgbClr val="84B727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" name="Agrupar 3"/>
            <p:cNvGrpSpPr/>
            <p:nvPr/>
          </p:nvGrpSpPr>
          <p:grpSpPr>
            <a:xfrm>
              <a:off x="782294" y="2979450"/>
              <a:ext cx="701018" cy="861774"/>
              <a:chOff x="5496380" y="978847"/>
              <a:chExt cx="701018" cy="861774"/>
            </a:xfrm>
          </p:grpSpPr>
          <p:sp>
            <p:nvSpPr>
              <p:cNvPr id="3" name="Elipse 2"/>
              <p:cNvSpPr/>
              <p:nvPr/>
            </p:nvSpPr>
            <p:spPr>
              <a:xfrm>
                <a:off x="5496380" y="1139211"/>
                <a:ext cx="701018" cy="701018"/>
              </a:xfrm>
              <a:prstGeom prst="ellipse">
                <a:avLst/>
              </a:prstGeom>
              <a:solidFill>
                <a:srgbClr val="84B727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3" name="Rectángulo 12"/>
              <p:cNvSpPr/>
              <p:nvPr/>
            </p:nvSpPr>
            <p:spPr>
              <a:xfrm>
                <a:off x="5568332" y="978847"/>
                <a:ext cx="541271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_tradnl" sz="5000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a</a:t>
                </a:r>
              </a:p>
            </p:txBody>
          </p:sp>
        </p:grpSp>
      </p:grpSp>
      <p:grpSp>
        <p:nvGrpSpPr>
          <p:cNvPr id="8" name="Agrupar 7"/>
          <p:cNvGrpSpPr/>
          <p:nvPr/>
        </p:nvGrpSpPr>
        <p:grpSpPr>
          <a:xfrm>
            <a:off x="3481038" y="3066849"/>
            <a:ext cx="5185159" cy="1200329"/>
            <a:chOff x="3481038" y="3066849"/>
            <a:chExt cx="5185159" cy="1200329"/>
          </a:xfrm>
        </p:grpSpPr>
        <p:sp>
          <p:nvSpPr>
            <p:cNvPr id="14" name="Rectángulo 13">
              <a:extLst>
                <a:ext uri="{FF2B5EF4-FFF2-40B4-BE49-F238E27FC236}">
                  <a16:creationId xmlns="" xmlns:a16="http://schemas.microsoft.com/office/drawing/2014/main" id="{4DB79A9F-B042-4214-B7E6-0A582AF0B4DE}"/>
                </a:ext>
              </a:extLst>
            </p:cNvPr>
            <p:cNvSpPr/>
            <p:nvPr/>
          </p:nvSpPr>
          <p:spPr>
            <a:xfrm>
              <a:off x="4203288" y="3066849"/>
              <a:ext cx="446290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L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El personal de la empresa relacionado con el uso de </a:t>
              </a:r>
              <a:r>
                <a:rPr lang="es-CL" dirty="0">
                  <a:solidFill>
                    <a:srgbClr val="179188"/>
                  </a:solidFill>
                  <a:latin typeface="Arial"/>
                  <a:cs typeface="Arial"/>
                </a:rPr>
                <a:t>plaguicidas </a:t>
              </a:r>
              <a:r>
                <a:rPr lang="es-CL" b="1" dirty="0">
                  <a:solidFill>
                    <a:srgbClr val="179188"/>
                  </a:solidFill>
                  <a:latin typeface="Arial"/>
                  <a:cs typeface="Arial"/>
                </a:rPr>
                <a:t>debe conocer sus riesgos y las regulaciones que establece el protocolo</a:t>
              </a:r>
              <a:r>
                <a:rPr lang="es-CL" dirty="0">
                  <a:solidFill>
                    <a:srgbClr val="179188"/>
                  </a:solidFill>
                  <a:latin typeface="Arial"/>
                  <a:cs typeface="Arial"/>
                </a:rPr>
                <a:t>. </a:t>
              </a:r>
            </a:p>
          </p:txBody>
        </p:sp>
        <p:sp>
          <p:nvSpPr>
            <p:cNvPr id="15" name="Flecha derecha 14"/>
            <p:cNvSpPr/>
            <p:nvPr/>
          </p:nvSpPr>
          <p:spPr>
            <a:xfrm>
              <a:off x="3481038" y="3257014"/>
              <a:ext cx="428238" cy="439974"/>
            </a:xfrm>
            <a:prstGeom prst="rightArrow">
              <a:avLst>
                <a:gd name="adj1" fmla="val 66667"/>
                <a:gd name="adj2" fmla="val 49584"/>
              </a:avLst>
            </a:prstGeom>
            <a:solidFill>
              <a:srgbClr val="9CCC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56231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logo_achs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031" y="240835"/>
            <a:ext cx="604392" cy="588963"/>
          </a:xfrm>
          <a:prstGeom prst="rect">
            <a:avLst/>
          </a:prstGeom>
        </p:spPr>
      </p:pic>
      <p:sp>
        <p:nvSpPr>
          <p:cNvPr id="6" name="3 Título"/>
          <p:cNvSpPr txBox="1">
            <a:spLocks/>
          </p:cNvSpPr>
          <p:nvPr/>
        </p:nvSpPr>
        <p:spPr>
          <a:xfrm>
            <a:off x="461119" y="226154"/>
            <a:ext cx="7455308" cy="238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900" kern="800" spc="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PROTOCOLO DE VIGILANCIA DE TRABAJADORES EXPUESTOS A PLAGUICIDAS</a:t>
            </a:r>
            <a:endParaRPr lang="es-CL" sz="900" kern="800" spc="5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3 Título"/>
          <p:cNvSpPr txBox="1">
            <a:spLocks/>
          </p:cNvSpPr>
          <p:nvPr/>
        </p:nvSpPr>
        <p:spPr>
          <a:xfrm>
            <a:off x="452418" y="452049"/>
            <a:ext cx="7455308" cy="6871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400" dirty="0" smtClean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Vigilancia Ambiental</a:t>
            </a:r>
          </a:p>
          <a:p>
            <a:pPr algn="l">
              <a:lnSpc>
                <a:spcPct val="110000"/>
              </a:lnSpc>
            </a:pPr>
            <a:r>
              <a:rPr lang="es-CL" sz="1600" dirty="0" smtClean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Etapas de la Vigilancia Ambiental</a:t>
            </a:r>
            <a:endParaRPr lang="es-CL" sz="1600" dirty="0">
              <a:solidFill>
                <a:srgbClr val="0C66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F1074434-CC71-4935-93B9-94ADB37FC60F}"/>
              </a:ext>
            </a:extLst>
          </p:cNvPr>
          <p:cNvSpPr txBox="1"/>
          <p:nvPr/>
        </p:nvSpPr>
        <p:spPr>
          <a:xfrm>
            <a:off x="566075" y="1604631"/>
            <a:ext cx="3789609" cy="5027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CL" sz="2000" b="1" dirty="0">
                <a:solidFill>
                  <a:srgbClr val="84B727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s-C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Difusión y Capacitación</a:t>
            </a:r>
            <a:br>
              <a:rPr lang="es-C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C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(Responsabilidad de la Empresa)</a:t>
            </a:r>
          </a:p>
        </p:txBody>
      </p:sp>
      <p:grpSp>
        <p:nvGrpSpPr>
          <p:cNvPr id="3" name="Agrupar 2"/>
          <p:cNvGrpSpPr/>
          <p:nvPr/>
        </p:nvGrpSpPr>
        <p:grpSpPr>
          <a:xfrm>
            <a:off x="782294" y="3020094"/>
            <a:ext cx="2844709" cy="1723549"/>
            <a:chOff x="782294" y="3020094"/>
            <a:chExt cx="2844709" cy="1723549"/>
          </a:xfrm>
        </p:grpSpPr>
        <p:sp>
          <p:nvSpPr>
            <p:cNvPr id="11" name="5 CuadroTexto"/>
            <p:cNvSpPr txBox="1"/>
            <p:nvPr/>
          </p:nvSpPr>
          <p:spPr>
            <a:xfrm>
              <a:off x="1690301" y="3020094"/>
              <a:ext cx="1936702" cy="17235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buClr>
                  <a:srgbClr val="105424"/>
                </a:buClr>
              </a:pPr>
              <a:r>
                <a:rPr lang="es-ES_tradnl" sz="2800" spc="-50" dirty="0">
                  <a:solidFill>
                    <a:srgbClr val="84B727"/>
                  </a:solidFill>
                  <a:latin typeface="Arial" pitchFamily="34" charset="0"/>
                  <a:cs typeface="Arial" pitchFamily="34" charset="0"/>
                </a:rPr>
                <a:t>Cursos de </a:t>
              </a:r>
              <a:r>
                <a:rPr lang="es-ES_tradnl" sz="2800" spc="-50" dirty="0" smtClean="0">
                  <a:solidFill>
                    <a:srgbClr val="84B727"/>
                  </a:solidFill>
                  <a:latin typeface="Arial" pitchFamily="34" charset="0"/>
                  <a:cs typeface="Arial" pitchFamily="34" charset="0"/>
                </a:rPr>
                <a:t>capacitación Manejo </a:t>
              </a:r>
              <a:r>
                <a:rPr lang="es-ES_tradnl" sz="2800" spc="-50" dirty="0">
                  <a:solidFill>
                    <a:srgbClr val="84B727"/>
                  </a:solidFill>
                  <a:latin typeface="Arial" pitchFamily="34" charset="0"/>
                  <a:cs typeface="Arial" pitchFamily="34" charset="0"/>
                </a:rPr>
                <a:t>de plaguicidas</a:t>
              </a:r>
            </a:p>
          </p:txBody>
        </p:sp>
        <p:grpSp>
          <p:nvGrpSpPr>
            <p:cNvPr id="15" name="Agrupar 14"/>
            <p:cNvGrpSpPr/>
            <p:nvPr/>
          </p:nvGrpSpPr>
          <p:grpSpPr>
            <a:xfrm>
              <a:off x="782294" y="3030255"/>
              <a:ext cx="701018" cy="861774"/>
              <a:chOff x="5496380" y="1029652"/>
              <a:chExt cx="701018" cy="861774"/>
            </a:xfrm>
          </p:grpSpPr>
          <p:sp>
            <p:nvSpPr>
              <p:cNvPr id="16" name="Elipse 15"/>
              <p:cNvSpPr/>
              <p:nvPr/>
            </p:nvSpPr>
            <p:spPr>
              <a:xfrm>
                <a:off x="5496380" y="1139211"/>
                <a:ext cx="701018" cy="701018"/>
              </a:xfrm>
              <a:prstGeom prst="ellipse">
                <a:avLst/>
              </a:prstGeom>
              <a:solidFill>
                <a:srgbClr val="84B727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7" name="Rectángulo 16"/>
              <p:cNvSpPr/>
              <p:nvPr/>
            </p:nvSpPr>
            <p:spPr>
              <a:xfrm>
                <a:off x="5568332" y="1029652"/>
                <a:ext cx="541271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_tradnl" sz="5000" dirty="0">
                    <a:solidFill>
                      <a:schemeClr val="bg1"/>
                    </a:solidFill>
                    <a:latin typeface="Arial"/>
                    <a:cs typeface="Arial"/>
                  </a:rPr>
                  <a:t>b</a:t>
                </a:r>
                <a:endParaRPr lang="es-ES_tradnl" sz="5000" dirty="0" smtClean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4" name="Agrupar 3"/>
          <p:cNvGrpSpPr/>
          <p:nvPr/>
        </p:nvGrpSpPr>
        <p:grpSpPr>
          <a:xfrm>
            <a:off x="3786597" y="2895918"/>
            <a:ext cx="5346945" cy="2862323"/>
            <a:chOff x="3786597" y="2895918"/>
            <a:chExt cx="5346945" cy="2862323"/>
          </a:xfrm>
        </p:grpSpPr>
        <p:sp>
          <p:nvSpPr>
            <p:cNvPr id="14" name="Rectángulo 13">
              <a:extLst>
                <a:ext uri="{FF2B5EF4-FFF2-40B4-BE49-F238E27FC236}">
                  <a16:creationId xmlns="" xmlns:a16="http://schemas.microsoft.com/office/drawing/2014/main" id="{4DB79A9F-B042-4214-B7E6-0A582AF0B4DE}"/>
                </a:ext>
              </a:extLst>
            </p:cNvPr>
            <p:cNvSpPr/>
            <p:nvPr/>
          </p:nvSpPr>
          <p:spPr>
            <a:xfrm>
              <a:off x="4313888" y="2895918"/>
              <a:ext cx="4819654" cy="2862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L" b="1" dirty="0">
                  <a:solidFill>
                    <a:srgbClr val="179188"/>
                  </a:solidFill>
                  <a:latin typeface="Arial"/>
                  <a:cs typeface="Arial"/>
                </a:rPr>
                <a:t>Los plaguicidas de aplicación terrestre deben ser usados solamente por personas con entrenamiento en su manejo, para evitar riesgo </a:t>
              </a:r>
              <a:r>
                <a:rPr lang="es-CL" b="1" dirty="0" smtClean="0">
                  <a:solidFill>
                    <a:srgbClr val="179188"/>
                  </a:solidFill>
                  <a:latin typeface="Arial"/>
                  <a:cs typeface="Arial"/>
                </a:rPr>
                <a:t>de intoxicación</a:t>
              </a:r>
              <a:r>
                <a:rPr lang="es-CL" b="1" dirty="0">
                  <a:solidFill>
                    <a:srgbClr val="179188"/>
                  </a:solidFill>
                  <a:latin typeface="Arial"/>
                  <a:cs typeface="Arial"/>
                </a:rPr>
                <a:t>. </a:t>
              </a:r>
              <a:r>
                <a:rPr lang="es-CL" dirty="0">
                  <a:solidFill>
                    <a:srgbClr val="595959"/>
                  </a:solidFill>
                  <a:latin typeface="Arial"/>
                  <a:cs typeface="Arial"/>
                </a:rPr>
                <a:t>Para cumplir esto la empresa debe realizar dos tipos de cursos, uno que abarque el tema en un contexto general y otro que sea enfocado específicamente en los procedimientos de trabajo seguro implementados en el centro de trabajo.</a:t>
              </a:r>
            </a:p>
          </p:txBody>
        </p:sp>
        <p:sp>
          <p:nvSpPr>
            <p:cNvPr id="18" name="Flecha derecha 17"/>
            <p:cNvSpPr/>
            <p:nvPr/>
          </p:nvSpPr>
          <p:spPr>
            <a:xfrm>
              <a:off x="3786597" y="3257014"/>
              <a:ext cx="428238" cy="439974"/>
            </a:xfrm>
            <a:prstGeom prst="rightArrow">
              <a:avLst>
                <a:gd name="adj1" fmla="val 66667"/>
                <a:gd name="adj2" fmla="val 49584"/>
              </a:avLst>
            </a:prstGeom>
            <a:solidFill>
              <a:srgbClr val="9CCC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182248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logo_achs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031" y="240835"/>
            <a:ext cx="604392" cy="588963"/>
          </a:xfrm>
          <a:prstGeom prst="rect">
            <a:avLst/>
          </a:prstGeom>
        </p:spPr>
      </p:pic>
      <p:sp>
        <p:nvSpPr>
          <p:cNvPr id="6" name="3 Título"/>
          <p:cNvSpPr txBox="1">
            <a:spLocks/>
          </p:cNvSpPr>
          <p:nvPr/>
        </p:nvSpPr>
        <p:spPr>
          <a:xfrm>
            <a:off x="461119" y="226154"/>
            <a:ext cx="7455308" cy="238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900" kern="800" spc="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PROTOCOLO DE VIGILANCIA DE TRABAJADORES EXPUESTOS A PLAGUICIDAS</a:t>
            </a:r>
            <a:endParaRPr lang="es-CL" sz="900" kern="800" spc="5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F1074434-CC71-4935-93B9-94ADB37FC60F}"/>
              </a:ext>
            </a:extLst>
          </p:cNvPr>
          <p:cNvSpPr txBox="1"/>
          <p:nvPr/>
        </p:nvSpPr>
        <p:spPr>
          <a:xfrm>
            <a:off x="566075" y="1604631"/>
            <a:ext cx="3789609" cy="5027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CL" sz="2000" b="1" dirty="0" smtClean="0">
                <a:solidFill>
                  <a:srgbClr val="84B727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s-C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Evaluación Cualitativa</a:t>
            </a:r>
            <a:br>
              <a:rPr lang="es-C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C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(Responsabilidad ACHS)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5E737F80-B11D-4BB0-B4A1-4858EA33C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4355" y="1604630"/>
            <a:ext cx="5053221" cy="4227503"/>
          </a:xfrm>
          <a:prstGeom prst="rect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scrgbClr r="0" g="0" b="0">
                <a:alpha val="15000"/>
              </a:sc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45EFB0FC-C85F-4CF6-9082-189866E436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859" y="2809926"/>
            <a:ext cx="3007134" cy="3022207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rnd" cmpd="sng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scrgbClr r="0" g="0" b="0">
                <a:alpha val="15000"/>
              </a:scrgbClr>
            </a:outerShdw>
          </a:effectLst>
        </p:spPr>
      </p:pic>
      <p:sp>
        <p:nvSpPr>
          <p:cNvPr id="11" name="3 Título"/>
          <p:cNvSpPr txBox="1">
            <a:spLocks/>
          </p:cNvSpPr>
          <p:nvPr/>
        </p:nvSpPr>
        <p:spPr>
          <a:xfrm>
            <a:off x="452418" y="452049"/>
            <a:ext cx="7455308" cy="6871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400" dirty="0" smtClean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Vigilancia Ambiental</a:t>
            </a:r>
          </a:p>
          <a:p>
            <a:pPr algn="l">
              <a:lnSpc>
                <a:spcPct val="110000"/>
              </a:lnSpc>
            </a:pPr>
            <a:r>
              <a:rPr lang="es-CL" sz="1600" dirty="0" smtClean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Etapas de la Vigilancia Ambiental</a:t>
            </a:r>
            <a:endParaRPr lang="es-CL" sz="1600" dirty="0">
              <a:solidFill>
                <a:srgbClr val="0C66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03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800_1155.jpg"/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89" t="12551" r="24747"/>
          <a:stretch/>
        </p:blipFill>
        <p:spPr>
          <a:xfrm flipH="1">
            <a:off x="5577657" y="0"/>
            <a:ext cx="4142605" cy="6300788"/>
          </a:xfrm>
          <a:prstGeom prst="rect">
            <a:avLst/>
          </a:prstGeom>
        </p:spPr>
      </p:pic>
      <p:pic>
        <p:nvPicPr>
          <p:cNvPr id="5" name="Imagen 4" descr="logo_achs-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031" y="240835"/>
            <a:ext cx="604392" cy="588963"/>
          </a:xfrm>
          <a:prstGeom prst="rect">
            <a:avLst/>
          </a:prstGeom>
        </p:spPr>
      </p:pic>
      <p:sp>
        <p:nvSpPr>
          <p:cNvPr id="6" name="3 Título"/>
          <p:cNvSpPr txBox="1">
            <a:spLocks/>
          </p:cNvSpPr>
          <p:nvPr/>
        </p:nvSpPr>
        <p:spPr>
          <a:xfrm>
            <a:off x="461119" y="226154"/>
            <a:ext cx="7455308" cy="238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900" kern="800" spc="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PROTOCOLO DE VIGILANCIA DE TRABAJADORES EXPUESTOS A PLAGUICIDAS</a:t>
            </a:r>
            <a:endParaRPr lang="es-CL" sz="900" kern="800" spc="5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3 Título"/>
          <p:cNvSpPr txBox="1">
            <a:spLocks/>
          </p:cNvSpPr>
          <p:nvPr/>
        </p:nvSpPr>
        <p:spPr>
          <a:xfrm>
            <a:off x="452418" y="452049"/>
            <a:ext cx="7455308" cy="6871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400" dirty="0" smtClean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Vigilancia Ambiental</a:t>
            </a:r>
          </a:p>
          <a:p>
            <a:pPr algn="l">
              <a:lnSpc>
                <a:spcPct val="110000"/>
              </a:lnSpc>
            </a:pPr>
            <a:r>
              <a:rPr lang="es-CL" sz="1600" dirty="0" smtClean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Etapas de la Vigilancia Ambiental</a:t>
            </a:r>
            <a:endParaRPr lang="es-CL" sz="1600" dirty="0">
              <a:solidFill>
                <a:srgbClr val="0C66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F1074434-CC71-4935-93B9-94ADB37FC60F}"/>
              </a:ext>
            </a:extLst>
          </p:cNvPr>
          <p:cNvSpPr txBox="1"/>
          <p:nvPr/>
        </p:nvSpPr>
        <p:spPr>
          <a:xfrm>
            <a:off x="566075" y="1604631"/>
            <a:ext cx="3789609" cy="5027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CL" sz="2000" b="1" dirty="0">
                <a:solidFill>
                  <a:srgbClr val="84B727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s-C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Medidas de Prevención</a:t>
            </a:r>
            <a:br>
              <a:rPr lang="es-C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C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(Obligaciones de los Empleadores)</a:t>
            </a:r>
          </a:p>
        </p:txBody>
      </p:sp>
      <p:grpSp>
        <p:nvGrpSpPr>
          <p:cNvPr id="2" name="Agrupar 1"/>
          <p:cNvGrpSpPr/>
          <p:nvPr/>
        </p:nvGrpSpPr>
        <p:grpSpPr>
          <a:xfrm>
            <a:off x="718475" y="2188621"/>
            <a:ext cx="4097208" cy="1366788"/>
            <a:chOff x="1983718" y="2188621"/>
            <a:chExt cx="4097208" cy="1366788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xmlns="" id="{3CFE2127-C709-42C5-8916-F7B1FB6071AB}"/>
                </a:ext>
              </a:extLst>
            </p:cNvPr>
            <p:cNvSpPr/>
            <p:nvPr/>
          </p:nvSpPr>
          <p:spPr>
            <a:xfrm>
              <a:off x="2858077" y="2355080"/>
              <a:ext cx="322284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L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Capacitar a los encargados de supervisar, prepara y aplicar los plaguicidas en los riesgos y buen uso.</a:t>
              </a:r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1983718" y="2188621"/>
              <a:ext cx="813043" cy="11695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_tradnl" sz="7000" dirty="0" smtClean="0">
                  <a:solidFill>
                    <a:srgbClr val="9CCC44"/>
                  </a:solidFill>
                  <a:latin typeface="Arial"/>
                  <a:cs typeface="Arial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576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 descr="800_1155.jpg"/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89" t="12551" r="24747"/>
          <a:stretch/>
        </p:blipFill>
        <p:spPr>
          <a:xfrm flipH="1">
            <a:off x="5577657" y="0"/>
            <a:ext cx="4142605" cy="6300788"/>
          </a:xfrm>
          <a:prstGeom prst="rect">
            <a:avLst/>
          </a:prstGeom>
        </p:spPr>
      </p:pic>
      <p:pic>
        <p:nvPicPr>
          <p:cNvPr id="5" name="Imagen 4" descr="logo_achs-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031" y="240835"/>
            <a:ext cx="604392" cy="588963"/>
          </a:xfrm>
          <a:prstGeom prst="rect">
            <a:avLst/>
          </a:prstGeom>
        </p:spPr>
      </p:pic>
      <p:sp>
        <p:nvSpPr>
          <p:cNvPr id="6" name="3 Título"/>
          <p:cNvSpPr txBox="1">
            <a:spLocks/>
          </p:cNvSpPr>
          <p:nvPr/>
        </p:nvSpPr>
        <p:spPr>
          <a:xfrm>
            <a:off x="461119" y="226154"/>
            <a:ext cx="7455308" cy="238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900" kern="800" spc="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PROTOCOLO DE VIGILANCIA DE TRABAJADORES EXPUESTOS A PLAGUICIDAS</a:t>
            </a:r>
            <a:endParaRPr lang="es-CL" sz="900" kern="800" spc="5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3 Título"/>
          <p:cNvSpPr txBox="1">
            <a:spLocks/>
          </p:cNvSpPr>
          <p:nvPr/>
        </p:nvSpPr>
        <p:spPr>
          <a:xfrm>
            <a:off x="452418" y="452049"/>
            <a:ext cx="7455308" cy="6871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400" dirty="0" smtClean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Vigilancia Ambiental</a:t>
            </a:r>
          </a:p>
          <a:p>
            <a:pPr algn="l">
              <a:lnSpc>
                <a:spcPct val="110000"/>
              </a:lnSpc>
            </a:pPr>
            <a:r>
              <a:rPr lang="es-CL" sz="1600" dirty="0" smtClean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Etapas de la Vigilancia Ambiental</a:t>
            </a:r>
            <a:endParaRPr lang="es-CL" sz="1600" dirty="0">
              <a:solidFill>
                <a:srgbClr val="0C66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F1074434-CC71-4935-93B9-94ADB37FC60F}"/>
              </a:ext>
            </a:extLst>
          </p:cNvPr>
          <p:cNvSpPr txBox="1"/>
          <p:nvPr/>
        </p:nvSpPr>
        <p:spPr>
          <a:xfrm>
            <a:off x="566075" y="1604631"/>
            <a:ext cx="3789609" cy="5027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CL" sz="2000" b="1" dirty="0">
                <a:solidFill>
                  <a:srgbClr val="84B727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s-C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Medidas de Prevención</a:t>
            </a:r>
            <a:br>
              <a:rPr lang="es-C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C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(Obligaciones de los Empleadores)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82C28344-8DC2-49E1-986D-ECA3984702A1}"/>
              </a:ext>
            </a:extLst>
          </p:cNvPr>
          <p:cNvSpPr/>
          <p:nvPr/>
        </p:nvSpPr>
        <p:spPr>
          <a:xfrm>
            <a:off x="1649364" y="3154952"/>
            <a:ext cx="3725100" cy="2289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lvl="1" indent="-263525">
              <a:lnSpc>
                <a:spcPct val="110000"/>
              </a:lnSpc>
              <a:buClr>
                <a:srgbClr val="84B727"/>
              </a:buClr>
              <a:buFont typeface="Arial" panose="020B0604020202020204" pitchFamily="34" charset="0"/>
              <a:buChar char="•"/>
            </a:pPr>
            <a:r>
              <a:rPr lang="es-CL" sz="1300" dirty="0" smtClean="0">
                <a:solidFill>
                  <a:srgbClr val="179188"/>
                </a:solidFill>
                <a:latin typeface="Arial"/>
                <a:cs typeface="Arial"/>
              </a:rPr>
              <a:t>Normas </a:t>
            </a:r>
            <a:r>
              <a:rPr lang="es-CL" sz="1300" dirty="0">
                <a:solidFill>
                  <a:srgbClr val="179188"/>
                </a:solidFill>
                <a:latin typeface="Arial"/>
                <a:cs typeface="Arial"/>
              </a:rPr>
              <a:t>legales de importación, fabricación, comercialización, aplicación y uso de plaguicidas agrícolas de aplicación terrestre.</a:t>
            </a:r>
          </a:p>
          <a:p>
            <a:pPr marL="263525" lvl="1" indent="-263525">
              <a:lnSpc>
                <a:spcPct val="110000"/>
              </a:lnSpc>
              <a:buClr>
                <a:srgbClr val="84B727"/>
              </a:buClr>
              <a:buFont typeface="Arial" panose="020B0604020202020204" pitchFamily="34" charset="0"/>
              <a:buChar char="•"/>
            </a:pPr>
            <a:r>
              <a:rPr lang="es-CL" sz="1300" dirty="0" smtClean="0">
                <a:solidFill>
                  <a:srgbClr val="179188"/>
                </a:solidFill>
                <a:latin typeface="Arial"/>
                <a:cs typeface="Arial"/>
              </a:rPr>
              <a:t>Clasificación </a:t>
            </a:r>
            <a:r>
              <a:rPr lang="es-CL" sz="1300" dirty="0">
                <a:solidFill>
                  <a:srgbClr val="179188"/>
                </a:solidFill>
                <a:latin typeface="Arial"/>
                <a:cs typeface="Arial"/>
              </a:rPr>
              <a:t>de los plaguicidas  Fumigante</a:t>
            </a:r>
          </a:p>
          <a:p>
            <a:pPr marL="263525" lvl="1" indent="-263525">
              <a:lnSpc>
                <a:spcPct val="110000"/>
              </a:lnSpc>
              <a:buClr>
                <a:srgbClr val="84B727"/>
              </a:buClr>
              <a:buFont typeface="Arial" panose="020B0604020202020204" pitchFamily="34" charset="0"/>
              <a:buChar char="•"/>
            </a:pPr>
            <a:r>
              <a:rPr lang="es-CL" sz="1300" dirty="0">
                <a:solidFill>
                  <a:srgbClr val="179188"/>
                </a:solidFill>
                <a:latin typeface="Arial"/>
                <a:cs typeface="Arial"/>
              </a:rPr>
              <a:t>Etiquetado de plaguicidas</a:t>
            </a:r>
          </a:p>
          <a:p>
            <a:pPr marL="263525" lvl="1" indent="-263525">
              <a:lnSpc>
                <a:spcPct val="110000"/>
              </a:lnSpc>
              <a:buClr>
                <a:srgbClr val="84B727"/>
              </a:buClr>
              <a:buFont typeface="Arial" panose="020B0604020202020204" pitchFamily="34" charset="0"/>
              <a:buChar char="•"/>
            </a:pPr>
            <a:r>
              <a:rPr lang="es-CL" sz="1300" dirty="0" smtClean="0">
                <a:solidFill>
                  <a:srgbClr val="179188"/>
                </a:solidFill>
                <a:latin typeface="Arial"/>
                <a:cs typeface="Arial"/>
              </a:rPr>
              <a:t>Manejo </a:t>
            </a:r>
            <a:r>
              <a:rPr lang="es-CL" sz="1300" dirty="0">
                <a:solidFill>
                  <a:srgbClr val="179188"/>
                </a:solidFill>
                <a:latin typeface="Arial"/>
                <a:cs typeface="Arial"/>
              </a:rPr>
              <a:t>de plaguicidas, de residuos, manejo ambiental y de emergencias. </a:t>
            </a:r>
          </a:p>
          <a:p>
            <a:pPr marL="263525" lvl="1" indent="-263525">
              <a:lnSpc>
                <a:spcPct val="110000"/>
              </a:lnSpc>
              <a:buClr>
                <a:srgbClr val="84B727"/>
              </a:buClr>
              <a:buFont typeface="Arial" panose="020B0604020202020204" pitchFamily="34" charset="0"/>
              <a:buChar char="•"/>
            </a:pPr>
            <a:r>
              <a:rPr lang="es-CL" sz="1300" dirty="0">
                <a:solidFill>
                  <a:srgbClr val="179188"/>
                </a:solidFill>
                <a:latin typeface="Arial"/>
                <a:cs typeface="Arial"/>
              </a:rPr>
              <a:t>Identificación de situaciones de riesgo para la salud </a:t>
            </a:r>
          </a:p>
          <a:p>
            <a:pPr marL="263525" lvl="1" indent="-263525">
              <a:lnSpc>
                <a:spcPct val="110000"/>
              </a:lnSpc>
              <a:buClr>
                <a:srgbClr val="84B727"/>
              </a:buClr>
              <a:buFont typeface="Arial" panose="020B0604020202020204" pitchFamily="34" charset="0"/>
              <a:buChar char="•"/>
            </a:pPr>
            <a:r>
              <a:rPr lang="es-CL" sz="1300" dirty="0">
                <a:solidFill>
                  <a:srgbClr val="179188"/>
                </a:solidFill>
                <a:latin typeface="Arial"/>
                <a:cs typeface="Arial"/>
              </a:rPr>
              <a:t>Elementos de protección personal</a:t>
            </a:r>
          </a:p>
        </p:txBody>
      </p:sp>
      <p:grpSp>
        <p:nvGrpSpPr>
          <p:cNvPr id="2" name="Agrupar 1"/>
          <p:cNvGrpSpPr/>
          <p:nvPr/>
        </p:nvGrpSpPr>
        <p:grpSpPr>
          <a:xfrm>
            <a:off x="718475" y="2036206"/>
            <a:ext cx="4655989" cy="1169551"/>
            <a:chOff x="1983718" y="2188621"/>
            <a:chExt cx="4655989" cy="1169551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xmlns="" id="{3CFE2127-C709-42C5-8916-F7B1FB6071AB}"/>
                </a:ext>
              </a:extLst>
            </p:cNvPr>
            <p:cNvSpPr/>
            <p:nvPr/>
          </p:nvSpPr>
          <p:spPr>
            <a:xfrm>
              <a:off x="2858079" y="2416040"/>
              <a:ext cx="378162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L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Según Decreto 158/2015 la capacitación de los aplicadores debe considerar:</a:t>
              </a:r>
              <a:endParaRPr lang="es-CL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1983718" y="2188621"/>
              <a:ext cx="783413" cy="11695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_tradnl" sz="7000" dirty="0" smtClean="0">
                  <a:solidFill>
                    <a:srgbClr val="9CCC44"/>
                  </a:solidFill>
                  <a:latin typeface="Arial"/>
                  <a:cs typeface="Arial"/>
                </a:rPr>
                <a:t>B</a:t>
              </a:r>
            </a:p>
          </p:txBody>
        </p:sp>
      </p:grpSp>
      <p:grpSp>
        <p:nvGrpSpPr>
          <p:cNvPr id="12" name="Agrupar 11"/>
          <p:cNvGrpSpPr/>
          <p:nvPr/>
        </p:nvGrpSpPr>
        <p:grpSpPr>
          <a:xfrm>
            <a:off x="796177" y="5047610"/>
            <a:ext cx="4324295" cy="1169551"/>
            <a:chOff x="1983718" y="2127655"/>
            <a:chExt cx="4324295" cy="1169551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xmlns="" id="{3CFE2127-C709-42C5-8916-F7B1FB6071AB}"/>
                </a:ext>
              </a:extLst>
            </p:cNvPr>
            <p:cNvSpPr/>
            <p:nvPr/>
          </p:nvSpPr>
          <p:spPr>
            <a:xfrm>
              <a:off x="2858078" y="2544920"/>
              <a:ext cx="344993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L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Programas de capacitación</a:t>
              </a:r>
              <a:endParaRPr lang="es-CL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1983718" y="2127655"/>
              <a:ext cx="832943" cy="11695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_tradnl" sz="7000" dirty="0" smtClean="0">
                  <a:solidFill>
                    <a:srgbClr val="9CCC44"/>
                  </a:solidFill>
                  <a:latin typeface="Arial"/>
                  <a:cs typeface="Arial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046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logo_achs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031" y="240835"/>
            <a:ext cx="604392" cy="588963"/>
          </a:xfrm>
          <a:prstGeom prst="rect">
            <a:avLst/>
          </a:prstGeom>
        </p:spPr>
      </p:pic>
      <p:sp>
        <p:nvSpPr>
          <p:cNvPr id="6" name="3 Título"/>
          <p:cNvSpPr txBox="1">
            <a:spLocks/>
          </p:cNvSpPr>
          <p:nvPr/>
        </p:nvSpPr>
        <p:spPr>
          <a:xfrm>
            <a:off x="461119" y="226154"/>
            <a:ext cx="7455308" cy="238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900" kern="800" spc="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PROTOCOLO DE VIGILANCIA DE TRABAJADORES EXPUESTOS A PLAGUICIDAS</a:t>
            </a:r>
            <a:endParaRPr lang="es-CL" sz="900" kern="800" spc="5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3 Título"/>
          <p:cNvSpPr txBox="1">
            <a:spLocks/>
          </p:cNvSpPr>
          <p:nvPr/>
        </p:nvSpPr>
        <p:spPr>
          <a:xfrm>
            <a:off x="452418" y="452049"/>
            <a:ext cx="7455308" cy="6871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400" dirty="0" smtClean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Vigilancia Ambiental</a:t>
            </a:r>
          </a:p>
          <a:p>
            <a:pPr algn="l">
              <a:lnSpc>
                <a:spcPct val="110000"/>
              </a:lnSpc>
            </a:pPr>
            <a:r>
              <a:rPr lang="es-CL" sz="1600" dirty="0" smtClean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Etapas de la Vigilancia Ambiental</a:t>
            </a:r>
            <a:endParaRPr lang="es-CL" sz="1600" dirty="0">
              <a:solidFill>
                <a:srgbClr val="0C66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F1074434-CC71-4935-93B9-94ADB37FC60F}"/>
              </a:ext>
            </a:extLst>
          </p:cNvPr>
          <p:cNvSpPr txBox="1"/>
          <p:nvPr/>
        </p:nvSpPr>
        <p:spPr>
          <a:xfrm>
            <a:off x="566075" y="1604631"/>
            <a:ext cx="3789609" cy="5027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CL" sz="2000" b="1" dirty="0">
                <a:solidFill>
                  <a:srgbClr val="84B727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s-C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Medidas de Prevención</a:t>
            </a:r>
            <a:br>
              <a:rPr lang="es-C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C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(Obligaciones de los Empleadores)</a:t>
            </a:r>
          </a:p>
        </p:txBody>
      </p:sp>
      <p:grpSp>
        <p:nvGrpSpPr>
          <p:cNvPr id="3" name="Agrupar 2"/>
          <p:cNvGrpSpPr/>
          <p:nvPr/>
        </p:nvGrpSpPr>
        <p:grpSpPr>
          <a:xfrm>
            <a:off x="796954" y="2188621"/>
            <a:ext cx="3339948" cy="1169551"/>
            <a:chOff x="1983718" y="2188621"/>
            <a:chExt cx="3339948" cy="1169551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xmlns="" id="{3CFE2127-C709-42C5-8916-F7B1FB6071AB}"/>
                </a:ext>
              </a:extLst>
            </p:cNvPr>
            <p:cNvSpPr/>
            <p:nvPr/>
          </p:nvSpPr>
          <p:spPr>
            <a:xfrm>
              <a:off x="2858079" y="2385563"/>
              <a:ext cx="246558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L" sz="1400" dirty="0">
                  <a:solidFill>
                    <a:srgbClr val="595959"/>
                  </a:solidFill>
                  <a:latin typeface="Arial"/>
                  <a:cs typeface="Arial"/>
                </a:rPr>
                <a:t>El empleador debe entregar, a su costo, EPP Certificados para sus </a:t>
              </a:r>
              <a:r>
                <a:rPr lang="es-CL" sz="1400" dirty="0" smtClean="0">
                  <a:solidFill>
                    <a:srgbClr val="595959"/>
                  </a:solidFill>
                  <a:latin typeface="Arial"/>
                  <a:cs typeface="Arial"/>
                </a:rPr>
                <a:t>trabajadores</a:t>
              </a:r>
              <a:endParaRPr lang="es-CL" sz="1400" dirty="0">
                <a:solidFill>
                  <a:srgbClr val="595959"/>
                </a:solidFill>
                <a:latin typeface="Arial"/>
                <a:cs typeface="Arial"/>
              </a:endParaRPr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1983718" y="2188621"/>
              <a:ext cx="832943" cy="11695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_tradnl" sz="7000" dirty="0" smtClean="0">
                  <a:solidFill>
                    <a:srgbClr val="9CCC44"/>
                  </a:solidFill>
                  <a:latin typeface="Arial"/>
                  <a:cs typeface="Arial"/>
                </a:rPr>
                <a:t>D</a:t>
              </a:r>
            </a:p>
          </p:txBody>
        </p:sp>
      </p:grpSp>
      <p:pic>
        <p:nvPicPr>
          <p:cNvPr id="12" name="Imagen 11" descr="Ilustraciones plaguicidas-06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85" r="32907"/>
          <a:stretch/>
        </p:blipFill>
        <p:spPr>
          <a:xfrm>
            <a:off x="4832035" y="1351343"/>
            <a:ext cx="2649005" cy="4847835"/>
          </a:xfrm>
          <a:prstGeom prst="rect">
            <a:avLst/>
          </a:prstGeom>
        </p:spPr>
      </p:pic>
      <p:grpSp>
        <p:nvGrpSpPr>
          <p:cNvPr id="11" name="Agrupar 10"/>
          <p:cNvGrpSpPr/>
          <p:nvPr/>
        </p:nvGrpSpPr>
        <p:grpSpPr>
          <a:xfrm>
            <a:off x="6488061" y="1705009"/>
            <a:ext cx="1872190" cy="307777"/>
            <a:chOff x="6488061" y="1705009"/>
            <a:chExt cx="1872190" cy="307777"/>
          </a:xfrm>
        </p:grpSpPr>
        <p:cxnSp>
          <p:nvCxnSpPr>
            <p:cNvPr id="13" name="Conector recto 12"/>
            <p:cNvCxnSpPr/>
            <p:nvPr/>
          </p:nvCxnSpPr>
          <p:spPr>
            <a:xfrm>
              <a:off x="6488061" y="1934195"/>
              <a:ext cx="724147" cy="0"/>
            </a:xfrm>
            <a:prstGeom prst="line">
              <a:avLst/>
            </a:prstGeom>
            <a:ln w="952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CuadroTexto 13">
              <a:extLst>
                <a:ext uri="{FF2B5EF4-FFF2-40B4-BE49-F238E27FC236}">
                  <a16:creationId xmlns="" xmlns:a16="http://schemas.microsoft.com/office/drawing/2014/main" id="{ACBE7863-6D0C-4A09-B5DF-7ED4563BDBC2}"/>
                </a:ext>
              </a:extLst>
            </p:cNvPr>
            <p:cNvSpPr txBox="1"/>
            <p:nvPr/>
          </p:nvSpPr>
          <p:spPr>
            <a:xfrm>
              <a:off x="7320605" y="1705009"/>
              <a:ext cx="1039646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CL" sz="1000" b="1" dirty="0" smtClean="0">
                  <a:solidFill>
                    <a:srgbClr val="179188"/>
                  </a:solidFill>
                  <a:latin typeface="Arial" pitchFamily="34" charset="0"/>
                  <a:cs typeface="Arial" pitchFamily="34" charset="0"/>
                </a:rPr>
                <a:t>BORDE AJUSTABLE</a:t>
              </a:r>
              <a:endParaRPr lang="es-CL" sz="1000" b="1" dirty="0">
                <a:solidFill>
                  <a:srgbClr val="179188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" name="Agrupar 29"/>
          <p:cNvGrpSpPr/>
          <p:nvPr/>
        </p:nvGrpSpPr>
        <p:grpSpPr>
          <a:xfrm>
            <a:off x="6413268" y="2131282"/>
            <a:ext cx="1872508" cy="307777"/>
            <a:chOff x="6413268" y="2131282"/>
            <a:chExt cx="1872508" cy="307777"/>
          </a:xfrm>
        </p:grpSpPr>
        <p:sp>
          <p:nvSpPr>
            <p:cNvPr id="16" name="CuadroTexto 15">
              <a:extLst>
                <a:ext uri="{FF2B5EF4-FFF2-40B4-BE49-F238E27FC236}">
                  <a16:creationId xmlns="" xmlns:a16="http://schemas.microsoft.com/office/drawing/2014/main" id="{ACBE7863-6D0C-4A09-B5DF-7ED4563BDBC2}"/>
                </a:ext>
              </a:extLst>
            </p:cNvPr>
            <p:cNvSpPr txBox="1"/>
            <p:nvPr/>
          </p:nvSpPr>
          <p:spPr>
            <a:xfrm>
              <a:off x="7320604" y="2131282"/>
              <a:ext cx="96517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CL" sz="1000" b="1" dirty="0" smtClean="0">
                  <a:solidFill>
                    <a:srgbClr val="179188"/>
                  </a:solidFill>
                  <a:latin typeface="Arial" pitchFamily="34" charset="0"/>
                  <a:cs typeface="Arial" pitchFamily="34" charset="0"/>
                </a:rPr>
                <a:t>PROTECCIÓN DE CUELLO</a:t>
              </a:r>
              <a:endParaRPr lang="es-CL" sz="1000" b="1" dirty="0">
                <a:solidFill>
                  <a:srgbClr val="179188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7" name="Conector recto 16"/>
            <p:cNvCxnSpPr/>
            <p:nvPr/>
          </p:nvCxnSpPr>
          <p:spPr>
            <a:xfrm>
              <a:off x="6413268" y="2214044"/>
              <a:ext cx="724147" cy="0"/>
            </a:xfrm>
            <a:prstGeom prst="line">
              <a:avLst/>
            </a:prstGeom>
            <a:ln w="952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Agrupar 30"/>
          <p:cNvGrpSpPr/>
          <p:nvPr/>
        </p:nvGrpSpPr>
        <p:grpSpPr>
          <a:xfrm>
            <a:off x="6775342" y="3617139"/>
            <a:ext cx="1916933" cy="1900016"/>
            <a:chOff x="6775342" y="3617139"/>
            <a:chExt cx="1916933" cy="1900016"/>
          </a:xfrm>
        </p:grpSpPr>
        <p:sp>
          <p:nvSpPr>
            <p:cNvPr id="18" name="CuadroTexto 17">
              <a:extLst>
                <a:ext uri="{FF2B5EF4-FFF2-40B4-BE49-F238E27FC236}">
                  <a16:creationId xmlns="" xmlns:a16="http://schemas.microsoft.com/office/drawing/2014/main" id="{ACBE7863-6D0C-4A09-B5DF-7ED4563BDBC2}"/>
                </a:ext>
              </a:extLst>
            </p:cNvPr>
            <p:cNvSpPr txBox="1"/>
            <p:nvPr/>
          </p:nvSpPr>
          <p:spPr>
            <a:xfrm>
              <a:off x="7320604" y="4555875"/>
              <a:ext cx="1371671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CL" sz="1000" b="1" dirty="0" smtClean="0">
                  <a:solidFill>
                    <a:srgbClr val="179188"/>
                  </a:solidFill>
                  <a:latin typeface="Arial" pitchFamily="34" charset="0"/>
                  <a:cs typeface="Arial" pitchFamily="34" charset="0"/>
                </a:rPr>
                <a:t>AJUSTE CON ELÁSTICOS</a:t>
              </a:r>
              <a:endParaRPr lang="es-CL" sz="1000" b="1" dirty="0">
                <a:solidFill>
                  <a:srgbClr val="179188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1" name="Conector recto 20"/>
            <p:cNvCxnSpPr/>
            <p:nvPr/>
          </p:nvCxnSpPr>
          <p:spPr>
            <a:xfrm flipV="1">
              <a:off x="6775342" y="4765277"/>
              <a:ext cx="436866" cy="751878"/>
            </a:xfrm>
            <a:prstGeom prst="line">
              <a:avLst/>
            </a:prstGeom>
            <a:ln w="952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21"/>
            <p:cNvCxnSpPr/>
            <p:nvPr/>
          </p:nvCxnSpPr>
          <p:spPr>
            <a:xfrm>
              <a:off x="6988695" y="3617139"/>
              <a:ext cx="223513" cy="1016051"/>
            </a:xfrm>
            <a:prstGeom prst="line">
              <a:avLst/>
            </a:prstGeom>
            <a:ln w="952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Agrupar 7"/>
          <p:cNvGrpSpPr/>
          <p:nvPr/>
        </p:nvGrpSpPr>
        <p:grpSpPr>
          <a:xfrm>
            <a:off x="856918" y="3317524"/>
            <a:ext cx="3429811" cy="1051176"/>
            <a:chOff x="2013202" y="3703902"/>
            <a:chExt cx="3429811" cy="1051176"/>
          </a:xfrm>
        </p:grpSpPr>
        <p:pic>
          <p:nvPicPr>
            <p:cNvPr id="23" name="Imagen 22" descr="img_vectoriales_ELEM-15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4472" y="3703902"/>
              <a:ext cx="943457" cy="1022982"/>
            </a:xfrm>
            <a:prstGeom prst="rect">
              <a:avLst/>
            </a:prstGeom>
          </p:spPr>
        </p:pic>
        <p:pic>
          <p:nvPicPr>
            <p:cNvPr id="24" name="Imagen 23" descr="img_vectoriales_ELEM-16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7297" y="3822409"/>
              <a:ext cx="854808" cy="920934"/>
            </a:xfrm>
            <a:prstGeom prst="rect">
              <a:avLst/>
            </a:prstGeom>
          </p:spPr>
        </p:pic>
        <p:pic>
          <p:nvPicPr>
            <p:cNvPr id="25" name="Imagen 24" descr="img_vectoriales_ELEM-17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2105" y="3800577"/>
              <a:ext cx="780908" cy="926307"/>
            </a:xfrm>
            <a:prstGeom prst="rect">
              <a:avLst/>
            </a:prstGeom>
          </p:spPr>
        </p:pic>
        <p:pic>
          <p:nvPicPr>
            <p:cNvPr id="26" name="Imagen 25" descr="img_vectoriales_ELEM-18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3202" y="3822409"/>
              <a:ext cx="1013187" cy="932669"/>
            </a:xfrm>
            <a:prstGeom prst="rect">
              <a:avLst/>
            </a:prstGeom>
          </p:spPr>
        </p:pic>
      </p:grpSp>
      <p:grpSp>
        <p:nvGrpSpPr>
          <p:cNvPr id="27" name="Agrupar 26"/>
          <p:cNvGrpSpPr/>
          <p:nvPr/>
        </p:nvGrpSpPr>
        <p:grpSpPr>
          <a:xfrm>
            <a:off x="796954" y="4460273"/>
            <a:ext cx="4040967" cy="1169551"/>
            <a:chOff x="1983718" y="3783818"/>
            <a:chExt cx="4040967" cy="1169551"/>
          </a:xfrm>
        </p:grpSpPr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xmlns="" id="{3CFE2127-C709-42C5-8916-F7B1FB6071AB}"/>
                </a:ext>
              </a:extLst>
            </p:cNvPr>
            <p:cNvSpPr/>
            <p:nvPr/>
          </p:nvSpPr>
          <p:spPr>
            <a:xfrm>
              <a:off x="2858078" y="3970590"/>
              <a:ext cx="3166607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L" sz="1400" dirty="0">
                  <a:solidFill>
                    <a:srgbClr val="595959"/>
                  </a:solidFill>
                  <a:latin typeface="Arial"/>
                  <a:cs typeface="Arial"/>
                </a:rPr>
                <a:t>El empleador debe capacitar a los trabajadores, en forma teórica y práctica, en el uso de los elementos de protección </a:t>
              </a:r>
              <a:r>
                <a:rPr lang="es-CL" sz="1400" dirty="0" smtClean="0">
                  <a:solidFill>
                    <a:srgbClr val="595959"/>
                  </a:solidFill>
                  <a:latin typeface="Arial"/>
                  <a:cs typeface="Arial"/>
                </a:rPr>
                <a:t>personal</a:t>
              </a:r>
              <a:endParaRPr lang="es-CL" sz="1400" dirty="0">
                <a:solidFill>
                  <a:srgbClr val="595959"/>
                </a:solidFill>
                <a:latin typeface="Arial"/>
                <a:cs typeface="Arial"/>
              </a:endParaRPr>
            </a:p>
          </p:txBody>
        </p:sp>
        <p:sp>
          <p:nvSpPr>
            <p:cNvPr id="29" name="Rectángulo 28"/>
            <p:cNvSpPr/>
            <p:nvPr/>
          </p:nvSpPr>
          <p:spPr>
            <a:xfrm>
              <a:off x="1983718" y="3783818"/>
              <a:ext cx="783413" cy="11695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_tradnl" sz="7000" dirty="0" smtClean="0">
                  <a:solidFill>
                    <a:srgbClr val="9CCC44"/>
                  </a:solidFill>
                  <a:latin typeface="Arial"/>
                  <a:cs typeface="Arial"/>
                </a:rPr>
                <a:t>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835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logo_achs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031" y="240835"/>
            <a:ext cx="604392" cy="588963"/>
          </a:xfrm>
          <a:prstGeom prst="rect">
            <a:avLst/>
          </a:prstGeom>
        </p:spPr>
      </p:pic>
      <p:sp>
        <p:nvSpPr>
          <p:cNvPr id="6" name="3 Título"/>
          <p:cNvSpPr txBox="1">
            <a:spLocks/>
          </p:cNvSpPr>
          <p:nvPr/>
        </p:nvSpPr>
        <p:spPr>
          <a:xfrm>
            <a:off x="461119" y="226154"/>
            <a:ext cx="7455308" cy="238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900" kern="800" spc="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PROTOCOLO DE VIGILANCIA DE TRABAJADORES EXPUESTOS A PLAGUICIDAS</a:t>
            </a:r>
            <a:endParaRPr lang="es-CL" sz="900" kern="800" spc="5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3 Título"/>
          <p:cNvSpPr txBox="1">
            <a:spLocks/>
          </p:cNvSpPr>
          <p:nvPr/>
        </p:nvSpPr>
        <p:spPr>
          <a:xfrm>
            <a:off x="452418" y="452049"/>
            <a:ext cx="7455308" cy="6871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400" dirty="0" smtClean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Vigilancia Ambiental</a:t>
            </a:r>
          </a:p>
          <a:p>
            <a:pPr algn="l">
              <a:lnSpc>
                <a:spcPct val="110000"/>
              </a:lnSpc>
            </a:pPr>
            <a:r>
              <a:rPr lang="es-CL" sz="1600" dirty="0" smtClean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Etapas de la Vigilancia Ambiental</a:t>
            </a:r>
            <a:endParaRPr lang="es-CL" sz="1600" dirty="0">
              <a:solidFill>
                <a:srgbClr val="0C66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F1074434-CC71-4935-93B9-94ADB37FC60F}"/>
              </a:ext>
            </a:extLst>
          </p:cNvPr>
          <p:cNvSpPr txBox="1"/>
          <p:nvPr/>
        </p:nvSpPr>
        <p:spPr>
          <a:xfrm>
            <a:off x="566075" y="1604631"/>
            <a:ext cx="3789609" cy="5027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CL" sz="2000" b="1" dirty="0">
                <a:solidFill>
                  <a:srgbClr val="84B727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s-C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Medidas de Prevención</a:t>
            </a:r>
            <a:br>
              <a:rPr lang="es-C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C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(Obligaciones de los Empleadores)</a:t>
            </a:r>
          </a:p>
        </p:txBody>
      </p:sp>
      <p:grpSp>
        <p:nvGrpSpPr>
          <p:cNvPr id="4" name="Agrupar 3"/>
          <p:cNvGrpSpPr/>
          <p:nvPr/>
        </p:nvGrpSpPr>
        <p:grpSpPr>
          <a:xfrm>
            <a:off x="703595" y="2188621"/>
            <a:ext cx="3614259" cy="1169551"/>
            <a:chOff x="1983718" y="2188621"/>
            <a:chExt cx="3614259" cy="1169551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xmlns="" id="{3CFE2127-C709-42C5-8916-F7B1FB6071AB}"/>
                </a:ext>
              </a:extLst>
            </p:cNvPr>
            <p:cNvSpPr/>
            <p:nvPr/>
          </p:nvSpPr>
          <p:spPr>
            <a:xfrm>
              <a:off x="2939358" y="2375402"/>
              <a:ext cx="2658619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L" sz="1400" dirty="0">
                  <a:solidFill>
                    <a:srgbClr val="595959"/>
                  </a:solidFill>
                  <a:latin typeface="Arial"/>
                  <a:cs typeface="Arial"/>
                </a:rPr>
                <a:t>El equipo de aplicación de plaguicidas </a:t>
              </a:r>
              <a:r>
                <a:rPr lang="es-CL" sz="1400" dirty="0" smtClean="0">
                  <a:solidFill>
                    <a:srgbClr val="595959"/>
                  </a:solidFill>
                  <a:latin typeface="Arial"/>
                  <a:cs typeface="Arial"/>
                </a:rPr>
                <a:t>debe </a:t>
              </a:r>
              <a:r>
                <a:rPr lang="es-CL" sz="1400" dirty="0">
                  <a:solidFill>
                    <a:srgbClr val="595959"/>
                  </a:solidFill>
                  <a:latin typeface="Arial"/>
                  <a:cs typeface="Arial"/>
                </a:rPr>
                <a:t>estar en buen estado de funcionamiento.</a:t>
              </a:r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1983718" y="2188621"/>
              <a:ext cx="733006" cy="11695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_tradnl" sz="7000" dirty="0" smtClean="0">
                  <a:solidFill>
                    <a:srgbClr val="9CCC44"/>
                  </a:solidFill>
                  <a:latin typeface="Arial"/>
                  <a:cs typeface="Arial"/>
                </a:rPr>
                <a:t>F</a:t>
              </a:r>
            </a:p>
          </p:txBody>
        </p:sp>
      </p:grpSp>
      <p:grpSp>
        <p:nvGrpSpPr>
          <p:cNvPr id="24" name="Agrupar 23"/>
          <p:cNvGrpSpPr/>
          <p:nvPr/>
        </p:nvGrpSpPr>
        <p:grpSpPr>
          <a:xfrm>
            <a:off x="703595" y="3185435"/>
            <a:ext cx="4061349" cy="1575621"/>
            <a:chOff x="1983718" y="3337850"/>
            <a:chExt cx="4061349" cy="1575621"/>
          </a:xfrm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xmlns="" id="{3CFE2127-C709-42C5-8916-F7B1FB6071AB}"/>
                </a:ext>
              </a:extLst>
            </p:cNvPr>
            <p:cNvSpPr/>
            <p:nvPr/>
          </p:nvSpPr>
          <p:spPr>
            <a:xfrm>
              <a:off x="2939354" y="3528476"/>
              <a:ext cx="3105713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L" sz="1400" dirty="0">
                  <a:solidFill>
                    <a:srgbClr val="595959"/>
                  </a:solidFill>
                  <a:latin typeface="Arial"/>
                  <a:cs typeface="Arial"/>
                </a:rPr>
                <a:t>El equipo deben estar </a:t>
              </a:r>
              <a:r>
                <a:rPr lang="es-CL" sz="1400" dirty="0" smtClean="0">
                  <a:solidFill>
                    <a:srgbClr val="595959"/>
                  </a:solidFill>
                  <a:latin typeface="Arial"/>
                  <a:cs typeface="Arial"/>
                </a:rPr>
                <a:t>limpios </a:t>
              </a:r>
              <a:r>
                <a:rPr lang="es-CL" sz="1400" dirty="0">
                  <a:solidFill>
                    <a:srgbClr val="595959"/>
                  </a:solidFill>
                  <a:latin typeface="Arial"/>
                  <a:cs typeface="Arial"/>
                </a:rPr>
                <a:t>de residuos químicos y elementos que puedan obstruir el normal paso de la mezcla hacia las boquillas. Mangueras, sellos y uniones en buen estado, boquilla sin goteras.</a:t>
              </a:r>
            </a:p>
          </p:txBody>
        </p:sp>
        <p:sp>
          <p:nvSpPr>
            <p:cNvPr id="22" name="Rectángulo 21"/>
            <p:cNvSpPr/>
            <p:nvPr/>
          </p:nvSpPr>
          <p:spPr>
            <a:xfrm>
              <a:off x="1983718" y="3337850"/>
              <a:ext cx="882911" cy="11695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_tradnl" sz="7000" dirty="0" smtClean="0">
                  <a:solidFill>
                    <a:srgbClr val="9CCC44"/>
                  </a:solidFill>
                  <a:latin typeface="Arial"/>
                  <a:cs typeface="Arial"/>
                </a:rPr>
                <a:t>G</a:t>
              </a:r>
            </a:p>
          </p:txBody>
        </p:sp>
      </p:grpSp>
      <p:grpSp>
        <p:nvGrpSpPr>
          <p:cNvPr id="25" name="Agrupar 24"/>
          <p:cNvGrpSpPr/>
          <p:nvPr/>
        </p:nvGrpSpPr>
        <p:grpSpPr>
          <a:xfrm>
            <a:off x="703595" y="4779609"/>
            <a:ext cx="3864411" cy="1169551"/>
            <a:chOff x="1983718" y="4779609"/>
            <a:chExt cx="3864411" cy="1169551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xmlns="" id="{3CFE2127-C709-42C5-8916-F7B1FB6071AB}"/>
                </a:ext>
              </a:extLst>
            </p:cNvPr>
            <p:cNvSpPr/>
            <p:nvPr/>
          </p:nvSpPr>
          <p:spPr>
            <a:xfrm>
              <a:off x="2939359" y="4981300"/>
              <a:ext cx="290877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L" sz="1400" dirty="0">
                  <a:solidFill>
                    <a:srgbClr val="595959"/>
                  </a:solidFill>
                  <a:latin typeface="Arial"/>
                  <a:cs typeface="Arial"/>
                </a:rPr>
                <a:t>Se debe tener un procedimiento escrito que indique </a:t>
              </a:r>
              <a:r>
                <a:rPr lang="es-CL" sz="1400" dirty="0" smtClean="0">
                  <a:solidFill>
                    <a:srgbClr val="595959"/>
                  </a:solidFill>
                  <a:latin typeface="Arial"/>
                  <a:cs typeface="Arial"/>
                </a:rPr>
                <a:t>como </a:t>
              </a:r>
              <a:r>
                <a:rPr lang="es-CL" sz="1400" dirty="0">
                  <a:solidFill>
                    <a:srgbClr val="595959"/>
                  </a:solidFill>
                  <a:latin typeface="Arial"/>
                  <a:cs typeface="Arial"/>
                </a:rPr>
                <a:t>se calibra el equipo para obtener la dosis indicada en la </a:t>
              </a:r>
              <a:r>
                <a:rPr lang="es-CL" sz="1400" dirty="0" smtClean="0">
                  <a:solidFill>
                    <a:srgbClr val="595959"/>
                  </a:solidFill>
                  <a:latin typeface="Arial"/>
                  <a:cs typeface="Arial"/>
                </a:rPr>
                <a:t>etiqueta</a:t>
              </a:r>
              <a:r>
                <a:rPr lang="es-CL" sz="1400" dirty="0">
                  <a:solidFill>
                    <a:srgbClr val="595959"/>
                  </a:solidFill>
                  <a:latin typeface="Arial"/>
                  <a:cs typeface="Arial"/>
                </a:rPr>
                <a:t>.</a:t>
              </a:r>
            </a:p>
          </p:txBody>
        </p:sp>
        <p:sp>
          <p:nvSpPr>
            <p:cNvPr id="23" name="Rectángulo 22"/>
            <p:cNvSpPr/>
            <p:nvPr/>
          </p:nvSpPr>
          <p:spPr>
            <a:xfrm>
              <a:off x="1983718" y="4779609"/>
              <a:ext cx="832943" cy="11695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_tradnl" sz="7000" dirty="0" smtClean="0">
                  <a:solidFill>
                    <a:srgbClr val="9CCC44"/>
                  </a:solidFill>
                  <a:latin typeface="Arial"/>
                  <a:cs typeface="Arial"/>
                </a:rPr>
                <a:t>H</a:t>
              </a:r>
            </a:p>
          </p:txBody>
        </p:sp>
      </p:grpSp>
      <p:pic>
        <p:nvPicPr>
          <p:cNvPr id="17" name="Imagen 16" descr="Ilustraciones plaguicidas-07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8" t="5945" r="19575" b="6054"/>
          <a:stretch/>
        </p:blipFill>
        <p:spPr>
          <a:xfrm>
            <a:off x="5641316" y="2024916"/>
            <a:ext cx="3412131" cy="3471888"/>
          </a:xfrm>
          <a:prstGeom prst="rect">
            <a:avLst/>
          </a:prstGeom>
        </p:spPr>
      </p:pic>
      <p:grpSp>
        <p:nvGrpSpPr>
          <p:cNvPr id="8" name="Agrupar 7"/>
          <p:cNvGrpSpPr/>
          <p:nvPr/>
        </p:nvGrpSpPr>
        <p:grpSpPr>
          <a:xfrm>
            <a:off x="4936068" y="2515407"/>
            <a:ext cx="1492210" cy="294174"/>
            <a:chOff x="4936068" y="2515407"/>
            <a:chExt cx="1492210" cy="294174"/>
          </a:xfrm>
        </p:grpSpPr>
        <p:sp>
          <p:nvSpPr>
            <p:cNvPr id="18" name="CuadroTexto 17">
              <a:extLst>
                <a:ext uri="{FF2B5EF4-FFF2-40B4-BE49-F238E27FC236}">
                  <a16:creationId xmlns="" xmlns:a16="http://schemas.microsoft.com/office/drawing/2014/main" id="{ACBE7863-6D0C-4A09-B5DF-7ED4563BDBC2}"/>
                </a:ext>
              </a:extLst>
            </p:cNvPr>
            <p:cNvSpPr txBox="1"/>
            <p:nvPr/>
          </p:nvSpPr>
          <p:spPr>
            <a:xfrm>
              <a:off x="4936068" y="2515407"/>
              <a:ext cx="1001441" cy="2941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CL" sz="1000" b="1" dirty="0" smtClean="0">
                  <a:solidFill>
                    <a:srgbClr val="179188"/>
                  </a:solidFill>
                  <a:latin typeface="Arial" pitchFamily="34" charset="0"/>
                  <a:cs typeface="Arial" pitchFamily="34" charset="0"/>
                </a:rPr>
                <a:t>PISTÓN BOMBA PRESIÓN</a:t>
              </a:r>
              <a:endParaRPr lang="es-CL" sz="1000" b="1" dirty="0">
                <a:solidFill>
                  <a:srgbClr val="179188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9" name="Conector recto 18"/>
            <p:cNvCxnSpPr/>
            <p:nvPr/>
          </p:nvCxnSpPr>
          <p:spPr>
            <a:xfrm>
              <a:off x="5937510" y="2583869"/>
              <a:ext cx="490768" cy="0"/>
            </a:xfrm>
            <a:prstGeom prst="line">
              <a:avLst/>
            </a:prstGeom>
            <a:ln w="952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Agrupar 10"/>
          <p:cNvGrpSpPr/>
          <p:nvPr/>
        </p:nvGrpSpPr>
        <p:grpSpPr>
          <a:xfrm>
            <a:off x="4927504" y="3305474"/>
            <a:ext cx="1201260" cy="254599"/>
            <a:chOff x="4927504" y="3305474"/>
            <a:chExt cx="1201260" cy="254599"/>
          </a:xfrm>
        </p:grpSpPr>
        <p:sp>
          <p:nvSpPr>
            <p:cNvPr id="20" name="CuadroTexto 19">
              <a:extLst>
                <a:ext uri="{FF2B5EF4-FFF2-40B4-BE49-F238E27FC236}">
                  <a16:creationId xmlns="" xmlns:a16="http://schemas.microsoft.com/office/drawing/2014/main" id="{ACBE7863-6D0C-4A09-B5DF-7ED4563BDBC2}"/>
                </a:ext>
              </a:extLst>
            </p:cNvPr>
            <p:cNvSpPr txBox="1"/>
            <p:nvPr/>
          </p:nvSpPr>
          <p:spPr>
            <a:xfrm>
              <a:off x="4927504" y="3305474"/>
              <a:ext cx="798408" cy="2545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CL" sz="1000" b="1" dirty="0" smtClean="0">
                  <a:solidFill>
                    <a:srgbClr val="179188"/>
                  </a:solidFill>
                  <a:latin typeface="Arial" pitchFamily="34" charset="0"/>
                  <a:cs typeface="Arial" pitchFamily="34" charset="0"/>
                </a:rPr>
                <a:t>PALANCA DE PRESIÓN</a:t>
              </a:r>
              <a:endParaRPr lang="es-CL" sz="1000" b="1" dirty="0">
                <a:solidFill>
                  <a:srgbClr val="179188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6" name="Conector recto 25"/>
            <p:cNvCxnSpPr/>
            <p:nvPr/>
          </p:nvCxnSpPr>
          <p:spPr>
            <a:xfrm>
              <a:off x="5641316" y="3373936"/>
              <a:ext cx="487448" cy="0"/>
            </a:xfrm>
            <a:prstGeom prst="line">
              <a:avLst/>
            </a:prstGeom>
            <a:ln w="952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Agrupar 11"/>
          <p:cNvGrpSpPr/>
          <p:nvPr/>
        </p:nvGrpSpPr>
        <p:grpSpPr>
          <a:xfrm>
            <a:off x="5395266" y="4683887"/>
            <a:ext cx="1624348" cy="346606"/>
            <a:chOff x="5395266" y="4683887"/>
            <a:chExt cx="1624348" cy="346606"/>
          </a:xfrm>
        </p:grpSpPr>
        <p:sp>
          <p:nvSpPr>
            <p:cNvPr id="27" name="CuadroTexto 26">
              <a:extLst>
                <a:ext uri="{FF2B5EF4-FFF2-40B4-BE49-F238E27FC236}">
                  <a16:creationId xmlns="" xmlns:a16="http://schemas.microsoft.com/office/drawing/2014/main" id="{ACBE7863-6D0C-4A09-B5DF-7ED4563BDBC2}"/>
                </a:ext>
              </a:extLst>
            </p:cNvPr>
            <p:cNvSpPr txBox="1"/>
            <p:nvPr/>
          </p:nvSpPr>
          <p:spPr>
            <a:xfrm>
              <a:off x="5395266" y="4683887"/>
              <a:ext cx="798408" cy="1272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CL" sz="1000" b="1" dirty="0" smtClean="0">
                  <a:solidFill>
                    <a:srgbClr val="179188"/>
                  </a:solidFill>
                  <a:latin typeface="Arial" pitchFamily="34" charset="0"/>
                  <a:cs typeface="Arial" pitchFamily="34" charset="0"/>
                </a:rPr>
                <a:t>EXTENSIÓN</a:t>
              </a:r>
              <a:endParaRPr lang="es-CL" sz="1000" b="1" dirty="0">
                <a:solidFill>
                  <a:srgbClr val="179188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8" name="Conector recto 27"/>
            <p:cNvCxnSpPr/>
            <p:nvPr/>
          </p:nvCxnSpPr>
          <p:spPr>
            <a:xfrm>
              <a:off x="6160055" y="4752349"/>
              <a:ext cx="859559" cy="278144"/>
            </a:xfrm>
            <a:prstGeom prst="line">
              <a:avLst/>
            </a:prstGeom>
            <a:ln w="952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Agrupar 12"/>
          <p:cNvGrpSpPr/>
          <p:nvPr/>
        </p:nvGrpSpPr>
        <p:grpSpPr>
          <a:xfrm>
            <a:off x="4936068" y="5129350"/>
            <a:ext cx="1363817" cy="127299"/>
            <a:chOff x="4936068" y="5129350"/>
            <a:chExt cx="1363817" cy="127299"/>
          </a:xfrm>
        </p:grpSpPr>
        <p:sp>
          <p:nvSpPr>
            <p:cNvPr id="29" name="CuadroTexto 28">
              <a:extLst>
                <a:ext uri="{FF2B5EF4-FFF2-40B4-BE49-F238E27FC236}">
                  <a16:creationId xmlns="" xmlns:a16="http://schemas.microsoft.com/office/drawing/2014/main" id="{ACBE7863-6D0C-4A09-B5DF-7ED4563BDBC2}"/>
                </a:ext>
              </a:extLst>
            </p:cNvPr>
            <p:cNvSpPr txBox="1"/>
            <p:nvPr/>
          </p:nvSpPr>
          <p:spPr>
            <a:xfrm>
              <a:off x="4936068" y="5129350"/>
              <a:ext cx="798408" cy="1272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CL" sz="1000" b="1" dirty="0" smtClean="0">
                  <a:solidFill>
                    <a:srgbClr val="179188"/>
                  </a:solidFill>
                  <a:latin typeface="Arial" pitchFamily="34" charset="0"/>
                  <a:cs typeface="Arial" pitchFamily="34" charset="0"/>
                </a:rPr>
                <a:t>BOQUILLA</a:t>
              </a:r>
              <a:endParaRPr lang="es-CL" sz="1000" b="1" dirty="0">
                <a:solidFill>
                  <a:srgbClr val="179188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0" name="Conector recto 29"/>
            <p:cNvCxnSpPr/>
            <p:nvPr/>
          </p:nvCxnSpPr>
          <p:spPr>
            <a:xfrm>
              <a:off x="5700857" y="5197812"/>
              <a:ext cx="599028" cy="0"/>
            </a:xfrm>
            <a:prstGeom prst="line">
              <a:avLst/>
            </a:prstGeom>
            <a:ln w="952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Agrupar 38"/>
          <p:cNvGrpSpPr/>
          <p:nvPr/>
        </p:nvGrpSpPr>
        <p:grpSpPr>
          <a:xfrm>
            <a:off x="7641531" y="2583869"/>
            <a:ext cx="1297155" cy="127299"/>
            <a:chOff x="7641531" y="2583869"/>
            <a:chExt cx="1297155" cy="127299"/>
          </a:xfrm>
        </p:grpSpPr>
        <p:sp>
          <p:nvSpPr>
            <p:cNvPr id="31" name="CuadroTexto 30">
              <a:extLst>
                <a:ext uri="{FF2B5EF4-FFF2-40B4-BE49-F238E27FC236}">
                  <a16:creationId xmlns="" xmlns:a16="http://schemas.microsoft.com/office/drawing/2014/main" id="{ACBE7863-6D0C-4A09-B5DF-7ED4563BDBC2}"/>
                </a:ext>
              </a:extLst>
            </p:cNvPr>
            <p:cNvSpPr txBox="1"/>
            <p:nvPr/>
          </p:nvSpPr>
          <p:spPr>
            <a:xfrm>
              <a:off x="8140278" y="2583869"/>
              <a:ext cx="798408" cy="1272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CL" sz="1000" b="1" dirty="0" smtClean="0">
                  <a:solidFill>
                    <a:srgbClr val="179188"/>
                  </a:solidFill>
                  <a:latin typeface="Arial" pitchFamily="34" charset="0"/>
                  <a:cs typeface="Arial" pitchFamily="34" charset="0"/>
                </a:rPr>
                <a:t>TAPA Y FILTRO</a:t>
              </a:r>
              <a:endParaRPr lang="es-CL" sz="1000" b="1" dirty="0">
                <a:solidFill>
                  <a:srgbClr val="179188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2" name="Conector recto 31"/>
            <p:cNvCxnSpPr/>
            <p:nvPr/>
          </p:nvCxnSpPr>
          <p:spPr>
            <a:xfrm>
              <a:off x="7641531" y="2652331"/>
              <a:ext cx="425434" cy="0"/>
            </a:xfrm>
            <a:prstGeom prst="line">
              <a:avLst/>
            </a:prstGeom>
            <a:ln w="952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Agrupar 39"/>
          <p:cNvGrpSpPr/>
          <p:nvPr/>
        </p:nvGrpSpPr>
        <p:grpSpPr>
          <a:xfrm>
            <a:off x="7641531" y="3585730"/>
            <a:ext cx="1297155" cy="127299"/>
            <a:chOff x="7641531" y="3585730"/>
            <a:chExt cx="1297155" cy="127299"/>
          </a:xfrm>
        </p:grpSpPr>
        <p:sp>
          <p:nvSpPr>
            <p:cNvPr id="33" name="CuadroTexto 32">
              <a:extLst>
                <a:ext uri="{FF2B5EF4-FFF2-40B4-BE49-F238E27FC236}">
                  <a16:creationId xmlns="" xmlns:a16="http://schemas.microsoft.com/office/drawing/2014/main" id="{ACBE7863-6D0C-4A09-B5DF-7ED4563BDBC2}"/>
                </a:ext>
              </a:extLst>
            </p:cNvPr>
            <p:cNvSpPr txBox="1"/>
            <p:nvPr/>
          </p:nvSpPr>
          <p:spPr>
            <a:xfrm>
              <a:off x="8140278" y="3585730"/>
              <a:ext cx="798408" cy="1272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CL" sz="1000" b="1" dirty="0" smtClean="0">
                  <a:solidFill>
                    <a:srgbClr val="179188"/>
                  </a:solidFill>
                  <a:latin typeface="Arial" pitchFamily="34" charset="0"/>
                  <a:cs typeface="Arial" pitchFamily="34" charset="0"/>
                </a:rPr>
                <a:t>ESTANQUE</a:t>
              </a:r>
              <a:endParaRPr lang="es-CL" sz="1000" b="1" dirty="0">
                <a:solidFill>
                  <a:srgbClr val="179188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4" name="Conector recto 33"/>
            <p:cNvCxnSpPr/>
            <p:nvPr/>
          </p:nvCxnSpPr>
          <p:spPr>
            <a:xfrm>
              <a:off x="7641531" y="3654192"/>
              <a:ext cx="425434" cy="0"/>
            </a:xfrm>
            <a:prstGeom prst="line">
              <a:avLst/>
            </a:prstGeom>
            <a:ln w="952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Agrupar 40"/>
          <p:cNvGrpSpPr/>
          <p:nvPr/>
        </p:nvGrpSpPr>
        <p:grpSpPr>
          <a:xfrm>
            <a:off x="7935680" y="3972359"/>
            <a:ext cx="1402210" cy="284878"/>
            <a:chOff x="7935680" y="3972359"/>
            <a:chExt cx="1402210" cy="284878"/>
          </a:xfrm>
        </p:grpSpPr>
        <p:sp>
          <p:nvSpPr>
            <p:cNvPr id="35" name="CuadroTexto 34">
              <a:extLst>
                <a:ext uri="{FF2B5EF4-FFF2-40B4-BE49-F238E27FC236}">
                  <a16:creationId xmlns="" xmlns:a16="http://schemas.microsoft.com/office/drawing/2014/main" id="{ACBE7863-6D0C-4A09-B5DF-7ED4563BDBC2}"/>
                </a:ext>
              </a:extLst>
            </p:cNvPr>
            <p:cNvSpPr txBox="1"/>
            <p:nvPr/>
          </p:nvSpPr>
          <p:spPr>
            <a:xfrm>
              <a:off x="8539482" y="3972359"/>
              <a:ext cx="798408" cy="1272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CL" sz="1000" b="1" dirty="0" smtClean="0">
                  <a:solidFill>
                    <a:srgbClr val="179188"/>
                  </a:solidFill>
                  <a:latin typeface="Arial" pitchFamily="34" charset="0"/>
                  <a:cs typeface="Arial" pitchFamily="34" charset="0"/>
                </a:rPr>
                <a:t>MANGUERA</a:t>
              </a:r>
              <a:endParaRPr lang="es-CL" sz="1000" b="1" dirty="0">
                <a:solidFill>
                  <a:srgbClr val="179188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6" name="Conector recto 35"/>
            <p:cNvCxnSpPr/>
            <p:nvPr/>
          </p:nvCxnSpPr>
          <p:spPr>
            <a:xfrm flipV="1">
              <a:off x="7935680" y="4040821"/>
              <a:ext cx="530489" cy="216416"/>
            </a:xfrm>
            <a:prstGeom prst="line">
              <a:avLst/>
            </a:prstGeom>
            <a:ln w="952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Agrupar 41"/>
          <p:cNvGrpSpPr/>
          <p:nvPr/>
        </p:nvGrpSpPr>
        <p:grpSpPr>
          <a:xfrm>
            <a:off x="8140278" y="4811186"/>
            <a:ext cx="1197612" cy="410256"/>
            <a:chOff x="8140278" y="4811186"/>
            <a:chExt cx="1197612" cy="410256"/>
          </a:xfrm>
        </p:grpSpPr>
        <p:sp>
          <p:nvSpPr>
            <p:cNvPr id="37" name="CuadroTexto 36">
              <a:extLst>
                <a:ext uri="{FF2B5EF4-FFF2-40B4-BE49-F238E27FC236}">
                  <a16:creationId xmlns="" xmlns:a16="http://schemas.microsoft.com/office/drawing/2014/main" id="{ACBE7863-6D0C-4A09-B5DF-7ED4563BDBC2}"/>
                </a:ext>
              </a:extLst>
            </p:cNvPr>
            <p:cNvSpPr txBox="1"/>
            <p:nvPr/>
          </p:nvSpPr>
          <p:spPr>
            <a:xfrm>
              <a:off x="8539482" y="4966843"/>
              <a:ext cx="798408" cy="2545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CL" sz="1000" b="1" dirty="0" smtClean="0">
                  <a:solidFill>
                    <a:srgbClr val="179188"/>
                  </a:solidFill>
                  <a:latin typeface="Arial" pitchFamily="34" charset="0"/>
                  <a:cs typeface="Arial" pitchFamily="34" charset="0"/>
                </a:rPr>
                <a:t>VÁLVULA CONTROL</a:t>
              </a:r>
              <a:endParaRPr lang="es-CL" sz="1000" b="1" dirty="0">
                <a:solidFill>
                  <a:srgbClr val="179188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8" name="Conector recto 37"/>
            <p:cNvCxnSpPr/>
            <p:nvPr/>
          </p:nvCxnSpPr>
          <p:spPr>
            <a:xfrm>
              <a:off x="8140278" y="4811186"/>
              <a:ext cx="325891" cy="224120"/>
            </a:xfrm>
            <a:prstGeom prst="line">
              <a:avLst/>
            </a:prstGeom>
            <a:ln w="952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587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logo_achs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031" y="240835"/>
            <a:ext cx="604392" cy="588963"/>
          </a:xfrm>
          <a:prstGeom prst="rect">
            <a:avLst/>
          </a:prstGeom>
        </p:spPr>
      </p:pic>
      <p:sp>
        <p:nvSpPr>
          <p:cNvPr id="6" name="3 Título"/>
          <p:cNvSpPr txBox="1">
            <a:spLocks/>
          </p:cNvSpPr>
          <p:nvPr/>
        </p:nvSpPr>
        <p:spPr>
          <a:xfrm>
            <a:off x="461119" y="226154"/>
            <a:ext cx="7455308" cy="238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900" kern="800" spc="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PROTOCOLO DE VIGILANCIA DE TRABAJADORES EXPUESTOS A PLAGUICIDAS</a:t>
            </a:r>
            <a:endParaRPr lang="es-CL" sz="900" kern="800" spc="5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3 Título"/>
          <p:cNvSpPr txBox="1">
            <a:spLocks/>
          </p:cNvSpPr>
          <p:nvPr/>
        </p:nvSpPr>
        <p:spPr>
          <a:xfrm>
            <a:off x="452418" y="452049"/>
            <a:ext cx="7455308" cy="6871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400" dirty="0" smtClean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Vigilancia Ambiental</a:t>
            </a:r>
          </a:p>
          <a:p>
            <a:pPr algn="l">
              <a:lnSpc>
                <a:spcPct val="110000"/>
              </a:lnSpc>
            </a:pPr>
            <a:r>
              <a:rPr lang="es-CL" sz="1600" dirty="0" smtClean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Etapas de la Vigilancia Ambiental</a:t>
            </a:r>
            <a:endParaRPr lang="es-CL" sz="1600" dirty="0">
              <a:solidFill>
                <a:srgbClr val="0C66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F1074434-CC71-4935-93B9-94ADB37FC60F}"/>
              </a:ext>
            </a:extLst>
          </p:cNvPr>
          <p:cNvSpPr txBox="1"/>
          <p:nvPr/>
        </p:nvSpPr>
        <p:spPr>
          <a:xfrm>
            <a:off x="566075" y="1604631"/>
            <a:ext cx="3789609" cy="5027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CL" sz="2000" b="1" dirty="0">
                <a:solidFill>
                  <a:srgbClr val="84B727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s-C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Medidas de Prevención</a:t>
            </a:r>
            <a:br>
              <a:rPr lang="es-C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C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(Obligaciones de los Empleadores)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3CFE2127-C709-42C5-8916-F7B1FB6071AB}"/>
              </a:ext>
            </a:extLst>
          </p:cNvPr>
          <p:cNvSpPr/>
          <p:nvPr/>
        </p:nvSpPr>
        <p:spPr>
          <a:xfrm>
            <a:off x="1334124" y="3334394"/>
            <a:ext cx="234367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400" dirty="0">
                <a:solidFill>
                  <a:srgbClr val="179188"/>
                </a:solidFill>
                <a:latin typeface="Arial"/>
                <a:cs typeface="Arial"/>
              </a:rPr>
              <a:t>Los casilleros separados en zonas independientes para guardar la ropa de trabajo contaminada  aparte de la ropa personal.</a:t>
            </a:r>
          </a:p>
        </p:txBody>
      </p:sp>
      <p:grpSp>
        <p:nvGrpSpPr>
          <p:cNvPr id="2" name="Agrupar 1"/>
          <p:cNvGrpSpPr/>
          <p:nvPr/>
        </p:nvGrpSpPr>
        <p:grpSpPr>
          <a:xfrm>
            <a:off x="744237" y="2212415"/>
            <a:ext cx="3035159" cy="1169551"/>
            <a:chOff x="1983718" y="2188621"/>
            <a:chExt cx="3035159" cy="1169551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xmlns="" id="{3CFE2127-C709-42C5-8916-F7B1FB6071AB}"/>
                </a:ext>
              </a:extLst>
            </p:cNvPr>
            <p:cNvSpPr/>
            <p:nvPr/>
          </p:nvSpPr>
          <p:spPr>
            <a:xfrm>
              <a:off x="2573607" y="2389883"/>
              <a:ext cx="244527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L" dirty="0">
                  <a:solidFill>
                    <a:srgbClr val="595959"/>
                  </a:solidFill>
                  <a:latin typeface="Arial"/>
                  <a:cs typeface="Arial"/>
                </a:rPr>
                <a:t>Casilleros </a:t>
              </a:r>
              <a:r>
                <a:rPr lang="es-CL" dirty="0" smtClean="0">
                  <a:solidFill>
                    <a:srgbClr val="595959"/>
                  </a:solidFill>
                  <a:latin typeface="Arial"/>
                  <a:cs typeface="Arial"/>
                </a:rPr>
                <a:t>individuales </a:t>
              </a:r>
              <a:r>
                <a:rPr lang="es-CL" dirty="0">
                  <a:solidFill>
                    <a:srgbClr val="595959"/>
                  </a:solidFill>
                  <a:latin typeface="Arial"/>
                  <a:cs typeface="Arial"/>
                </a:rPr>
                <a:t>para la ropa y ducha con agua caliente</a:t>
              </a:r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1983718" y="2188621"/>
              <a:ext cx="434071" cy="11695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_tradnl" sz="7000" dirty="0" smtClean="0">
                  <a:solidFill>
                    <a:srgbClr val="9CCC44"/>
                  </a:solidFill>
                  <a:latin typeface="Arial"/>
                  <a:cs typeface="Arial"/>
                </a:rPr>
                <a:t>I</a:t>
              </a:r>
            </a:p>
          </p:txBody>
        </p:sp>
      </p:grpSp>
      <p:pic>
        <p:nvPicPr>
          <p:cNvPr id="11" name="Imagen 10" descr="Ilustraciones plaguicidas-0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041" y="2188621"/>
            <a:ext cx="5841809" cy="4052611"/>
          </a:xfrm>
          <a:prstGeom prst="rect">
            <a:avLst/>
          </a:prstGeom>
        </p:spPr>
      </p:pic>
      <p:grpSp>
        <p:nvGrpSpPr>
          <p:cNvPr id="12" name="Agrupar 11"/>
          <p:cNvGrpSpPr/>
          <p:nvPr/>
        </p:nvGrpSpPr>
        <p:grpSpPr>
          <a:xfrm>
            <a:off x="683276" y="4503945"/>
            <a:ext cx="3014840" cy="1169551"/>
            <a:chOff x="1983718" y="2188621"/>
            <a:chExt cx="3014840" cy="1169551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xmlns="" id="{3CFE2127-C709-42C5-8916-F7B1FB6071AB}"/>
                </a:ext>
              </a:extLst>
            </p:cNvPr>
            <p:cNvSpPr/>
            <p:nvPr/>
          </p:nvSpPr>
          <p:spPr>
            <a:xfrm>
              <a:off x="2634566" y="2381241"/>
              <a:ext cx="236399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L" dirty="0">
                  <a:solidFill>
                    <a:srgbClr val="595959"/>
                  </a:solidFill>
                  <a:latin typeface="Arial"/>
                  <a:cs typeface="Arial"/>
                </a:rPr>
                <a:t>La empresa debe realizar lavado de ropa de trabajo</a:t>
              </a:r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1983718" y="2188621"/>
              <a:ext cx="633507" cy="11695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_tradnl" sz="7000" dirty="0" smtClean="0">
                  <a:solidFill>
                    <a:srgbClr val="9CCC44"/>
                  </a:solidFill>
                  <a:latin typeface="Arial"/>
                  <a:cs typeface="Arial"/>
                </a:rPr>
                <a:t>J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462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 txBox="1">
            <a:spLocks/>
          </p:cNvSpPr>
          <p:nvPr/>
        </p:nvSpPr>
        <p:spPr>
          <a:xfrm>
            <a:off x="452418" y="452049"/>
            <a:ext cx="7455308" cy="6871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400" dirty="0" smtClean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</a:p>
          <a:p>
            <a:pPr algn="l">
              <a:lnSpc>
                <a:spcPct val="110000"/>
              </a:lnSpc>
            </a:pPr>
            <a:r>
              <a:rPr lang="es-CL" sz="1600" dirty="0" smtClean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 de Vigilancia ACHS</a:t>
            </a:r>
            <a:endParaRPr lang="es-CL" sz="1600" dirty="0">
              <a:solidFill>
                <a:srgbClr val="0C66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 descr="logo_achs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031" y="240835"/>
            <a:ext cx="604392" cy="588963"/>
          </a:xfrm>
          <a:prstGeom prst="rect">
            <a:avLst/>
          </a:prstGeom>
        </p:spPr>
      </p:pic>
      <p:sp>
        <p:nvSpPr>
          <p:cNvPr id="6" name="3 Título"/>
          <p:cNvSpPr txBox="1">
            <a:spLocks/>
          </p:cNvSpPr>
          <p:nvPr/>
        </p:nvSpPr>
        <p:spPr>
          <a:xfrm>
            <a:off x="461119" y="226154"/>
            <a:ext cx="7455308" cy="238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900" kern="800" spc="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PROTOCOLO DE VIGILANCIA DE TRABAJADORES EXPUESTOS A PLAGUICIDAS</a:t>
            </a:r>
            <a:endParaRPr lang="es-CL" sz="900" kern="800" spc="5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Agrupar 12"/>
          <p:cNvGrpSpPr/>
          <p:nvPr/>
        </p:nvGrpSpPr>
        <p:grpSpPr>
          <a:xfrm>
            <a:off x="3791504" y="1298312"/>
            <a:ext cx="1810833" cy="707886"/>
            <a:chOff x="3791504" y="1266821"/>
            <a:chExt cx="1810833" cy="707886"/>
          </a:xfrm>
        </p:grpSpPr>
        <p:sp>
          <p:nvSpPr>
            <p:cNvPr id="76" name="Rectángulo 75"/>
            <p:cNvSpPr/>
            <p:nvPr/>
          </p:nvSpPr>
          <p:spPr>
            <a:xfrm>
              <a:off x="4158856" y="1431076"/>
              <a:ext cx="1443481" cy="47988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7" name="Rectángulo 46"/>
            <p:cNvSpPr/>
            <p:nvPr/>
          </p:nvSpPr>
          <p:spPr>
            <a:xfrm>
              <a:off x="3791504" y="1266821"/>
              <a:ext cx="46995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_tradnl" sz="4000" dirty="0" smtClean="0">
                  <a:solidFill>
                    <a:srgbClr val="9CCC44"/>
                  </a:solidFill>
                  <a:latin typeface="Arial"/>
                  <a:cs typeface="Arial"/>
                </a:rPr>
                <a:t>1</a:t>
              </a:r>
              <a:endParaRPr lang="es-ES" sz="4000" dirty="0">
                <a:solidFill>
                  <a:srgbClr val="9CCC44"/>
                </a:solidFill>
              </a:endParaRPr>
            </a:p>
          </p:txBody>
        </p:sp>
        <p:sp>
          <p:nvSpPr>
            <p:cNvPr id="48" name="5 CuadroTexto"/>
            <p:cNvSpPr txBox="1"/>
            <p:nvPr/>
          </p:nvSpPr>
          <p:spPr>
            <a:xfrm>
              <a:off x="4266412" y="1440276"/>
              <a:ext cx="1212310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buClr>
                  <a:srgbClr val="8D0046"/>
                </a:buClr>
              </a:pPr>
              <a:r>
                <a:rPr lang="es-CL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</a:rPr>
                <a:t>Identificación del peligro</a:t>
              </a:r>
              <a:endParaRPr lang="es-C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endParaRPr>
            </a:p>
          </p:txBody>
        </p:sp>
      </p:grpSp>
      <p:grpSp>
        <p:nvGrpSpPr>
          <p:cNvPr id="146" name="Agrupar 145"/>
          <p:cNvGrpSpPr/>
          <p:nvPr/>
        </p:nvGrpSpPr>
        <p:grpSpPr>
          <a:xfrm>
            <a:off x="3754478" y="2006198"/>
            <a:ext cx="1936742" cy="931521"/>
            <a:chOff x="3754478" y="2006198"/>
            <a:chExt cx="1936742" cy="931521"/>
          </a:xfrm>
        </p:grpSpPr>
        <p:grpSp>
          <p:nvGrpSpPr>
            <p:cNvPr id="12" name="Agrupar 11"/>
            <p:cNvGrpSpPr/>
            <p:nvPr/>
          </p:nvGrpSpPr>
          <p:grpSpPr>
            <a:xfrm>
              <a:off x="3754478" y="2229833"/>
              <a:ext cx="1936742" cy="707886"/>
              <a:chOff x="3754478" y="2051384"/>
              <a:chExt cx="1936742" cy="707886"/>
            </a:xfrm>
          </p:grpSpPr>
          <p:sp>
            <p:nvSpPr>
              <p:cNvPr id="75" name="Rectángulo 74"/>
              <p:cNvSpPr/>
              <p:nvPr/>
            </p:nvSpPr>
            <p:spPr>
              <a:xfrm>
                <a:off x="4158856" y="2174969"/>
                <a:ext cx="1443481" cy="47988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9" name="Rectángulo 48"/>
              <p:cNvSpPr/>
              <p:nvPr/>
            </p:nvSpPr>
            <p:spPr>
              <a:xfrm>
                <a:off x="3754478" y="2051384"/>
                <a:ext cx="46995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_tradnl" sz="4000" dirty="0" smtClean="0">
                    <a:solidFill>
                      <a:srgbClr val="9CCC44"/>
                    </a:solidFill>
                    <a:latin typeface="Arial"/>
                    <a:cs typeface="Arial"/>
                  </a:rPr>
                  <a:t>2</a:t>
                </a:r>
                <a:endParaRPr lang="es-ES" sz="4000" dirty="0">
                  <a:solidFill>
                    <a:srgbClr val="9CCC44"/>
                  </a:solidFill>
                </a:endParaRPr>
              </a:p>
            </p:txBody>
          </p:sp>
          <p:sp>
            <p:nvSpPr>
              <p:cNvPr id="50" name="5 CuadroTexto"/>
              <p:cNvSpPr txBox="1"/>
              <p:nvPr/>
            </p:nvSpPr>
            <p:spPr>
              <a:xfrm>
                <a:off x="4266412" y="2211573"/>
                <a:ext cx="142480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buClr>
                    <a:srgbClr val="8D0046"/>
                  </a:buClr>
                </a:pPr>
                <a:r>
                  <a:rPr lang="es-CL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</a:rPr>
                  <a:t>Establecer organización</a:t>
                </a:r>
                <a:endParaRPr lang="es-CL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</a:endParaRPr>
              </a:p>
            </p:txBody>
          </p:sp>
        </p:grpSp>
        <p:cxnSp>
          <p:nvCxnSpPr>
            <p:cNvPr id="88" name="Conector recto de flecha 87"/>
            <p:cNvCxnSpPr/>
            <p:nvPr/>
          </p:nvCxnSpPr>
          <p:spPr>
            <a:xfrm>
              <a:off x="4816321" y="2006198"/>
              <a:ext cx="0" cy="333517"/>
            </a:xfrm>
            <a:prstGeom prst="straightConnector1">
              <a:avLst/>
            </a:prstGeom>
            <a:ln>
              <a:solidFill>
                <a:srgbClr val="84B727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Agrupar 146"/>
          <p:cNvGrpSpPr/>
          <p:nvPr/>
        </p:nvGrpSpPr>
        <p:grpSpPr>
          <a:xfrm>
            <a:off x="3739024" y="2906228"/>
            <a:ext cx="1952196" cy="932882"/>
            <a:chOff x="3739024" y="2906228"/>
            <a:chExt cx="1952196" cy="932882"/>
          </a:xfrm>
        </p:grpSpPr>
        <p:grpSp>
          <p:nvGrpSpPr>
            <p:cNvPr id="11" name="Agrupar 10"/>
            <p:cNvGrpSpPr/>
            <p:nvPr/>
          </p:nvGrpSpPr>
          <p:grpSpPr>
            <a:xfrm>
              <a:off x="3739024" y="3131224"/>
              <a:ext cx="1952196" cy="707886"/>
              <a:chOff x="3739024" y="2921284"/>
              <a:chExt cx="1952196" cy="707886"/>
            </a:xfrm>
          </p:grpSpPr>
          <p:sp>
            <p:nvSpPr>
              <p:cNvPr id="73" name="Rectángulo 72"/>
              <p:cNvSpPr/>
              <p:nvPr/>
            </p:nvSpPr>
            <p:spPr>
              <a:xfrm>
                <a:off x="4158856" y="3075212"/>
                <a:ext cx="1443481" cy="47988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1" name="Rectángulo 50"/>
              <p:cNvSpPr/>
              <p:nvPr/>
            </p:nvSpPr>
            <p:spPr>
              <a:xfrm>
                <a:off x="3739024" y="2921284"/>
                <a:ext cx="46995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_tradnl" sz="4000" dirty="0" smtClean="0">
                    <a:solidFill>
                      <a:srgbClr val="9CCC44"/>
                    </a:solidFill>
                    <a:latin typeface="Arial"/>
                    <a:cs typeface="Arial"/>
                  </a:rPr>
                  <a:t>3</a:t>
                </a:r>
                <a:endParaRPr lang="es-ES" sz="4000" dirty="0">
                  <a:solidFill>
                    <a:srgbClr val="9CCC44"/>
                  </a:solidFill>
                </a:endParaRPr>
              </a:p>
            </p:txBody>
          </p:sp>
          <p:sp>
            <p:nvSpPr>
              <p:cNvPr id="52" name="5 CuadroTexto"/>
              <p:cNvSpPr txBox="1"/>
              <p:nvPr/>
            </p:nvSpPr>
            <p:spPr>
              <a:xfrm>
                <a:off x="4250957" y="3093826"/>
                <a:ext cx="144026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buClr>
                    <a:srgbClr val="8D0046"/>
                  </a:buClr>
                </a:pPr>
                <a:r>
                  <a:rPr lang="es-CL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</a:rPr>
                  <a:t>Caracterización del peligro</a:t>
                </a:r>
                <a:endParaRPr lang="es-CL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</a:endParaRPr>
              </a:p>
            </p:txBody>
          </p:sp>
        </p:grpSp>
        <p:cxnSp>
          <p:nvCxnSpPr>
            <p:cNvPr id="89" name="Conector recto de flecha 88"/>
            <p:cNvCxnSpPr/>
            <p:nvPr/>
          </p:nvCxnSpPr>
          <p:spPr>
            <a:xfrm>
              <a:off x="4816321" y="2906228"/>
              <a:ext cx="0" cy="333517"/>
            </a:xfrm>
            <a:prstGeom prst="straightConnector1">
              <a:avLst/>
            </a:prstGeom>
            <a:ln>
              <a:solidFill>
                <a:srgbClr val="84B727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9" name="Agrupar 148"/>
          <p:cNvGrpSpPr/>
          <p:nvPr/>
        </p:nvGrpSpPr>
        <p:grpSpPr>
          <a:xfrm>
            <a:off x="5712212" y="3115177"/>
            <a:ext cx="2711523" cy="707886"/>
            <a:chOff x="5712212" y="3115177"/>
            <a:chExt cx="2711523" cy="707886"/>
          </a:xfrm>
        </p:grpSpPr>
        <p:grpSp>
          <p:nvGrpSpPr>
            <p:cNvPr id="2" name="Agrupar 1"/>
            <p:cNvGrpSpPr/>
            <p:nvPr/>
          </p:nvGrpSpPr>
          <p:grpSpPr>
            <a:xfrm>
              <a:off x="6462716" y="3115177"/>
              <a:ext cx="1961019" cy="707886"/>
              <a:chOff x="6462716" y="2900290"/>
              <a:chExt cx="1961019" cy="707886"/>
            </a:xfrm>
          </p:grpSpPr>
          <p:sp>
            <p:nvSpPr>
              <p:cNvPr id="84" name="Rectángulo 83"/>
              <p:cNvSpPr/>
              <p:nvPr/>
            </p:nvSpPr>
            <p:spPr>
              <a:xfrm>
                <a:off x="6886227" y="3075212"/>
                <a:ext cx="1443481" cy="47988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9" name="Rectángulo 58"/>
              <p:cNvSpPr/>
              <p:nvPr/>
            </p:nvSpPr>
            <p:spPr>
              <a:xfrm>
                <a:off x="6462716" y="2900290"/>
                <a:ext cx="46995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_tradnl" sz="4000" dirty="0" smtClean="0">
                    <a:solidFill>
                      <a:srgbClr val="9CCC44"/>
                    </a:solidFill>
                    <a:latin typeface="Arial"/>
                    <a:cs typeface="Arial"/>
                  </a:rPr>
                  <a:t>4</a:t>
                </a:r>
                <a:endParaRPr lang="es-ES" sz="4000" dirty="0">
                  <a:solidFill>
                    <a:srgbClr val="9CCC44"/>
                  </a:solidFill>
                </a:endParaRPr>
              </a:p>
            </p:txBody>
          </p:sp>
          <p:sp>
            <p:nvSpPr>
              <p:cNvPr id="61" name="5 CuadroTexto"/>
              <p:cNvSpPr txBox="1"/>
              <p:nvPr/>
            </p:nvSpPr>
            <p:spPr>
              <a:xfrm>
                <a:off x="6998927" y="3097758"/>
                <a:ext cx="142480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buClr>
                    <a:srgbClr val="8D0046"/>
                  </a:buClr>
                </a:pPr>
                <a:r>
                  <a:rPr lang="es-CL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</a:rPr>
                  <a:t>Difusión y capacitación</a:t>
                </a:r>
                <a:endParaRPr lang="es-CL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</a:endParaRPr>
              </a:p>
            </p:txBody>
          </p:sp>
        </p:grpSp>
        <p:cxnSp>
          <p:nvCxnSpPr>
            <p:cNvPr id="91" name="Conector recto de flecha 90"/>
            <p:cNvCxnSpPr/>
            <p:nvPr/>
          </p:nvCxnSpPr>
          <p:spPr>
            <a:xfrm>
              <a:off x="5712212" y="3527079"/>
              <a:ext cx="669129" cy="0"/>
            </a:xfrm>
            <a:prstGeom prst="straightConnector1">
              <a:avLst/>
            </a:prstGeom>
            <a:ln>
              <a:solidFill>
                <a:srgbClr val="84B727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5" name="Agrupar 144"/>
          <p:cNvGrpSpPr/>
          <p:nvPr/>
        </p:nvGrpSpPr>
        <p:grpSpPr>
          <a:xfrm>
            <a:off x="5712212" y="1574980"/>
            <a:ext cx="2617496" cy="246221"/>
            <a:chOff x="5712212" y="1574980"/>
            <a:chExt cx="2617496" cy="246221"/>
          </a:xfrm>
        </p:grpSpPr>
        <p:cxnSp>
          <p:nvCxnSpPr>
            <p:cNvPr id="15" name="Conector recto de flecha 14"/>
            <p:cNvCxnSpPr/>
            <p:nvPr/>
          </p:nvCxnSpPr>
          <p:spPr>
            <a:xfrm>
              <a:off x="5712212" y="1708588"/>
              <a:ext cx="669129" cy="5550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CuadroTexto 93"/>
            <p:cNvSpPr txBox="1"/>
            <p:nvPr/>
          </p:nvSpPr>
          <p:spPr>
            <a:xfrm>
              <a:off x="6489384" y="1574980"/>
              <a:ext cx="184032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914400">
                <a:defRPr/>
              </a:pPr>
              <a:r>
                <a:rPr lang="es-CL" sz="1000" dirty="0" smtClean="0">
                  <a:solidFill>
                    <a:srgbClr val="0C662F"/>
                  </a:solidFill>
                  <a:latin typeface="Arial"/>
                  <a:cs typeface="Arial"/>
                </a:rPr>
                <a:t>Exposición a plaguicidas</a:t>
              </a:r>
              <a:endParaRPr lang="es-CL" sz="1000" dirty="0">
                <a:solidFill>
                  <a:srgbClr val="0C662F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51" name="Agrupar 150"/>
          <p:cNvGrpSpPr/>
          <p:nvPr/>
        </p:nvGrpSpPr>
        <p:grpSpPr>
          <a:xfrm>
            <a:off x="5712212" y="4342707"/>
            <a:ext cx="2617496" cy="707886"/>
            <a:chOff x="5712212" y="4342707"/>
            <a:chExt cx="2617496" cy="707886"/>
          </a:xfrm>
        </p:grpSpPr>
        <p:cxnSp>
          <p:nvCxnSpPr>
            <p:cNvPr id="92" name="Conector recto de flecha 91"/>
            <p:cNvCxnSpPr/>
            <p:nvPr/>
          </p:nvCxnSpPr>
          <p:spPr>
            <a:xfrm>
              <a:off x="5712212" y="4542762"/>
              <a:ext cx="669129" cy="5550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CuadroTexto 95"/>
            <p:cNvSpPr txBox="1"/>
            <p:nvPr/>
          </p:nvSpPr>
          <p:spPr>
            <a:xfrm>
              <a:off x="6489383" y="4342707"/>
              <a:ext cx="18403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000" dirty="0" smtClean="0">
                  <a:solidFill>
                    <a:srgbClr val="0C662F"/>
                  </a:solidFill>
                  <a:latin typeface="Arial" pitchFamily="34" charset="0"/>
                  <a:cs typeface="Arial" pitchFamily="34" charset="0"/>
                </a:rPr>
                <a:t>Lista Verificación Protocolo</a:t>
              </a:r>
            </a:p>
            <a:p>
              <a:r>
                <a:rPr lang="es-CL" sz="1000" dirty="0" smtClean="0">
                  <a:solidFill>
                    <a:srgbClr val="0C662F"/>
                  </a:solidFill>
                  <a:latin typeface="Arial" pitchFamily="34" charset="0"/>
                  <a:cs typeface="Arial" pitchFamily="34" charset="0"/>
                </a:rPr>
                <a:t>Sección 4.2 </a:t>
              </a:r>
            </a:p>
            <a:p>
              <a:r>
                <a:rPr lang="es-CL" sz="1000" dirty="0" smtClean="0">
                  <a:solidFill>
                    <a:srgbClr val="0C662F"/>
                  </a:solidFill>
                  <a:latin typeface="Arial" pitchFamily="34" charset="0"/>
                  <a:cs typeface="Arial" pitchFamily="34" charset="0"/>
                </a:rPr>
                <a:t>Identificación cualitativa del riesgo de exposición</a:t>
              </a:r>
              <a:endParaRPr lang="es-CL" sz="1000" dirty="0">
                <a:solidFill>
                  <a:srgbClr val="0C662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8" name="Agrupar 147"/>
          <p:cNvGrpSpPr/>
          <p:nvPr/>
        </p:nvGrpSpPr>
        <p:grpSpPr>
          <a:xfrm>
            <a:off x="614598" y="2461252"/>
            <a:ext cx="3000772" cy="1323439"/>
            <a:chOff x="614598" y="2461252"/>
            <a:chExt cx="3000772" cy="1323439"/>
          </a:xfrm>
        </p:grpSpPr>
        <p:sp>
          <p:nvSpPr>
            <p:cNvPr id="95" name="CuadroTexto 94"/>
            <p:cNvSpPr txBox="1"/>
            <p:nvPr/>
          </p:nvSpPr>
          <p:spPr>
            <a:xfrm>
              <a:off x="614598" y="2461252"/>
              <a:ext cx="27125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000" u="sng" dirty="0" smtClean="0">
                  <a:solidFill>
                    <a:srgbClr val="0C662F"/>
                  </a:solidFill>
                  <a:latin typeface="Arial" pitchFamily="34" charset="0"/>
                  <a:cs typeface="Arial" pitchFamily="34" charset="0"/>
                </a:rPr>
                <a:t>Se debe identificar y declarar</a:t>
              </a:r>
              <a:r>
                <a:rPr lang="es-CL" sz="1000" dirty="0" smtClean="0">
                  <a:solidFill>
                    <a:srgbClr val="0C662F"/>
                  </a:solidFill>
                  <a:latin typeface="Arial" pitchFamily="34" charset="0"/>
                  <a:cs typeface="Arial" pitchFamily="34" charset="0"/>
                </a:rPr>
                <a:t>: </a:t>
              </a:r>
            </a:p>
            <a:p>
              <a:pPr marL="177800" indent="-177800">
                <a:buFont typeface="Arial"/>
                <a:buChar char="•"/>
              </a:pPr>
              <a:r>
                <a:rPr lang="es-CL" sz="1000" dirty="0" smtClean="0">
                  <a:solidFill>
                    <a:srgbClr val="0C662F"/>
                  </a:solidFill>
                  <a:latin typeface="Arial" pitchFamily="34" charset="0"/>
                  <a:cs typeface="Arial" pitchFamily="34" charset="0"/>
                </a:rPr>
                <a:t>Lista de plaguicidas utilizados</a:t>
              </a:r>
            </a:p>
            <a:p>
              <a:pPr marL="177800" indent="-177800">
                <a:buFont typeface="Arial"/>
                <a:buChar char="•"/>
              </a:pPr>
              <a:r>
                <a:rPr lang="es-CL" sz="1000" dirty="0" smtClean="0">
                  <a:solidFill>
                    <a:srgbClr val="0C662F"/>
                  </a:solidFill>
                  <a:latin typeface="Arial" pitchFamily="34" charset="0"/>
                  <a:cs typeface="Arial" pitchFamily="34" charset="0"/>
                </a:rPr>
                <a:t>Área (lugar donde se utilizan)</a:t>
              </a:r>
            </a:p>
            <a:p>
              <a:pPr marL="177800" indent="-177800">
                <a:buFont typeface="Arial"/>
                <a:buChar char="•"/>
              </a:pPr>
              <a:r>
                <a:rPr lang="es-CL" sz="1000" dirty="0" smtClean="0">
                  <a:solidFill>
                    <a:srgbClr val="0C662F"/>
                  </a:solidFill>
                  <a:latin typeface="Arial" pitchFamily="34" charset="0"/>
                  <a:cs typeface="Arial" pitchFamily="34" charset="0"/>
                </a:rPr>
                <a:t>Proceso (Ej.: Aplicación, fabricación)</a:t>
              </a:r>
            </a:p>
            <a:p>
              <a:pPr marL="177800" indent="-177800">
                <a:buFont typeface="Arial"/>
                <a:buChar char="•"/>
              </a:pPr>
              <a:r>
                <a:rPr lang="es-CL" sz="1000" dirty="0" smtClean="0">
                  <a:solidFill>
                    <a:srgbClr val="0C662F"/>
                  </a:solidFill>
                  <a:latin typeface="Arial" pitchFamily="34" charset="0"/>
                  <a:cs typeface="Arial" pitchFamily="34" charset="0"/>
                </a:rPr>
                <a:t>Puestos de Trabajo Expuestos</a:t>
              </a:r>
            </a:p>
            <a:p>
              <a:pPr marL="177800" indent="-177800">
                <a:buFont typeface="Arial"/>
                <a:buChar char="•"/>
              </a:pPr>
              <a:r>
                <a:rPr lang="es-CL" sz="1000" dirty="0" smtClean="0">
                  <a:solidFill>
                    <a:srgbClr val="0C662F"/>
                  </a:solidFill>
                  <a:latin typeface="Arial" pitchFamily="34" charset="0"/>
                  <a:cs typeface="Arial" pitchFamily="34" charset="0"/>
                </a:rPr>
                <a:t>Tareas con exposición </a:t>
              </a:r>
            </a:p>
            <a:p>
              <a:pPr marL="177800" indent="-177800">
                <a:buFont typeface="Arial"/>
                <a:buChar char="•"/>
              </a:pPr>
              <a:r>
                <a:rPr lang="es-CL" sz="1000" dirty="0" smtClean="0">
                  <a:solidFill>
                    <a:srgbClr val="0C662F"/>
                  </a:solidFill>
                  <a:latin typeface="Arial" pitchFamily="34" charset="0"/>
                  <a:cs typeface="Arial" pitchFamily="34" charset="0"/>
                </a:rPr>
                <a:t>Tiempo exposición </a:t>
              </a:r>
            </a:p>
            <a:p>
              <a:pPr marL="177800" indent="-177800">
                <a:buFont typeface="Arial"/>
                <a:buChar char="•"/>
              </a:pPr>
              <a:r>
                <a:rPr lang="es-CL" sz="1000" dirty="0" smtClean="0">
                  <a:solidFill>
                    <a:srgbClr val="0C662F"/>
                  </a:solidFill>
                  <a:latin typeface="Arial" pitchFamily="34" charset="0"/>
                  <a:cs typeface="Arial" pitchFamily="34" charset="0"/>
                </a:rPr>
                <a:t>Trabajadores expuestos</a:t>
              </a:r>
              <a:endParaRPr lang="es-CL" sz="1000" dirty="0">
                <a:solidFill>
                  <a:srgbClr val="0C662F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0" name="Conector recto de flecha 99"/>
            <p:cNvCxnSpPr/>
            <p:nvPr/>
          </p:nvCxnSpPr>
          <p:spPr>
            <a:xfrm flipV="1">
              <a:off x="2968898" y="3527079"/>
              <a:ext cx="646472" cy="2592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4" name="Agrupar 153"/>
          <p:cNvGrpSpPr/>
          <p:nvPr/>
        </p:nvGrpSpPr>
        <p:grpSpPr>
          <a:xfrm>
            <a:off x="614598" y="4548312"/>
            <a:ext cx="3000774" cy="1096889"/>
            <a:chOff x="614598" y="4548312"/>
            <a:chExt cx="3000774" cy="1096889"/>
          </a:xfrm>
        </p:grpSpPr>
        <p:sp>
          <p:nvSpPr>
            <p:cNvPr id="97" name="CuadroTexto 96"/>
            <p:cNvSpPr txBox="1"/>
            <p:nvPr/>
          </p:nvSpPr>
          <p:spPr>
            <a:xfrm>
              <a:off x="614598" y="4848164"/>
              <a:ext cx="158552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000" dirty="0" smtClean="0">
                  <a:solidFill>
                    <a:srgbClr val="0C662F"/>
                  </a:solidFill>
                  <a:latin typeface="Arial" pitchFamily="34" charset="0"/>
                  <a:cs typeface="Arial" pitchFamily="34" charset="0"/>
                </a:rPr>
                <a:t>Verificación y Control</a:t>
              </a:r>
              <a:endParaRPr lang="es-CL" sz="1000" dirty="0">
                <a:solidFill>
                  <a:srgbClr val="0C662F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3" name="Conector angular 102"/>
            <p:cNvCxnSpPr/>
            <p:nvPr/>
          </p:nvCxnSpPr>
          <p:spPr>
            <a:xfrm flipV="1">
              <a:off x="1432853" y="4548312"/>
              <a:ext cx="2182519" cy="256061"/>
            </a:xfrm>
            <a:prstGeom prst="bentConnector3">
              <a:avLst>
                <a:gd name="adj1" fmla="val -372"/>
              </a:avLst>
            </a:prstGeom>
            <a:ln>
              <a:solidFill>
                <a:srgbClr val="84B727"/>
              </a:solidFill>
              <a:prstDash val="sysDash"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ector angular 105"/>
            <p:cNvCxnSpPr/>
            <p:nvPr/>
          </p:nvCxnSpPr>
          <p:spPr>
            <a:xfrm>
              <a:off x="1432852" y="5167631"/>
              <a:ext cx="1066098" cy="477570"/>
            </a:xfrm>
            <a:prstGeom prst="bentConnector3">
              <a:avLst>
                <a:gd name="adj1" fmla="val 22"/>
              </a:avLst>
            </a:prstGeom>
            <a:ln>
              <a:solidFill>
                <a:srgbClr val="84B727"/>
              </a:solidFill>
              <a:prstDash val="sysDash"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Agrupar 149"/>
          <p:cNvGrpSpPr/>
          <p:nvPr/>
        </p:nvGrpSpPr>
        <p:grpSpPr>
          <a:xfrm>
            <a:off x="1432853" y="3837176"/>
            <a:ext cx="4169484" cy="1073419"/>
            <a:chOff x="1432853" y="3837176"/>
            <a:chExt cx="4169484" cy="1073419"/>
          </a:xfrm>
        </p:grpSpPr>
        <p:grpSp>
          <p:nvGrpSpPr>
            <p:cNvPr id="10" name="Agrupar 9"/>
            <p:cNvGrpSpPr/>
            <p:nvPr/>
          </p:nvGrpSpPr>
          <p:grpSpPr>
            <a:xfrm>
              <a:off x="3736408" y="4202709"/>
              <a:ext cx="1865929" cy="707886"/>
              <a:chOff x="3736408" y="3887004"/>
              <a:chExt cx="1865929" cy="707886"/>
            </a:xfrm>
          </p:grpSpPr>
          <p:sp>
            <p:nvSpPr>
              <p:cNvPr id="77" name="Rectángulo 76"/>
              <p:cNvSpPr/>
              <p:nvPr/>
            </p:nvSpPr>
            <p:spPr>
              <a:xfrm>
                <a:off x="4158856" y="3985763"/>
                <a:ext cx="1443481" cy="47988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3" name="Rectángulo 52"/>
              <p:cNvSpPr/>
              <p:nvPr/>
            </p:nvSpPr>
            <p:spPr>
              <a:xfrm>
                <a:off x="3736408" y="3887004"/>
                <a:ext cx="46995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_tradnl" sz="4000" dirty="0" smtClean="0">
                    <a:solidFill>
                      <a:srgbClr val="9CCC44"/>
                    </a:solidFill>
                    <a:latin typeface="Arial"/>
                    <a:cs typeface="Arial"/>
                  </a:rPr>
                  <a:t>5</a:t>
                </a:r>
                <a:endParaRPr lang="es-ES" sz="4000" dirty="0">
                  <a:solidFill>
                    <a:srgbClr val="9CCC44"/>
                  </a:solidFill>
                </a:endParaRPr>
              </a:p>
            </p:txBody>
          </p:sp>
          <p:sp>
            <p:nvSpPr>
              <p:cNvPr id="54" name="5 CuadroTexto"/>
              <p:cNvSpPr txBox="1"/>
              <p:nvPr/>
            </p:nvSpPr>
            <p:spPr>
              <a:xfrm>
                <a:off x="4248342" y="4034757"/>
                <a:ext cx="96798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buClr>
                    <a:srgbClr val="8D0046"/>
                  </a:buClr>
                </a:pPr>
                <a:r>
                  <a:rPr lang="es-CL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</a:rPr>
                  <a:t>Evaluación del riesgo</a:t>
                </a:r>
                <a:endParaRPr lang="es-CL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</a:endParaRPr>
              </a:p>
            </p:txBody>
          </p:sp>
        </p:grpSp>
        <p:cxnSp>
          <p:nvCxnSpPr>
            <p:cNvPr id="90" name="Conector recto de flecha 89"/>
            <p:cNvCxnSpPr/>
            <p:nvPr/>
          </p:nvCxnSpPr>
          <p:spPr>
            <a:xfrm>
              <a:off x="4816321" y="3839110"/>
              <a:ext cx="0" cy="441364"/>
            </a:xfrm>
            <a:prstGeom prst="straightConnector1">
              <a:avLst/>
            </a:prstGeom>
            <a:ln>
              <a:solidFill>
                <a:srgbClr val="84B727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ector angular 117"/>
            <p:cNvCxnSpPr/>
            <p:nvPr/>
          </p:nvCxnSpPr>
          <p:spPr>
            <a:xfrm>
              <a:off x="1432853" y="3837176"/>
              <a:ext cx="3383468" cy="168127"/>
            </a:xfrm>
            <a:prstGeom prst="bentConnector3">
              <a:avLst>
                <a:gd name="adj1" fmla="val -48"/>
              </a:avLst>
            </a:prstGeom>
            <a:ln>
              <a:solidFill>
                <a:srgbClr val="84B727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2" name="Agrupar 151"/>
          <p:cNvGrpSpPr/>
          <p:nvPr/>
        </p:nvGrpSpPr>
        <p:grpSpPr>
          <a:xfrm>
            <a:off x="2498948" y="4871207"/>
            <a:ext cx="2317374" cy="1067294"/>
            <a:chOff x="2498948" y="4871207"/>
            <a:chExt cx="2317374" cy="1067294"/>
          </a:xfrm>
        </p:grpSpPr>
        <p:grpSp>
          <p:nvGrpSpPr>
            <p:cNvPr id="8" name="Agrupar 7"/>
            <p:cNvGrpSpPr/>
            <p:nvPr/>
          </p:nvGrpSpPr>
          <p:grpSpPr>
            <a:xfrm>
              <a:off x="2498948" y="5230615"/>
              <a:ext cx="1967938" cy="707886"/>
              <a:chOff x="2498948" y="4789741"/>
              <a:chExt cx="1967938" cy="707886"/>
            </a:xfrm>
          </p:grpSpPr>
          <p:sp>
            <p:nvSpPr>
              <p:cNvPr id="86" name="Rectángulo 85"/>
              <p:cNvSpPr/>
              <p:nvPr/>
            </p:nvSpPr>
            <p:spPr>
              <a:xfrm>
                <a:off x="2968898" y="4917733"/>
                <a:ext cx="1443481" cy="47988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4" name="Rectángulo 63"/>
              <p:cNvSpPr/>
              <p:nvPr/>
            </p:nvSpPr>
            <p:spPr>
              <a:xfrm>
                <a:off x="2498948" y="4789741"/>
                <a:ext cx="46995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_tradnl" sz="4000" dirty="0" smtClean="0">
                    <a:solidFill>
                      <a:srgbClr val="9CCC44"/>
                    </a:solidFill>
                    <a:latin typeface="Arial"/>
                    <a:cs typeface="Arial"/>
                  </a:rPr>
                  <a:t>6</a:t>
                </a:r>
                <a:endParaRPr lang="es-ES" sz="4000" dirty="0">
                  <a:solidFill>
                    <a:srgbClr val="9CCC44"/>
                  </a:solidFill>
                </a:endParaRPr>
              </a:p>
            </p:txBody>
          </p:sp>
          <p:sp>
            <p:nvSpPr>
              <p:cNvPr id="65" name="5 CuadroTexto"/>
              <p:cNvSpPr txBox="1"/>
              <p:nvPr/>
            </p:nvSpPr>
            <p:spPr>
              <a:xfrm>
                <a:off x="3042078" y="4951786"/>
                <a:ext cx="142480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buClr>
                    <a:srgbClr val="8D0046"/>
                  </a:buClr>
                </a:pPr>
                <a:r>
                  <a:rPr lang="es-CL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</a:rPr>
                  <a:t>Medidas de control</a:t>
                </a:r>
                <a:endParaRPr lang="es-CL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</a:endParaRPr>
              </a:p>
            </p:txBody>
          </p:sp>
        </p:grpSp>
        <p:grpSp>
          <p:nvGrpSpPr>
            <p:cNvPr id="144" name="Agrupar 143"/>
            <p:cNvGrpSpPr/>
            <p:nvPr/>
          </p:nvGrpSpPr>
          <p:grpSpPr>
            <a:xfrm>
              <a:off x="3515691" y="4871207"/>
              <a:ext cx="1300631" cy="443608"/>
              <a:chOff x="3515691" y="4871207"/>
              <a:chExt cx="1300631" cy="443608"/>
            </a:xfrm>
          </p:grpSpPr>
          <p:cxnSp>
            <p:nvCxnSpPr>
              <p:cNvPr id="99" name="Conector recto 98"/>
              <p:cNvCxnSpPr/>
              <p:nvPr/>
            </p:nvCxnSpPr>
            <p:spPr>
              <a:xfrm>
                <a:off x="4816321" y="4871207"/>
                <a:ext cx="0" cy="179386"/>
              </a:xfrm>
              <a:prstGeom prst="line">
                <a:avLst/>
              </a:prstGeom>
              <a:ln>
                <a:solidFill>
                  <a:srgbClr val="84B727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Conector angular 123"/>
              <p:cNvCxnSpPr/>
              <p:nvPr/>
            </p:nvCxnSpPr>
            <p:spPr>
              <a:xfrm rot="10800000" flipV="1">
                <a:off x="3515691" y="5050593"/>
                <a:ext cx="1300631" cy="264222"/>
              </a:xfrm>
              <a:prstGeom prst="bentConnector3">
                <a:avLst>
                  <a:gd name="adj1" fmla="val 100272"/>
                </a:avLst>
              </a:prstGeom>
              <a:ln>
                <a:solidFill>
                  <a:srgbClr val="84B727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3" name="Agrupar 152"/>
          <p:cNvGrpSpPr/>
          <p:nvPr/>
        </p:nvGrpSpPr>
        <p:grpSpPr>
          <a:xfrm>
            <a:off x="4792782" y="5050593"/>
            <a:ext cx="1992837" cy="887908"/>
            <a:chOff x="4792782" y="5050593"/>
            <a:chExt cx="1992837" cy="887908"/>
          </a:xfrm>
        </p:grpSpPr>
        <p:grpSp>
          <p:nvGrpSpPr>
            <p:cNvPr id="9" name="Agrupar 8"/>
            <p:cNvGrpSpPr/>
            <p:nvPr/>
          </p:nvGrpSpPr>
          <p:grpSpPr>
            <a:xfrm>
              <a:off x="4920872" y="5230615"/>
              <a:ext cx="1864747" cy="707886"/>
              <a:chOff x="4920872" y="4789741"/>
              <a:chExt cx="1864747" cy="707886"/>
            </a:xfrm>
          </p:grpSpPr>
          <p:sp>
            <p:nvSpPr>
              <p:cNvPr id="85" name="Rectángulo 84"/>
              <p:cNvSpPr/>
              <p:nvPr/>
            </p:nvSpPr>
            <p:spPr>
              <a:xfrm>
                <a:off x="5342138" y="4917733"/>
                <a:ext cx="1443481" cy="47988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6" name="Rectángulo 65"/>
              <p:cNvSpPr/>
              <p:nvPr/>
            </p:nvSpPr>
            <p:spPr>
              <a:xfrm>
                <a:off x="4920872" y="4789741"/>
                <a:ext cx="46995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_tradnl" sz="4000" dirty="0" smtClean="0">
                    <a:solidFill>
                      <a:srgbClr val="9CCC44"/>
                    </a:solidFill>
                    <a:latin typeface="Arial"/>
                    <a:cs typeface="Arial"/>
                  </a:rPr>
                  <a:t>7</a:t>
                </a:r>
                <a:endParaRPr lang="es-ES" sz="4000" dirty="0">
                  <a:solidFill>
                    <a:srgbClr val="9CCC44"/>
                  </a:solidFill>
                </a:endParaRPr>
              </a:p>
            </p:txBody>
          </p:sp>
          <p:sp>
            <p:nvSpPr>
              <p:cNvPr id="72" name="5 CuadroTexto"/>
              <p:cNvSpPr txBox="1"/>
              <p:nvPr/>
            </p:nvSpPr>
            <p:spPr>
              <a:xfrm>
                <a:off x="5464002" y="4951785"/>
                <a:ext cx="117806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buClr>
                    <a:srgbClr val="8D0046"/>
                  </a:buClr>
                </a:pPr>
                <a:r>
                  <a:rPr lang="es-CL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</a:rPr>
                  <a:t>Vigilancia salud</a:t>
                </a:r>
                <a:endParaRPr lang="es-CL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</a:endParaRPr>
              </a:p>
            </p:txBody>
          </p:sp>
        </p:grpSp>
        <p:cxnSp>
          <p:nvCxnSpPr>
            <p:cNvPr id="141" name="Conector angular 140"/>
            <p:cNvCxnSpPr/>
            <p:nvPr/>
          </p:nvCxnSpPr>
          <p:spPr>
            <a:xfrm>
              <a:off x="4792782" y="5050593"/>
              <a:ext cx="1196080" cy="264222"/>
            </a:xfrm>
            <a:prstGeom prst="bentConnector3">
              <a:avLst>
                <a:gd name="adj1" fmla="val 100168"/>
              </a:avLst>
            </a:prstGeom>
            <a:ln>
              <a:solidFill>
                <a:srgbClr val="84B727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8757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logo_achs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031" y="240835"/>
            <a:ext cx="604392" cy="588963"/>
          </a:xfrm>
          <a:prstGeom prst="rect">
            <a:avLst/>
          </a:prstGeom>
        </p:spPr>
      </p:pic>
      <p:sp>
        <p:nvSpPr>
          <p:cNvPr id="6" name="3 Título"/>
          <p:cNvSpPr txBox="1">
            <a:spLocks/>
          </p:cNvSpPr>
          <p:nvPr/>
        </p:nvSpPr>
        <p:spPr>
          <a:xfrm>
            <a:off x="461119" y="226154"/>
            <a:ext cx="7455308" cy="238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900" kern="800" spc="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PROTOCOLO DE VIGILANCIA DE TRABAJADORES EXPUESTOS A PLAGUICIDAS</a:t>
            </a:r>
            <a:endParaRPr lang="es-CL" sz="900" kern="800" spc="5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3 Título"/>
          <p:cNvSpPr txBox="1">
            <a:spLocks/>
          </p:cNvSpPr>
          <p:nvPr/>
        </p:nvSpPr>
        <p:spPr>
          <a:xfrm>
            <a:off x="452418" y="452049"/>
            <a:ext cx="7455308" cy="6871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400" dirty="0" smtClean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Vigilancia Ambiental</a:t>
            </a:r>
          </a:p>
          <a:p>
            <a:pPr algn="l">
              <a:lnSpc>
                <a:spcPct val="110000"/>
              </a:lnSpc>
            </a:pPr>
            <a:r>
              <a:rPr lang="es-CL" sz="1600" dirty="0" smtClean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Etapas de la Vigilancia Ambiental</a:t>
            </a:r>
            <a:endParaRPr lang="es-CL" sz="1600" dirty="0">
              <a:solidFill>
                <a:srgbClr val="0C66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F1074434-CC71-4935-93B9-94ADB37FC60F}"/>
              </a:ext>
            </a:extLst>
          </p:cNvPr>
          <p:cNvSpPr txBox="1"/>
          <p:nvPr/>
        </p:nvSpPr>
        <p:spPr>
          <a:xfrm>
            <a:off x="566075" y="1604631"/>
            <a:ext cx="3789609" cy="5027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CL" sz="2000" b="1" dirty="0">
                <a:solidFill>
                  <a:srgbClr val="84B727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s-C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Medidas de Prevención</a:t>
            </a:r>
            <a:br>
              <a:rPr lang="es-C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C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(Obligaciones de los Empleadores)</a:t>
            </a:r>
          </a:p>
        </p:txBody>
      </p:sp>
      <p:grpSp>
        <p:nvGrpSpPr>
          <p:cNvPr id="3" name="Agrupar 2"/>
          <p:cNvGrpSpPr/>
          <p:nvPr/>
        </p:nvGrpSpPr>
        <p:grpSpPr>
          <a:xfrm>
            <a:off x="835676" y="2092494"/>
            <a:ext cx="5707150" cy="1169551"/>
            <a:chOff x="1983718" y="3746362"/>
            <a:chExt cx="5707150" cy="1169551"/>
          </a:xfrm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xmlns="" id="{3CFE2127-C709-42C5-8916-F7B1FB6071AB}"/>
                </a:ext>
              </a:extLst>
            </p:cNvPr>
            <p:cNvSpPr/>
            <p:nvPr/>
          </p:nvSpPr>
          <p:spPr>
            <a:xfrm>
              <a:off x="2807276" y="3968753"/>
              <a:ext cx="488359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L" dirty="0">
                  <a:solidFill>
                    <a:srgbClr val="595959"/>
                  </a:solidFill>
                  <a:latin typeface="Arial"/>
                  <a:cs typeface="Arial"/>
                </a:rPr>
                <a:t>Los envases deben ser descontaminados mediante procedimiento de Triple Lavado</a:t>
              </a:r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1983718" y="3746362"/>
              <a:ext cx="787395" cy="11695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_tradnl" sz="7000" dirty="0" smtClean="0">
                  <a:solidFill>
                    <a:srgbClr val="9CCC44"/>
                  </a:solidFill>
                  <a:latin typeface="Arial"/>
                  <a:cs typeface="Arial"/>
                </a:rPr>
                <a:t>K</a:t>
              </a:r>
            </a:p>
          </p:txBody>
        </p:sp>
      </p:grpSp>
      <p:grpSp>
        <p:nvGrpSpPr>
          <p:cNvPr id="12" name="Agrupar 11"/>
          <p:cNvGrpSpPr/>
          <p:nvPr/>
        </p:nvGrpSpPr>
        <p:grpSpPr>
          <a:xfrm>
            <a:off x="646431" y="3023066"/>
            <a:ext cx="7525731" cy="2829005"/>
            <a:chOff x="566075" y="2499486"/>
            <a:chExt cx="8245352" cy="3099519"/>
          </a:xfrm>
        </p:grpSpPr>
        <p:grpSp>
          <p:nvGrpSpPr>
            <p:cNvPr id="13" name="Agrupar 12"/>
            <p:cNvGrpSpPr/>
            <p:nvPr/>
          </p:nvGrpSpPr>
          <p:grpSpPr>
            <a:xfrm>
              <a:off x="566075" y="2499486"/>
              <a:ext cx="8245352" cy="3099519"/>
              <a:chOff x="566075" y="2499486"/>
              <a:chExt cx="8245352" cy="3099519"/>
            </a:xfrm>
          </p:grpSpPr>
          <p:pic>
            <p:nvPicPr>
              <p:cNvPr id="17" name="Imagen 16" descr="Ilustraciones plaguicidas-09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25" t="26862" b="29420"/>
              <a:stretch/>
            </p:blipFill>
            <p:spPr>
              <a:xfrm>
                <a:off x="566075" y="2499486"/>
                <a:ext cx="8245352" cy="2692537"/>
              </a:xfrm>
              <a:prstGeom prst="rect">
                <a:avLst/>
              </a:prstGeom>
            </p:spPr>
          </p:pic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xmlns="" id="{3CFE2127-C709-42C5-8916-F7B1FB6071AB}"/>
                  </a:ext>
                </a:extLst>
              </p:cNvPr>
              <p:cNvSpPr/>
              <p:nvPr/>
            </p:nvSpPr>
            <p:spPr>
              <a:xfrm>
                <a:off x="1051088" y="5093195"/>
                <a:ext cx="2294655" cy="5058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CL" sz="1200" dirty="0" smtClean="0">
                    <a:solidFill>
                      <a:srgbClr val="595959"/>
                    </a:solidFill>
                    <a:latin typeface="Arial"/>
                    <a:cs typeface="Arial"/>
                  </a:rPr>
                  <a:t>Agregue agua hasta </a:t>
                </a:r>
                <a:r>
                  <a:rPr lang="es-ES" sz="1200" dirty="0" smtClean="0">
                    <a:solidFill>
                      <a:srgbClr val="595959"/>
                    </a:solidFill>
                    <a:latin typeface="Arial"/>
                    <a:cs typeface="Arial"/>
                  </a:rPr>
                  <a:t>¼</a:t>
                </a:r>
              </a:p>
              <a:p>
                <a:r>
                  <a:rPr lang="es-CL" sz="1200" dirty="0" smtClean="0">
                    <a:solidFill>
                      <a:srgbClr val="595959"/>
                    </a:solidFill>
                    <a:latin typeface="Arial"/>
                    <a:cs typeface="Arial"/>
                  </a:rPr>
                  <a:t>de la capacidad del envase.</a:t>
                </a:r>
                <a:endParaRPr lang="es-CL" sz="1200" dirty="0">
                  <a:solidFill>
                    <a:srgbClr val="595959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xmlns="" id="{3CFE2127-C709-42C5-8916-F7B1FB6071AB}"/>
                  </a:ext>
                </a:extLst>
              </p:cNvPr>
              <p:cNvSpPr/>
              <p:nvPr/>
            </p:nvSpPr>
            <p:spPr>
              <a:xfrm>
                <a:off x="3692603" y="5093195"/>
                <a:ext cx="209984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S_tradnl" sz="1200" dirty="0" smtClean="0">
                    <a:solidFill>
                      <a:srgbClr val="595959"/>
                    </a:solidFill>
                    <a:latin typeface="Arial"/>
                    <a:cs typeface="Arial"/>
                  </a:rPr>
                  <a:t>Cierre el envase, agite durante 30 segundos.</a:t>
                </a:r>
                <a:endParaRPr lang="es-CL" sz="1200" dirty="0">
                  <a:solidFill>
                    <a:srgbClr val="595959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2" name="Rectángulo 21">
                <a:extLst>
                  <a:ext uri="{FF2B5EF4-FFF2-40B4-BE49-F238E27FC236}">
                    <a16:creationId xmlns:a16="http://schemas.microsoft.com/office/drawing/2014/main" xmlns="" id="{3CFE2127-C709-42C5-8916-F7B1FB6071AB}"/>
                  </a:ext>
                </a:extLst>
              </p:cNvPr>
              <p:cNvSpPr/>
              <p:nvPr/>
            </p:nvSpPr>
            <p:spPr>
              <a:xfrm>
                <a:off x="6274592" y="5093195"/>
                <a:ext cx="209984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S_tradnl" sz="1200" dirty="0" smtClean="0">
                    <a:solidFill>
                      <a:srgbClr val="595959"/>
                    </a:solidFill>
                    <a:latin typeface="Arial"/>
                    <a:cs typeface="Arial"/>
                  </a:rPr>
                  <a:t>Vierta el agua del envase en el equipo pulverizador.</a:t>
                </a:r>
                <a:endParaRPr lang="es-CL" sz="1200" dirty="0">
                  <a:solidFill>
                    <a:srgbClr val="595959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3" name="CuadroTexto 22">
                <a:extLst>
                  <a:ext uri="{FF2B5EF4-FFF2-40B4-BE49-F238E27FC236}">
                    <a16:creationId xmlns="" xmlns:a16="http://schemas.microsoft.com/office/drawing/2014/main" id="{F1074434-CC71-4935-93B9-94ADB37FC60F}"/>
                  </a:ext>
                </a:extLst>
              </p:cNvPr>
              <p:cNvSpPr txBox="1"/>
              <p:nvPr/>
            </p:nvSpPr>
            <p:spPr>
              <a:xfrm>
                <a:off x="875510" y="5152387"/>
                <a:ext cx="246699" cy="3334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s-CL" sz="2600" dirty="0">
                    <a:solidFill>
                      <a:srgbClr val="179188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endParaRPr lang="es-CL" sz="2600" dirty="0" smtClean="0">
                  <a:solidFill>
                    <a:srgbClr val="179188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CuadroTexto 23">
                <a:extLst>
                  <a:ext uri="{FF2B5EF4-FFF2-40B4-BE49-F238E27FC236}">
                    <a16:creationId xmlns="" xmlns:a16="http://schemas.microsoft.com/office/drawing/2014/main" id="{F1074434-CC71-4935-93B9-94ADB37FC60F}"/>
                  </a:ext>
                </a:extLst>
              </p:cNvPr>
              <p:cNvSpPr txBox="1"/>
              <p:nvPr/>
            </p:nvSpPr>
            <p:spPr>
              <a:xfrm>
                <a:off x="3486544" y="5152387"/>
                <a:ext cx="246699" cy="3334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s-CL" sz="2600" dirty="0" smtClean="0">
                    <a:solidFill>
                      <a:srgbClr val="179188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</a:p>
            </p:txBody>
          </p:sp>
          <p:sp>
            <p:nvSpPr>
              <p:cNvPr id="25" name="CuadroTexto 24">
                <a:extLst>
                  <a:ext uri="{FF2B5EF4-FFF2-40B4-BE49-F238E27FC236}">
                    <a16:creationId xmlns="" xmlns:a16="http://schemas.microsoft.com/office/drawing/2014/main" id="{F1074434-CC71-4935-93B9-94ADB37FC60F}"/>
                  </a:ext>
                </a:extLst>
              </p:cNvPr>
              <p:cNvSpPr txBox="1"/>
              <p:nvPr/>
            </p:nvSpPr>
            <p:spPr>
              <a:xfrm>
                <a:off x="6078693" y="5152387"/>
                <a:ext cx="246699" cy="3334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s-CL" sz="2600" dirty="0" smtClean="0">
                    <a:solidFill>
                      <a:srgbClr val="179188"/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</a:p>
            </p:txBody>
          </p:sp>
        </p:grpSp>
        <p:sp>
          <p:nvSpPr>
            <p:cNvPr id="14" name="Triángulo rectángulo 11"/>
            <p:cNvSpPr/>
            <p:nvPr/>
          </p:nvSpPr>
          <p:spPr>
            <a:xfrm rot="13605739">
              <a:off x="2958479" y="3742437"/>
              <a:ext cx="324355" cy="312939"/>
            </a:xfrm>
            <a:prstGeom prst="rtTriangle">
              <a:avLst/>
            </a:prstGeom>
            <a:solidFill>
              <a:srgbClr val="8ECF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6" name="Triángulo rectángulo 11"/>
            <p:cNvSpPr/>
            <p:nvPr/>
          </p:nvSpPr>
          <p:spPr>
            <a:xfrm rot="13605739">
              <a:off x="5508556" y="3742437"/>
              <a:ext cx="324355" cy="312939"/>
            </a:xfrm>
            <a:prstGeom prst="rtTriangle">
              <a:avLst/>
            </a:prstGeom>
            <a:solidFill>
              <a:srgbClr val="8ECF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8" name="Agrupar 7"/>
          <p:cNvGrpSpPr/>
          <p:nvPr/>
        </p:nvGrpSpPr>
        <p:grpSpPr>
          <a:xfrm>
            <a:off x="7707012" y="3495218"/>
            <a:ext cx="1574752" cy="1574752"/>
            <a:chOff x="7747652" y="3576502"/>
            <a:chExt cx="1574752" cy="1574752"/>
          </a:xfrm>
        </p:grpSpPr>
        <p:sp>
          <p:nvSpPr>
            <p:cNvPr id="4" name="Elipse 3"/>
            <p:cNvSpPr/>
            <p:nvPr/>
          </p:nvSpPr>
          <p:spPr>
            <a:xfrm>
              <a:off x="7747652" y="3576502"/>
              <a:ext cx="1574752" cy="1574752"/>
            </a:xfrm>
            <a:prstGeom prst="ellipse">
              <a:avLst/>
            </a:prstGeom>
            <a:solidFill>
              <a:srgbClr val="179188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8" name="CuadroTexto 27"/>
            <p:cNvSpPr txBox="1"/>
            <p:nvPr/>
          </p:nvSpPr>
          <p:spPr>
            <a:xfrm>
              <a:off x="7773307" y="3994158"/>
              <a:ext cx="15287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60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Realice este procedimiento </a:t>
              </a:r>
              <a:r>
                <a:rPr lang="es-CL" sz="1600" dirty="0" smtClean="0">
                  <a:solidFill>
                    <a:srgbClr val="F2E500"/>
                  </a:solidFill>
                  <a:latin typeface="Arial" pitchFamily="34" charset="0"/>
                  <a:cs typeface="Arial" pitchFamily="34" charset="0"/>
                </a:rPr>
                <a:t>3 veces</a:t>
              </a:r>
              <a:endParaRPr lang="es-ES" sz="1600" dirty="0">
                <a:solidFill>
                  <a:srgbClr val="F2E5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746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logo_achs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031" y="240835"/>
            <a:ext cx="604392" cy="588963"/>
          </a:xfrm>
          <a:prstGeom prst="rect">
            <a:avLst/>
          </a:prstGeom>
        </p:spPr>
      </p:pic>
      <p:sp>
        <p:nvSpPr>
          <p:cNvPr id="6" name="3 Título"/>
          <p:cNvSpPr txBox="1">
            <a:spLocks/>
          </p:cNvSpPr>
          <p:nvPr/>
        </p:nvSpPr>
        <p:spPr>
          <a:xfrm>
            <a:off x="461119" y="226154"/>
            <a:ext cx="7455308" cy="238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900" kern="800" spc="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PROTOCOLO DE VIGILANCIA DE TRABAJADORES EXPUESTOS A PLAGUICIDAS</a:t>
            </a:r>
            <a:endParaRPr lang="es-CL" sz="900" kern="800" spc="5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3 Título"/>
          <p:cNvSpPr txBox="1">
            <a:spLocks/>
          </p:cNvSpPr>
          <p:nvPr/>
        </p:nvSpPr>
        <p:spPr>
          <a:xfrm>
            <a:off x="452418" y="452049"/>
            <a:ext cx="7455308" cy="6871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400" dirty="0" smtClean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Vigilancia Ambiental</a:t>
            </a:r>
          </a:p>
          <a:p>
            <a:pPr algn="l">
              <a:lnSpc>
                <a:spcPct val="110000"/>
              </a:lnSpc>
            </a:pPr>
            <a:r>
              <a:rPr lang="es-CL" sz="1600" dirty="0" smtClean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Etapas de la Vigilancia Ambiental</a:t>
            </a:r>
            <a:endParaRPr lang="es-CL" sz="1600" dirty="0">
              <a:solidFill>
                <a:srgbClr val="0C66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F1074434-CC71-4935-93B9-94ADB37FC60F}"/>
              </a:ext>
            </a:extLst>
          </p:cNvPr>
          <p:cNvSpPr txBox="1"/>
          <p:nvPr/>
        </p:nvSpPr>
        <p:spPr>
          <a:xfrm>
            <a:off x="566075" y="1604631"/>
            <a:ext cx="3789609" cy="5027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CL" sz="2000" b="1" dirty="0">
                <a:solidFill>
                  <a:srgbClr val="84B727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s-C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Medidas de Prevención</a:t>
            </a:r>
            <a:br>
              <a:rPr lang="es-C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C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(Obligaciones de los Empleadores)</a:t>
            </a:r>
          </a:p>
        </p:txBody>
      </p:sp>
      <p:grpSp>
        <p:nvGrpSpPr>
          <p:cNvPr id="2" name="Agrupar 1"/>
          <p:cNvGrpSpPr/>
          <p:nvPr/>
        </p:nvGrpSpPr>
        <p:grpSpPr>
          <a:xfrm>
            <a:off x="751579" y="2188621"/>
            <a:ext cx="3461865" cy="1169551"/>
            <a:chOff x="1983718" y="2188621"/>
            <a:chExt cx="3461865" cy="1169551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xmlns="" id="{3CFE2127-C709-42C5-8916-F7B1FB6071AB}"/>
                </a:ext>
              </a:extLst>
            </p:cNvPr>
            <p:cNvSpPr/>
            <p:nvPr/>
          </p:nvSpPr>
          <p:spPr>
            <a:xfrm>
              <a:off x="2807279" y="2497328"/>
              <a:ext cx="263830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L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Procedimiento para recoger derrames </a:t>
              </a:r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1983718" y="2188621"/>
              <a:ext cx="659155" cy="11695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_tradnl" sz="7000" dirty="0" smtClean="0">
                  <a:solidFill>
                    <a:srgbClr val="9CCC44"/>
                  </a:solidFill>
                  <a:latin typeface="Arial"/>
                  <a:cs typeface="Arial"/>
                </a:rPr>
                <a:t>L</a:t>
              </a:r>
            </a:p>
          </p:txBody>
        </p:sp>
      </p:grpSp>
      <p:pic>
        <p:nvPicPr>
          <p:cNvPr id="11" name="Imagen 10" descr="Ilustraciones plaguicidas-1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24"/>
          <a:stretch/>
        </p:blipFill>
        <p:spPr>
          <a:xfrm>
            <a:off x="2389568" y="1797749"/>
            <a:ext cx="6593625" cy="420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49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800_1155.jpg"/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89" t="12551" r="24747"/>
          <a:stretch/>
        </p:blipFill>
        <p:spPr>
          <a:xfrm flipH="1">
            <a:off x="5577657" y="0"/>
            <a:ext cx="4142605" cy="6300788"/>
          </a:xfrm>
          <a:prstGeom prst="rect">
            <a:avLst/>
          </a:prstGeom>
        </p:spPr>
      </p:pic>
      <p:pic>
        <p:nvPicPr>
          <p:cNvPr id="5" name="Imagen 4" descr="logo_achs-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031" y="240835"/>
            <a:ext cx="604392" cy="588963"/>
          </a:xfrm>
          <a:prstGeom prst="rect">
            <a:avLst/>
          </a:prstGeom>
        </p:spPr>
      </p:pic>
      <p:sp>
        <p:nvSpPr>
          <p:cNvPr id="6" name="3 Título"/>
          <p:cNvSpPr txBox="1">
            <a:spLocks/>
          </p:cNvSpPr>
          <p:nvPr/>
        </p:nvSpPr>
        <p:spPr>
          <a:xfrm>
            <a:off x="461119" y="226154"/>
            <a:ext cx="7455308" cy="238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900" kern="800" spc="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PROTOCOLO DE VIGILANCIA DE TRABAJADORES EXPUESTOS A PLAGUICIDAS</a:t>
            </a:r>
            <a:endParaRPr lang="es-CL" sz="900" kern="800" spc="5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3 Título"/>
          <p:cNvSpPr txBox="1">
            <a:spLocks/>
          </p:cNvSpPr>
          <p:nvPr/>
        </p:nvSpPr>
        <p:spPr>
          <a:xfrm>
            <a:off x="452418" y="452049"/>
            <a:ext cx="7455308" cy="6871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400" dirty="0" smtClean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Vigilancia Ambiental</a:t>
            </a:r>
          </a:p>
          <a:p>
            <a:pPr algn="l">
              <a:lnSpc>
                <a:spcPct val="110000"/>
              </a:lnSpc>
            </a:pPr>
            <a:r>
              <a:rPr lang="es-CL" sz="1600" dirty="0" smtClean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Etapas de la Vigilancia Ambiental</a:t>
            </a:r>
            <a:endParaRPr lang="es-CL" sz="1600" dirty="0">
              <a:solidFill>
                <a:srgbClr val="0C66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F1074434-CC71-4935-93B9-94ADB37FC60F}"/>
              </a:ext>
            </a:extLst>
          </p:cNvPr>
          <p:cNvSpPr txBox="1"/>
          <p:nvPr/>
        </p:nvSpPr>
        <p:spPr>
          <a:xfrm>
            <a:off x="566075" y="1604631"/>
            <a:ext cx="3789609" cy="5027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CL" sz="2000" b="1" dirty="0">
                <a:solidFill>
                  <a:srgbClr val="84B727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s-C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Medidas de Prevención</a:t>
            </a:r>
            <a:br>
              <a:rPr lang="es-C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C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(Obligaciones de los Empleadores)</a:t>
            </a:r>
          </a:p>
        </p:txBody>
      </p:sp>
      <p:grpSp>
        <p:nvGrpSpPr>
          <p:cNvPr id="2" name="Agrupar 1"/>
          <p:cNvGrpSpPr/>
          <p:nvPr/>
        </p:nvGrpSpPr>
        <p:grpSpPr>
          <a:xfrm>
            <a:off x="713757" y="2384037"/>
            <a:ext cx="4599750" cy="1395744"/>
            <a:chOff x="1983718" y="2188621"/>
            <a:chExt cx="4599750" cy="1395744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xmlns="" id="{3CFE2127-C709-42C5-8916-F7B1FB6071AB}"/>
                </a:ext>
              </a:extLst>
            </p:cNvPr>
            <p:cNvSpPr/>
            <p:nvPr/>
          </p:nvSpPr>
          <p:spPr>
            <a:xfrm>
              <a:off x="2946642" y="2384036"/>
              <a:ext cx="363682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L" dirty="0">
                  <a:solidFill>
                    <a:srgbClr val="595959"/>
                  </a:solidFill>
                  <a:latin typeface="Arial"/>
                  <a:cs typeface="Arial"/>
                </a:rPr>
                <a:t>Tener personal preparado para administrar primeros auxilios en caso de intoxicación por plaguicidas. </a:t>
              </a:r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1983718" y="2188621"/>
              <a:ext cx="932442" cy="11695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_tradnl" sz="7000" dirty="0" smtClean="0">
                  <a:solidFill>
                    <a:srgbClr val="9CCC44"/>
                  </a:solidFill>
                  <a:latin typeface="Arial"/>
                  <a:cs typeface="Arial"/>
                </a:rPr>
                <a:t>M</a:t>
              </a:r>
            </a:p>
          </p:txBody>
        </p:sp>
      </p:grpSp>
      <p:grpSp>
        <p:nvGrpSpPr>
          <p:cNvPr id="3" name="Agrupar 2"/>
          <p:cNvGrpSpPr/>
          <p:nvPr/>
        </p:nvGrpSpPr>
        <p:grpSpPr>
          <a:xfrm>
            <a:off x="713757" y="3971111"/>
            <a:ext cx="4691186" cy="1169551"/>
            <a:chOff x="1983718" y="3735051"/>
            <a:chExt cx="4691186" cy="1169551"/>
          </a:xfrm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xmlns="" id="{3CFE2127-C709-42C5-8916-F7B1FB6071AB}"/>
                </a:ext>
              </a:extLst>
            </p:cNvPr>
            <p:cNvSpPr/>
            <p:nvPr/>
          </p:nvSpPr>
          <p:spPr>
            <a:xfrm>
              <a:off x="2946640" y="3897627"/>
              <a:ext cx="372826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L" dirty="0">
                  <a:solidFill>
                    <a:srgbClr val="595959"/>
                  </a:solidFill>
                  <a:latin typeface="Arial"/>
                  <a:cs typeface="Arial"/>
                </a:rPr>
                <a:t>Tener duchas de emergencia para lavado de ojos y cuerpo completo (para instalaciones fijas). </a:t>
              </a:r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1983718" y="3735051"/>
              <a:ext cx="832943" cy="11695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_tradnl" sz="7000" dirty="0" smtClean="0">
                  <a:solidFill>
                    <a:srgbClr val="9CCC44"/>
                  </a:solidFill>
                  <a:latin typeface="Arial"/>
                  <a:cs typeface="Arial"/>
                </a:rPr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1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logo_achs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031" y="240835"/>
            <a:ext cx="604392" cy="588963"/>
          </a:xfrm>
          <a:prstGeom prst="rect">
            <a:avLst/>
          </a:prstGeom>
        </p:spPr>
      </p:pic>
      <p:sp>
        <p:nvSpPr>
          <p:cNvPr id="6" name="3 Título"/>
          <p:cNvSpPr txBox="1">
            <a:spLocks/>
          </p:cNvSpPr>
          <p:nvPr/>
        </p:nvSpPr>
        <p:spPr>
          <a:xfrm>
            <a:off x="461119" y="226154"/>
            <a:ext cx="7455308" cy="238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900" kern="800" spc="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PROTOCOLO DE VIGILANCIA DE TRABAJADORES EXPUESTOS A PLAGUICIDAS</a:t>
            </a:r>
            <a:endParaRPr lang="es-CL" sz="900" kern="800" spc="5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3 Título"/>
          <p:cNvSpPr txBox="1">
            <a:spLocks/>
          </p:cNvSpPr>
          <p:nvPr/>
        </p:nvSpPr>
        <p:spPr>
          <a:xfrm>
            <a:off x="452418" y="452049"/>
            <a:ext cx="7455308" cy="6871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400" dirty="0" smtClean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Vigilancia Ambiental</a:t>
            </a:r>
          </a:p>
          <a:p>
            <a:pPr algn="l">
              <a:lnSpc>
                <a:spcPct val="110000"/>
              </a:lnSpc>
            </a:pPr>
            <a:r>
              <a:rPr lang="es-CL" sz="1600" dirty="0" smtClean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Etapas de la Vigilancia Ambiental</a:t>
            </a:r>
            <a:endParaRPr lang="es-CL" sz="1600" dirty="0">
              <a:solidFill>
                <a:srgbClr val="0C66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F1074434-CC71-4935-93B9-94ADB37FC60F}"/>
              </a:ext>
            </a:extLst>
          </p:cNvPr>
          <p:cNvSpPr txBox="1"/>
          <p:nvPr/>
        </p:nvSpPr>
        <p:spPr>
          <a:xfrm>
            <a:off x="566075" y="1604631"/>
            <a:ext cx="3789609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CL" sz="2000" b="1" dirty="0" smtClean="0">
                <a:solidFill>
                  <a:srgbClr val="84B727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s-C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Exámenes de Salud</a:t>
            </a:r>
            <a:endParaRPr lang="es-CL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B35C0E5E-4B40-4AE4-A3E5-EE775A01A976}"/>
              </a:ext>
            </a:extLst>
          </p:cNvPr>
          <p:cNvSpPr txBox="1"/>
          <p:nvPr/>
        </p:nvSpPr>
        <p:spPr>
          <a:xfrm>
            <a:off x="856149" y="3145543"/>
            <a:ext cx="3055324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CL" sz="2800" b="1" dirty="0" smtClean="0">
                <a:solidFill>
                  <a:srgbClr val="84B727"/>
                </a:solidFill>
                <a:latin typeface="Arial" pitchFamily="34" charset="0"/>
                <a:cs typeface="Arial" pitchFamily="34" charset="0"/>
              </a:rPr>
              <a:t>Examen Preocupacional</a:t>
            </a:r>
            <a:r>
              <a:rPr lang="es-CL" sz="1400" b="1" dirty="0" smtClean="0">
                <a:solidFill>
                  <a:srgbClr val="84B727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CL" sz="1400" b="1" dirty="0" smtClean="0">
                <a:solidFill>
                  <a:srgbClr val="84B727"/>
                </a:solidFill>
                <a:latin typeface="Arial" pitchFamily="34" charset="0"/>
                <a:cs typeface="Arial" pitchFamily="34" charset="0"/>
              </a:rPr>
            </a:b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s-C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Obligación Empresa)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0DB35F48-663B-453D-8BA0-828979A76271}"/>
              </a:ext>
            </a:extLst>
          </p:cNvPr>
          <p:cNvSpPr/>
          <p:nvPr/>
        </p:nvSpPr>
        <p:spPr>
          <a:xfrm>
            <a:off x="4148364" y="2409811"/>
            <a:ext cx="4355279" cy="2796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s-CL" sz="1600" b="1" dirty="0" smtClean="0">
                <a:solidFill>
                  <a:srgbClr val="179188"/>
                </a:solidFill>
                <a:latin typeface="Arial"/>
                <a:cs typeface="Arial"/>
              </a:rPr>
              <a:t>Esta evaluacion debe ser realizada a todo trabajador antes que sea contratado </a:t>
            </a:r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para desempeñarse en cargos considerados como expuestos a plaguicidas, previo a su ingreso al puesto de trabajo con el propósito de evaluar si su salud es compatible con el cargo al que se desempeñará.</a:t>
            </a:r>
          </a:p>
          <a:p>
            <a:pPr>
              <a:lnSpc>
                <a:spcPct val="110000"/>
              </a:lnSpc>
            </a:pPr>
            <a:endParaRPr lang="es-CL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285750" indent="-285750">
              <a:lnSpc>
                <a:spcPct val="110000"/>
              </a:lnSpc>
              <a:buClr>
                <a:srgbClr val="84B727"/>
              </a:buClr>
              <a:buFont typeface="Arial"/>
              <a:buChar char="•"/>
            </a:pPr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Los exámenes son a cargo del empleador</a:t>
            </a:r>
          </a:p>
          <a:p>
            <a:pPr marL="285750" indent="-285750">
              <a:lnSpc>
                <a:spcPct val="110000"/>
              </a:lnSpc>
              <a:buClr>
                <a:srgbClr val="84B727"/>
              </a:buClr>
              <a:buFont typeface="Arial"/>
              <a:buChar char="•"/>
            </a:pPr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Tienen una vigencia de 1 año</a:t>
            </a:r>
            <a:endParaRPr lang="es-CL" sz="16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781200" y="2028877"/>
            <a:ext cx="69817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7200" dirty="0" smtClean="0">
                <a:solidFill>
                  <a:srgbClr val="9CCC44"/>
                </a:solidFill>
                <a:latin typeface="Arial"/>
                <a:cs typeface="Arial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83469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logo_achs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031" y="240835"/>
            <a:ext cx="604392" cy="588963"/>
          </a:xfrm>
          <a:prstGeom prst="rect">
            <a:avLst/>
          </a:prstGeom>
        </p:spPr>
      </p:pic>
      <p:sp>
        <p:nvSpPr>
          <p:cNvPr id="6" name="3 Título"/>
          <p:cNvSpPr txBox="1">
            <a:spLocks/>
          </p:cNvSpPr>
          <p:nvPr/>
        </p:nvSpPr>
        <p:spPr>
          <a:xfrm>
            <a:off x="461119" y="226154"/>
            <a:ext cx="7455308" cy="238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900" kern="800" spc="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PROTOCOLO DE VIGILANCIA DE TRABAJADORES EXPUESTOS A PLAGUICIDAS</a:t>
            </a:r>
            <a:endParaRPr lang="es-CL" sz="900" kern="800" spc="5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3 Título"/>
          <p:cNvSpPr txBox="1">
            <a:spLocks/>
          </p:cNvSpPr>
          <p:nvPr/>
        </p:nvSpPr>
        <p:spPr>
          <a:xfrm>
            <a:off x="452418" y="452049"/>
            <a:ext cx="7455308" cy="6871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400" dirty="0" smtClean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Vigilancia Ambiental</a:t>
            </a:r>
          </a:p>
          <a:p>
            <a:pPr algn="l">
              <a:lnSpc>
                <a:spcPct val="110000"/>
              </a:lnSpc>
            </a:pPr>
            <a:r>
              <a:rPr lang="es-CL" sz="1600" dirty="0" smtClean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Etapas de la Vigilancia Ambiental</a:t>
            </a:r>
            <a:endParaRPr lang="es-CL" sz="1600" dirty="0">
              <a:solidFill>
                <a:srgbClr val="0C66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F1074434-CC71-4935-93B9-94ADB37FC60F}"/>
              </a:ext>
            </a:extLst>
          </p:cNvPr>
          <p:cNvSpPr txBox="1"/>
          <p:nvPr/>
        </p:nvSpPr>
        <p:spPr>
          <a:xfrm>
            <a:off x="566075" y="1604631"/>
            <a:ext cx="3789609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CL" sz="2000" b="1" dirty="0" smtClean="0">
                <a:solidFill>
                  <a:srgbClr val="84B727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s-C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Exámenes de Salud</a:t>
            </a:r>
            <a:endParaRPr lang="es-CL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B35C0E5E-4B40-4AE4-A3E5-EE775A01A976}"/>
              </a:ext>
            </a:extLst>
          </p:cNvPr>
          <p:cNvSpPr txBox="1"/>
          <p:nvPr/>
        </p:nvSpPr>
        <p:spPr>
          <a:xfrm>
            <a:off x="856149" y="3145543"/>
            <a:ext cx="3055324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CL" sz="2800" b="1" dirty="0" smtClean="0">
                <a:solidFill>
                  <a:srgbClr val="84B727"/>
                </a:solidFill>
                <a:latin typeface="Arial" pitchFamily="34" charset="0"/>
                <a:cs typeface="Arial" pitchFamily="34" charset="0"/>
              </a:rPr>
              <a:t>Examen Preocupacional</a:t>
            </a:r>
            <a:r>
              <a:rPr lang="es-CL" sz="1400" b="1" dirty="0" smtClean="0">
                <a:solidFill>
                  <a:srgbClr val="84B727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CL" sz="1400" b="1" dirty="0" smtClean="0">
                <a:solidFill>
                  <a:srgbClr val="84B727"/>
                </a:solidFill>
                <a:latin typeface="Arial" pitchFamily="34" charset="0"/>
                <a:cs typeface="Arial" pitchFamily="34" charset="0"/>
              </a:rPr>
            </a:b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s-C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Obligación Empresa)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0DB35F48-663B-453D-8BA0-828979A76271}"/>
              </a:ext>
            </a:extLst>
          </p:cNvPr>
          <p:cNvSpPr/>
          <p:nvPr/>
        </p:nvSpPr>
        <p:spPr>
          <a:xfrm>
            <a:off x="4148365" y="2409811"/>
            <a:ext cx="4192723" cy="3440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Clr>
                <a:srgbClr val="84B727"/>
              </a:buClr>
            </a:pPr>
            <a:r>
              <a:rPr lang="es-CL" sz="16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L" sz="1400" b="1" dirty="0">
                <a:solidFill>
                  <a:srgbClr val="0C662F"/>
                </a:solidFill>
                <a:latin typeface="Arial" pitchFamily="34" charset="0"/>
                <a:cs typeface="Arial" pitchFamily="34" charset="0"/>
              </a:rPr>
              <a:t>CONTRAINDICACIONES ABSOLUTAS </a:t>
            </a:r>
            <a:endParaRPr lang="es-CL" sz="1400" b="1" dirty="0" smtClean="0">
              <a:solidFill>
                <a:srgbClr val="0C662F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110000"/>
              </a:lnSpc>
              <a:buClr>
                <a:srgbClr val="84B727"/>
              </a:buClr>
              <a:buFont typeface="Arial"/>
              <a:buChar char="•"/>
            </a:pPr>
            <a:r>
              <a:rPr lang="es-CL" sz="1400" dirty="0" smtClean="0">
                <a:solidFill>
                  <a:srgbClr val="595959"/>
                </a:solidFill>
                <a:latin typeface="Arial"/>
                <a:cs typeface="Arial"/>
              </a:rPr>
              <a:t>Insuficiencia </a:t>
            </a:r>
            <a:r>
              <a:rPr lang="es-CL" sz="1400" dirty="0">
                <a:solidFill>
                  <a:srgbClr val="595959"/>
                </a:solidFill>
                <a:latin typeface="Arial"/>
                <a:cs typeface="Arial"/>
              </a:rPr>
              <a:t>Hepática, Renal Crónica y Respiratoria, salvo para cumarinicos </a:t>
            </a:r>
          </a:p>
          <a:p>
            <a:pPr marL="285750" indent="-285750">
              <a:lnSpc>
                <a:spcPct val="110000"/>
              </a:lnSpc>
              <a:buClr>
                <a:srgbClr val="84B727"/>
              </a:buClr>
              <a:buFont typeface="Arial"/>
              <a:buChar char="•"/>
            </a:pPr>
            <a:r>
              <a:rPr lang="es-CL" sz="1400" dirty="0">
                <a:solidFill>
                  <a:srgbClr val="595959"/>
                </a:solidFill>
                <a:latin typeface="Arial"/>
                <a:cs typeface="Arial"/>
              </a:rPr>
              <a:t>Asma descompensada y persistente moderada y severa </a:t>
            </a:r>
          </a:p>
          <a:p>
            <a:pPr marL="285750" indent="-285750">
              <a:lnSpc>
                <a:spcPct val="110000"/>
              </a:lnSpc>
              <a:buClr>
                <a:srgbClr val="84B727"/>
              </a:buClr>
              <a:buFont typeface="Arial"/>
              <a:buChar char="•"/>
            </a:pPr>
            <a:r>
              <a:rPr lang="es-CL" sz="1400" dirty="0">
                <a:solidFill>
                  <a:srgbClr val="595959"/>
                </a:solidFill>
                <a:latin typeface="Arial"/>
                <a:cs typeface="Arial"/>
              </a:rPr>
              <a:t>Retardo mental moderado o profundo </a:t>
            </a:r>
          </a:p>
          <a:p>
            <a:pPr marL="285750" indent="-285750">
              <a:lnSpc>
                <a:spcPct val="110000"/>
              </a:lnSpc>
              <a:buClr>
                <a:srgbClr val="84B727"/>
              </a:buClr>
              <a:buFont typeface="Arial"/>
              <a:buChar char="•"/>
            </a:pPr>
            <a:r>
              <a:rPr lang="es-CL" sz="1400" dirty="0">
                <a:solidFill>
                  <a:srgbClr val="595959"/>
                </a:solidFill>
                <a:latin typeface="Arial"/>
                <a:cs typeface="Arial"/>
              </a:rPr>
              <a:t>Dermatosis severa en áreas de piel potencialmente expuestas en el trabajo con plaguicidas </a:t>
            </a:r>
          </a:p>
          <a:p>
            <a:pPr marL="285750" indent="-285750">
              <a:lnSpc>
                <a:spcPct val="110000"/>
              </a:lnSpc>
              <a:buClr>
                <a:srgbClr val="84B727"/>
              </a:buClr>
              <a:buFont typeface="Arial"/>
              <a:buChar char="•"/>
            </a:pPr>
            <a:r>
              <a:rPr lang="es-CL" sz="1400" dirty="0">
                <a:solidFill>
                  <a:srgbClr val="595959"/>
                </a:solidFill>
                <a:latin typeface="Arial"/>
                <a:cs typeface="Arial"/>
              </a:rPr>
              <a:t>Patologias psiquiátricas mayores (Adicciones, esquizofrenia, Depresión severa, Daño organico cerebral, Demencia) </a:t>
            </a:r>
          </a:p>
          <a:p>
            <a:pPr marL="285750" indent="-285750">
              <a:lnSpc>
                <a:spcPct val="110000"/>
              </a:lnSpc>
              <a:buClr>
                <a:srgbClr val="84B727"/>
              </a:buClr>
              <a:buFont typeface="Arial"/>
              <a:buChar char="•"/>
            </a:pPr>
            <a:r>
              <a:rPr lang="es-CL" sz="1400" dirty="0">
                <a:solidFill>
                  <a:srgbClr val="595959"/>
                </a:solidFill>
                <a:latin typeface="Arial"/>
                <a:cs typeface="Arial"/>
              </a:rPr>
              <a:t>Embarazo </a:t>
            </a:r>
          </a:p>
          <a:p>
            <a:pPr marL="285750" indent="-285750">
              <a:lnSpc>
                <a:spcPct val="110000"/>
              </a:lnSpc>
              <a:buClr>
                <a:srgbClr val="84B727"/>
              </a:buClr>
              <a:buFont typeface="Arial"/>
              <a:buChar char="•"/>
            </a:pPr>
            <a:r>
              <a:rPr lang="es-CL" sz="1400" dirty="0">
                <a:solidFill>
                  <a:srgbClr val="595959"/>
                </a:solidFill>
                <a:latin typeface="Arial"/>
                <a:cs typeface="Arial"/>
              </a:rPr>
              <a:t>Ser menor de 18 años 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781200" y="2028877"/>
            <a:ext cx="69817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7200" dirty="0" smtClean="0">
                <a:solidFill>
                  <a:srgbClr val="9CCC44"/>
                </a:solidFill>
                <a:latin typeface="Arial"/>
                <a:cs typeface="Arial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6678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logo_achs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031" y="240835"/>
            <a:ext cx="604392" cy="588963"/>
          </a:xfrm>
          <a:prstGeom prst="rect">
            <a:avLst/>
          </a:prstGeom>
        </p:spPr>
      </p:pic>
      <p:sp>
        <p:nvSpPr>
          <p:cNvPr id="6" name="3 Título"/>
          <p:cNvSpPr txBox="1">
            <a:spLocks/>
          </p:cNvSpPr>
          <p:nvPr/>
        </p:nvSpPr>
        <p:spPr>
          <a:xfrm>
            <a:off x="461119" y="226154"/>
            <a:ext cx="7455308" cy="238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900" kern="800" spc="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PROTOCOLO DE VIGILANCIA DE TRABAJADORES EXPUESTOS A PLAGUICIDAS</a:t>
            </a:r>
            <a:endParaRPr lang="es-CL" sz="900" kern="800" spc="5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3 Título"/>
          <p:cNvSpPr txBox="1">
            <a:spLocks/>
          </p:cNvSpPr>
          <p:nvPr/>
        </p:nvSpPr>
        <p:spPr>
          <a:xfrm>
            <a:off x="452418" y="452049"/>
            <a:ext cx="7455308" cy="6871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400" dirty="0" smtClean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Vigilancia Ambiental</a:t>
            </a:r>
          </a:p>
          <a:p>
            <a:pPr algn="l">
              <a:lnSpc>
                <a:spcPct val="110000"/>
              </a:lnSpc>
            </a:pPr>
            <a:r>
              <a:rPr lang="es-CL" sz="1600" dirty="0" smtClean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Etapas de la Vigilancia Ambiental</a:t>
            </a:r>
            <a:endParaRPr lang="es-CL" sz="1600" dirty="0">
              <a:solidFill>
                <a:srgbClr val="0C66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F1074434-CC71-4935-93B9-94ADB37FC60F}"/>
              </a:ext>
            </a:extLst>
          </p:cNvPr>
          <p:cNvSpPr txBox="1"/>
          <p:nvPr/>
        </p:nvSpPr>
        <p:spPr>
          <a:xfrm>
            <a:off x="566075" y="1604631"/>
            <a:ext cx="3789609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CL" sz="2000" b="1" dirty="0" smtClean="0">
                <a:solidFill>
                  <a:srgbClr val="84B727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s-C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Exámenes de Salud</a:t>
            </a:r>
            <a:endParaRPr lang="es-CL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B35C0E5E-4B40-4AE4-A3E5-EE775A01A976}"/>
              </a:ext>
            </a:extLst>
          </p:cNvPr>
          <p:cNvSpPr txBox="1"/>
          <p:nvPr/>
        </p:nvSpPr>
        <p:spPr>
          <a:xfrm>
            <a:off x="856149" y="3145543"/>
            <a:ext cx="2293348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CL" sz="2800" b="1" dirty="0" smtClean="0">
                <a:solidFill>
                  <a:srgbClr val="84B727"/>
                </a:solidFill>
                <a:latin typeface="Arial" pitchFamily="34" charset="0"/>
                <a:cs typeface="Arial" pitchFamily="34" charset="0"/>
              </a:rPr>
              <a:t>Examen de Vigilancia</a:t>
            </a:r>
            <a:r>
              <a:rPr lang="es-CL" sz="1400" b="1" dirty="0" smtClean="0">
                <a:solidFill>
                  <a:srgbClr val="84B727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CL" sz="1400" b="1" dirty="0" smtClean="0">
                <a:solidFill>
                  <a:srgbClr val="84B727"/>
                </a:solidFill>
                <a:latin typeface="Arial" pitchFamily="34" charset="0"/>
                <a:cs typeface="Arial" pitchFamily="34" charset="0"/>
              </a:rPr>
            </a:b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s-C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Obligación 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ACHS)</a:t>
            </a:r>
            <a:endParaRPr lang="es-CL" sz="14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0DB35F48-663B-453D-8BA0-828979A76271}"/>
              </a:ext>
            </a:extLst>
          </p:cNvPr>
          <p:cNvSpPr/>
          <p:nvPr/>
        </p:nvSpPr>
        <p:spPr>
          <a:xfrm>
            <a:off x="4148364" y="2409811"/>
            <a:ext cx="4355279" cy="3101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s-C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Esta evaluación corresponde a la </a:t>
            </a:r>
            <a:r>
              <a:rPr lang="es-CL" sz="1600" b="1" dirty="0">
                <a:solidFill>
                  <a:srgbClr val="179188"/>
                </a:solidFill>
                <a:latin typeface="Arial"/>
                <a:cs typeface="Arial"/>
              </a:rPr>
              <a:t>vigilancia normal que se realiza al trabajador </a:t>
            </a:r>
            <a:r>
              <a:rPr lang="es-C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durante el tiempo de </a:t>
            </a:r>
            <a:r>
              <a:rPr lang="es-C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exposición.</a:t>
            </a:r>
          </a:p>
          <a:p>
            <a:pPr>
              <a:lnSpc>
                <a:spcPct val="110000"/>
              </a:lnSpc>
            </a:pPr>
            <a:endParaRPr lang="es-CL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10000"/>
              </a:lnSpc>
              <a:buClr>
                <a:srgbClr val="84B727"/>
              </a:buClr>
            </a:pPr>
            <a:r>
              <a:rPr lang="es-CL" sz="1600" b="1" dirty="0" smtClean="0">
                <a:solidFill>
                  <a:srgbClr val="595959"/>
                </a:solidFill>
                <a:latin typeface="Arial"/>
                <a:cs typeface="Arial"/>
              </a:rPr>
              <a:t>Plaguicidas </a:t>
            </a:r>
            <a:r>
              <a:rPr lang="es-CL" sz="1600" b="1" dirty="0">
                <a:solidFill>
                  <a:srgbClr val="595959"/>
                </a:solidFill>
                <a:latin typeface="Arial"/>
                <a:cs typeface="Arial"/>
              </a:rPr>
              <a:t>a </a:t>
            </a:r>
            <a:r>
              <a:rPr lang="es-CL" sz="1600" b="1" dirty="0" smtClean="0">
                <a:solidFill>
                  <a:srgbClr val="595959"/>
                </a:solidFill>
                <a:latin typeface="Arial"/>
                <a:cs typeface="Arial"/>
              </a:rPr>
              <a:t>vigilar </a:t>
            </a:r>
            <a:endParaRPr lang="es-CL" sz="1600" b="1" dirty="0">
              <a:solidFill>
                <a:srgbClr val="595959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110000"/>
              </a:lnSpc>
              <a:buClr>
                <a:srgbClr val="84B727"/>
              </a:buClr>
              <a:buFont typeface="Arial"/>
              <a:buChar char="•"/>
            </a:pPr>
            <a:r>
              <a:rPr lang="es-CL" sz="1400" dirty="0">
                <a:solidFill>
                  <a:srgbClr val="595959"/>
                </a:solidFill>
                <a:latin typeface="Arial"/>
                <a:cs typeface="Arial"/>
              </a:rPr>
              <a:t>Organofosforados </a:t>
            </a:r>
          </a:p>
          <a:p>
            <a:pPr marL="285750" indent="-285750">
              <a:lnSpc>
                <a:spcPct val="110000"/>
              </a:lnSpc>
              <a:buClr>
                <a:srgbClr val="84B727"/>
              </a:buClr>
              <a:buFont typeface="Arial"/>
              <a:buChar char="•"/>
            </a:pPr>
            <a:r>
              <a:rPr lang="es-CL" sz="1400" dirty="0">
                <a:solidFill>
                  <a:srgbClr val="595959"/>
                </a:solidFill>
                <a:latin typeface="Arial"/>
                <a:cs typeface="Arial"/>
              </a:rPr>
              <a:t>Carbamatos </a:t>
            </a:r>
          </a:p>
          <a:p>
            <a:pPr marL="285750" indent="-285750">
              <a:lnSpc>
                <a:spcPct val="110000"/>
              </a:lnSpc>
              <a:buClr>
                <a:srgbClr val="84B727"/>
              </a:buClr>
              <a:buFont typeface="Arial"/>
              <a:buChar char="•"/>
            </a:pPr>
            <a:r>
              <a:rPr lang="es-CL" sz="1400" dirty="0">
                <a:solidFill>
                  <a:srgbClr val="595959"/>
                </a:solidFill>
                <a:latin typeface="Arial"/>
                <a:cs typeface="Arial"/>
              </a:rPr>
              <a:t>Bromuro de Metilo </a:t>
            </a:r>
          </a:p>
          <a:p>
            <a:pPr marL="285750" indent="-285750">
              <a:lnSpc>
                <a:spcPct val="110000"/>
              </a:lnSpc>
              <a:buClr>
                <a:srgbClr val="84B727"/>
              </a:buClr>
              <a:buFont typeface="Arial"/>
              <a:buChar char="•"/>
            </a:pPr>
            <a:r>
              <a:rPr lang="es-CL" sz="1400" dirty="0">
                <a:solidFill>
                  <a:srgbClr val="595959"/>
                </a:solidFill>
                <a:latin typeface="Arial"/>
                <a:cs typeface="Arial"/>
              </a:rPr>
              <a:t>Cumarínicos </a:t>
            </a:r>
          </a:p>
          <a:p>
            <a:pPr marL="285750" indent="-285750">
              <a:lnSpc>
                <a:spcPct val="110000"/>
              </a:lnSpc>
              <a:buClr>
                <a:srgbClr val="84B727"/>
              </a:buClr>
              <a:buFont typeface="Arial"/>
              <a:buChar char="•"/>
            </a:pPr>
            <a:r>
              <a:rPr lang="es-CL" sz="1400" dirty="0">
                <a:solidFill>
                  <a:srgbClr val="595959"/>
                </a:solidFill>
                <a:latin typeface="Arial"/>
                <a:cs typeface="Arial"/>
              </a:rPr>
              <a:t>Piretroides </a:t>
            </a:r>
          </a:p>
          <a:p>
            <a:pPr marL="285750" indent="-285750">
              <a:lnSpc>
                <a:spcPct val="110000"/>
              </a:lnSpc>
              <a:buClr>
                <a:srgbClr val="84B727"/>
              </a:buClr>
              <a:buFont typeface="Arial"/>
              <a:buChar char="•"/>
            </a:pPr>
            <a:r>
              <a:rPr lang="es-CL" sz="1400" dirty="0">
                <a:solidFill>
                  <a:srgbClr val="595959"/>
                </a:solidFill>
                <a:latin typeface="Arial"/>
                <a:cs typeface="Arial"/>
              </a:rPr>
              <a:t>Di</a:t>
            </a:r>
            <a:r>
              <a:rPr lang="es-ES" sz="1400" dirty="0">
                <a:solidFill>
                  <a:srgbClr val="595959"/>
                </a:solidFill>
                <a:latin typeface="Arial"/>
                <a:cs typeface="Arial"/>
              </a:rPr>
              <a:t>o</a:t>
            </a:r>
            <a:r>
              <a:rPr lang="es-CL" sz="1400" dirty="0">
                <a:solidFill>
                  <a:srgbClr val="595959"/>
                </a:solidFill>
                <a:latin typeface="Arial"/>
                <a:cs typeface="Arial"/>
              </a:rPr>
              <a:t>xido de azufre </a:t>
            </a:r>
          </a:p>
          <a:p>
            <a:pPr marL="285750" indent="-285750">
              <a:lnSpc>
                <a:spcPct val="110000"/>
              </a:lnSpc>
              <a:buClr>
                <a:srgbClr val="84B727"/>
              </a:buClr>
              <a:buFont typeface="Arial"/>
              <a:buChar char="•"/>
            </a:pPr>
            <a:r>
              <a:rPr lang="es-CL" sz="1400" dirty="0">
                <a:solidFill>
                  <a:srgbClr val="595959"/>
                </a:solidFill>
                <a:latin typeface="Arial"/>
                <a:cs typeface="Arial"/>
              </a:rPr>
              <a:t>Wolman (sales de Cr y Ar) 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781200" y="2028877"/>
            <a:ext cx="69817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7200" dirty="0" smtClean="0">
                <a:solidFill>
                  <a:srgbClr val="9CCC44"/>
                </a:solidFill>
                <a:latin typeface="Arial"/>
                <a:cs typeface="Arial"/>
              </a:rPr>
              <a:t>b</a:t>
            </a:r>
          </a:p>
        </p:txBody>
      </p:sp>
      <p:grpSp>
        <p:nvGrpSpPr>
          <p:cNvPr id="12" name="Agrupar 11"/>
          <p:cNvGrpSpPr/>
          <p:nvPr/>
        </p:nvGrpSpPr>
        <p:grpSpPr>
          <a:xfrm>
            <a:off x="6876770" y="3594987"/>
            <a:ext cx="2061912" cy="1522466"/>
            <a:chOff x="6523512" y="2354236"/>
            <a:chExt cx="2061912" cy="1522466"/>
          </a:xfrm>
        </p:grpSpPr>
        <p:sp>
          <p:nvSpPr>
            <p:cNvPr id="13" name="Elipse 12"/>
            <p:cNvSpPr/>
            <p:nvPr/>
          </p:nvSpPr>
          <p:spPr>
            <a:xfrm>
              <a:off x="6824454" y="2354236"/>
              <a:ext cx="1474986" cy="1522466"/>
            </a:xfrm>
            <a:prstGeom prst="ellipse">
              <a:avLst/>
            </a:prstGeom>
            <a:solidFill>
              <a:srgbClr val="0C662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6523512" y="2802683"/>
              <a:ext cx="20619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Exámenes </a:t>
              </a:r>
              <a:r>
                <a:rPr lang="es-CL" dirty="0" smtClean="0">
                  <a:solidFill>
                    <a:srgbClr val="F2E500"/>
                  </a:solidFill>
                  <a:latin typeface="Arial" pitchFamily="34" charset="0"/>
                  <a:cs typeface="Arial" pitchFamily="34" charset="0"/>
                </a:rPr>
                <a:t>anuales</a:t>
              </a:r>
              <a:endParaRPr lang="es-ES" dirty="0">
                <a:solidFill>
                  <a:srgbClr val="F2E5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853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logo_achs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031" y="240835"/>
            <a:ext cx="604392" cy="588963"/>
          </a:xfrm>
          <a:prstGeom prst="rect">
            <a:avLst/>
          </a:prstGeom>
        </p:spPr>
      </p:pic>
      <p:sp>
        <p:nvSpPr>
          <p:cNvPr id="6" name="3 Título"/>
          <p:cNvSpPr txBox="1">
            <a:spLocks/>
          </p:cNvSpPr>
          <p:nvPr/>
        </p:nvSpPr>
        <p:spPr>
          <a:xfrm>
            <a:off x="461119" y="226154"/>
            <a:ext cx="7455308" cy="238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900" kern="800" spc="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PROTOCOLO DE VIGILANCIA DE TRABAJADORES EXPUESTOS A PLAGUICIDAS</a:t>
            </a:r>
            <a:endParaRPr lang="es-CL" sz="900" kern="800" spc="5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3 Título"/>
          <p:cNvSpPr txBox="1">
            <a:spLocks/>
          </p:cNvSpPr>
          <p:nvPr/>
        </p:nvSpPr>
        <p:spPr>
          <a:xfrm>
            <a:off x="452418" y="452049"/>
            <a:ext cx="7455308" cy="6871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400" dirty="0" smtClean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Vigilancia Ambiental</a:t>
            </a:r>
          </a:p>
          <a:p>
            <a:pPr algn="l">
              <a:lnSpc>
                <a:spcPct val="110000"/>
              </a:lnSpc>
            </a:pPr>
            <a:r>
              <a:rPr lang="es-CL" sz="1600" dirty="0" smtClean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Etapas de la Vigilancia Ambiental</a:t>
            </a:r>
            <a:endParaRPr lang="es-CL" sz="1600" dirty="0">
              <a:solidFill>
                <a:srgbClr val="0C66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F1074434-CC71-4935-93B9-94ADB37FC60F}"/>
              </a:ext>
            </a:extLst>
          </p:cNvPr>
          <p:cNvSpPr txBox="1"/>
          <p:nvPr/>
        </p:nvSpPr>
        <p:spPr>
          <a:xfrm>
            <a:off x="566075" y="1604631"/>
            <a:ext cx="3789609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CL" sz="2000" b="1" dirty="0" smtClean="0">
                <a:solidFill>
                  <a:srgbClr val="84B727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s-C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Exámenes de Salud</a:t>
            </a:r>
            <a:endParaRPr lang="es-CL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B35C0E5E-4B40-4AE4-A3E5-EE775A01A976}"/>
              </a:ext>
            </a:extLst>
          </p:cNvPr>
          <p:cNvSpPr txBox="1"/>
          <p:nvPr/>
        </p:nvSpPr>
        <p:spPr>
          <a:xfrm>
            <a:off x="856149" y="3145543"/>
            <a:ext cx="2293348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CL" sz="2800" b="1" dirty="0" smtClean="0">
                <a:solidFill>
                  <a:srgbClr val="84B727"/>
                </a:solidFill>
                <a:latin typeface="Arial" pitchFamily="34" charset="0"/>
                <a:cs typeface="Arial" pitchFamily="34" charset="0"/>
              </a:rPr>
              <a:t>Examen de Vigilancia</a:t>
            </a:r>
            <a:r>
              <a:rPr lang="es-CL" sz="1400" b="1" dirty="0" smtClean="0">
                <a:solidFill>
                  <a:srgbClr val="84B727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CL" sz="1400" b="1" dirty="0" smtClean="0">
                <a:solidFill>
                  <a:srgbClr val="84B727"/>
                </a:solidFill>
                <a:latin typeface="Arial" pitchFamily="34" charset="0"/>
                <a:cs typeface="Arial" pitchFamily="34" charset="0"/>
              </a:rPr>
            </a:b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s-C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Obligación 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ACHS)</a:t>
            </a:r>
            <a:endParaRPr lang="es-CL" sz="14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0DB35F48-663B-453D-8BA0-828979A76271}"/>
              </a:ext>
            </a:extLst>
          </p:cNvPr>
          <p:cNvSpPr/>
          <p:nvPr/>
        </p:nvSpPr>
        <p:spPr>
          <a:xfrm>
            <a:off x="4148364" y="2409811"/>
            <a:ext cx="4355279" cy="3643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s-ES_tradnl" sz="1400" dirty="0">
                <a:solidFill>
                  <a:srgbClr val="595959"/>
                </a:solidFill>
                <a:latin typeface="Arial"/>
                <a:cs typeface="Arial"/>
              </a:rPr>
              <a:t>Frente a un resultado alterado en cualquiera de estos exámenes, </a:t>
            </a:r>
            <a:r>
              <a:rPr lang="es-ES_tradnl" sz="1400" b="1" dirty="0">
                <a:solidFill>
                  <a:srgbClr val="179188"/>
                </a:solidFill>
                <a:latin typeface="Arial"/>
                <a:cs typeface="Arial"/>
              </a:rPr>
              <a:t>la enfermera de Vigilancia de la salud indicara el retiro transitorio de la exposición mediante el envío a la empresa de una carta</a:t>
            </a:r>
            <a:r>
              <a:rPr lang="es-ES_tradnl" sz="1400" dirty="0">
                <a:solidFill>
                  <a:srgbClr val="595959"/>
                </a:solidFill>
                <a:latin typeface="Arial"/>
                <a:cs typeface="Arial"/>
              </a:rPr>
              <a:t>, medida transitoria hasta que el trabajador sea evaluado por </a:t>
            </a:r>
            <a:r>
              <a:rPr lang="es-ES_tradnl" sz="1400" dirty="0" smtClean="0">
                <a:solidFill>
                  <a:srgbClr val="595959"/>
                </a:solidFill>
                <a:latin typeface="Arial"/>
                <a:cs typeface="Arial"/>
              </a:rPr>
              <a:t>el médico.</a:t>
            </a:r>
          </a:p>
          <a:p>
            <a:pPr>
              <a:lnSpc>
                <a:spcPct val="110000"/>
              </a:lnSpc>
            </a:pPr>
            <a:endParaRPr lang="es-ES_tradnl" sz="1400" dirty="0" smtClean="0">
              <a:solidFill>
                <a:srgbClr val="595959"/>
              </a:solidFill>
              <a:latin typeface="Arial"/>
              <a:cs typeface="Arial"/>
            </a:endParaRPr>
          </a:p>
          <a:p>
            <a:pPr>
              <a:lnSpc>
                <a:spcPct val="110000"/>
              </a:lnSpc>
            </a:pPr>
            <a:r>
              <a:rPr lang="es-ES_tradnl" sz="1400" b="1" dirty="0">
                <a:solidFill>
                  <a:srgbClr val="179188"/>
                </a:solidFill>
                <a:latin typeface="Arial"/>
                <a:cs typeface="Arial"/>
              </a:rPr>
              <a:t>El médico deberá realizar la evaluación correspondiente </a:t>
            </a:r>
            <a:r>
              <a:rPr lang="es-ES_tradnl" sz="1400" dirty="0">
                <a:solidFill>
                  <a:srgbClr val="595959"/>
                </a:solidFill>
                <a:latin typeface="Arial"/>
                <a:cs typeface="Arial"/>
              </a:rPr>
              <a:t>y si producto de la evaluación confirma el retiro de la exposición y el cambio a un puesto de trabajo sin exposición a plaguicidas, ya sea temporal o permanente; debe ser realizada a través del envío de una carta a empresa</a:t>
            </a:r>
            <a:r>
              <a:rPr lang="es-ES_tradnl" sz="1400" dirty="0" smtClean="0">
                <a:solidFill>
                  <a:srgbClr val="595959"/>
                </a:solidFill>
                <a:latin typeface="Arial"/>
                <a:cs typeface="Arial"/>
              </a:rPr>
              <a:t>.</a:t>
            </a:r>
          </a:p>
          <a:p>
            <a:pPr>
              <a:lnSpc>
                <a:spcPct val="110000"/>
              </a:lnSpc>
            </a:pPr>
            <a:endParaRPr lang="es-ES_tradnl" sz="1400" dirty="0">
              <a:solidFill>
                <a:srgbClr val="595959"/>
              </a:solidFill>
              <a:latin typeface="Arial"/>
              <a:cs typeface="Arial"/>
            </a:endParaRPr>
          </a:p>
          <a:p>
            <a:pPr>
              <a:lnSpc>
                <a:spcPct val="110000"/>
              </a:lnSpc>
            </a:pPr>
            <a:endParaRPr lang="es-CL" sz="14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781200" y="2028877"/>
            <a:ext cx="69817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7200" dirty="0" smtClean="0">
                <a:solidFill>
                  <a:srgbClr val="9CCC44"/>
                </a:solidFill>
                <a:latin typeface="Arial"/>
                <a:cs typeface="Arial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07728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logo_achs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031" y="240835"/>
            <a:ext cx="604392" cy="588963"/>
          </a:xfrm>
          <a:prstGeom prst="rect">
            <a:avLst/>
          </a:prstGeom>
        </p:spPr>
      </p:pic>
      <p:sp>
        <p:nvSpPr>
          <p:cNvPr id="6" name="3 Título"/>
          <p:cNvSpPr txBox="1">
            <a:spLocks/>
          </p:cNvSpPr>
          <p:nvPr/>
        </p:nvSpPr>
        <p:spPr>
          <a:xfrm>
            <a:off x="461119" y="226154"/>
            <a:ext cx="7455308" cy="238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900" kern="800" spc="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PROTOCOLO DE VIGILANCIA DE TRABAJADORES EXPUESTOS A PLAGUICIDAS</a:t>
            </a:r>
            <a:endParaRPr lang="es-CL" sz="900" kern="800" spc="5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3 Título"/>
          <p:cNvSpPr txBox="1">
            <a:spLocks/>
          </p:cNvSpPr>
          <p:nvPr/>
        </p:nvSpPr>
        <p:spPr>
          <a:xfrm>
            <a:off x="452418" y="452049"/>
            <a:ext cx="7455308" cy="6871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400" dirty="0" smtClean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Vigilancia Ambiental</a:t>
            </a:r>
          </a:p>
          <a:p>
            <a:pPr algn="l">
              <a:lnSpc>
                <a:spcPct val="110000"/>
              </a:lnSpc>
            </a:pPr>
            <a:r>
              <a:rPr lang="es-CL" sz="1600" dirty="0" smtClean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Etapas de la Vigilancia Ambiental</a:t>
            </a:r>
            <a:endParaRPr lang="es-CL" sz="1600" dirty="0">
              <a:solidFill>
                <a:srgbClr val="0C66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F1074434-CC71-4935-93B9-94ADB37FC60F}"/>
              </a:ext>
            </a:extLst>
          </p:cNvPr>
          <p:cNvSpPr txBox="1"/>
          <p:nvPr/>
        </p:nvSpPr>
        <p:spPr>
          <a:xfrm>
            <a:off x="566075" y="1604631"/>
            <a:ext cx="3789609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CL" sz="2000" b="1" dirty="0" smtClean="0">
                <a:solidFill>
                  <a:srgbClr val="84B727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s-C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Exámenes de Salud</a:t>
            </a:r>
            <a:endParaRPr lang="es-CL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B35C0E5E-4B40-4AE4-A3E5-EE775A01A976}"/>
              </a:ext>
            </a:extLst>
          </p:cNvPr>
          <p:cNvSpPr txBox="1"/>
          <p:nvPr/>
        </p:nvSpPr>
        <p:spPr>
          <a:xfrm>
            <a:off x="856148" y="3145543"/>
            <a:ext cx="2618459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CL" sz="2800" b="1" dirty="0" smtClean="0">
                <a:solidFill>
                  <a:srgbClr val="84B727"/>
                </a:solidFill>
                <a:latin typeface="Arial" pitchFamily="34" charset="0"/>
                <a:cs typeface="Arial" pitchFamily="34" charset="0"/>
              </a:rPr>
              <a:t>Examen Ocupacional</a:t>
            </a:r>
            <a:r>
              <a:rPr lang="es-CL" sz="1400" b="1" dirty="0" smtClean="0">
                <a:solidFill>
                  <a:srgbClr val="84B727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CL" sz="1400" b="1" dirty="0" smtClean="0">
                <a:solidFill>
                  <a:srgbClr val="84B727"/>
                </a:solidFill>
                <a:latin typeface="Arial" pitchFamily="34" charset="0"/>
                <a:cs typeface="Arial" pitchFamily="34" charset="0"/>
              </a:rPr>
            </a:b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s-C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Obligación 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ACHS)</a:t>
            </a:r>
            <a:endParaRPr lang="es-CL" sz="14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0DB35F48-663B-453D-8BA0-828979A76271}"/>
              </a:ext>
            </a:extLst>
          </p:cNvPr>
          <p:cNvSpPr/>
          <p:nvPr/>
        </p:nvSpPr>
        <p:spPr>
          <a:xfrm>
            <a:off x="4148364" y="2409811"/>
            <a:ext cx="435527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600" dirty="0">
                <a:solidFill>
                  <a:srgbClr val="595959"/>
                </a:solidFill>
                <a:latin typeface="Arial"/>
                <a:cs typeface="Arial"/>
              </a:rPr>
              <a:t>Estas Evaluaciones incluyen los mismos exámenes que la evaluación Preocupacional</a:t>
            </a:r>
            <a:r>
              <a:rPr lang="es-CL" sz="1600" dirty="0" smtClean="0">
                <a:solidFill>
                  <a:srgbClr val="595959"/>
                </a:solidFill>
                <a:latin typeface="Arial"/>
                <a:cs typeface="Arial"/>
              </a:rPr>
              <a:t>.</a:t>
            </a:r>
          </a:p>
          <a:p>
            <a:endParaRPr lang="es-CL" sz="1600" dirty="0">
              <a:solidFill>
                <a:srgbClr val="595959"/>
              </a:solidFill>
              <a:latin typeface="Arial"/>
              <a:cs typeface="Arial"/>
            </a:endParaRPr>
          </a:p>
          <a:p>
            <a:r>
              <a:rPr lang="es-CL" sz="16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Son </a:t>
            </a:r>
            <a:r>
              <a:rPr lang="es-CL" sz="1600" b="1" dirty="0" smtClean="0">
                <a:solidFill>
                  <a:srgbClr val="179188"/>
                </a:solidFill>
                <a:latin typeface="Arial" pitchFamily="34" charset="0"/>
                <a:cs typeface="Arial" pitchFamily="34" charset="0"/>
              </a:rPr>
              <a:t>cada </a:t>
            </a:r>
            <a:r>
              <a:rPr lang="es-CL" sz="1600" b="1" dirty="0">
                <a:solidFill>
                  <a:srgbClr val="179188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s-CL" sz="1600" b="1" dirty="0" smtClean="0">
                <a:solidFill>
                  <a:srgbClr val="179188"/>
                </a:solidFill>
                <a:latin typeface="Arial" pitchFamily="34" charset="0"/>
                <a:cs typeface="Arial" pitchFamily="34" charset="0"/>
              </a:rPr>
              <a:t>Años</a:t>
            </a:r>
            <a:r>
              <a:rPr lang="es-CL" sz="16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s-CL" sz="1600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CL" sz="16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Incluyen a </a:t>
            </a:r>
            <a:r>
              <a:rPr lang="es-CL" sz="1600" b="1" dirty="0" smtClean="0">
                <a:solidFill>
                  <a:srgbClr val="179188"/>
                </a:solidFill>
                <a:latin typeface="Arial" pitchFamily="34" charset="0"/>
                <a:cs typeface="Arial" pitchFamily="34" charset="0"/>
              </a:rPr>
              <a:t>todos </a:t>
            </a:r>
            <a:r>
              <a:rPr lang="es-CL" sz="1600" b="1" dirty="0">
                <a:solidFill>
                  <a:srgbClr val="179188"/>
                </a:solidFill>
                <a:latin typeface="Arial" pitchFamily="34" charset="0"/>
                <a:cs typeface="Arial" pitchFamily="34" charset="0"/>
              </a:rPr>
              <a:t>los Trabajadores </a:t>
            </a:r>
            <a:r>
              <a:rPr lang="es-CL" sz="1600" b="1" dirty="0" smtClean="0">
                <a:solidFill>
                  <a:srgbClr val="179188"/>
                </a:solidFill>
                <a:latin typeface="Arial" pitchFamily="34" charset="0"/>
                <a:cs typeface="Arial" pitchFamily="34" charset="0"/>
              </a:rPr>
              <a:t>Expuestos.</a:t>
            </a:r>
            <a:endParaRPr lang="es-CL" sz="1600" b="1" dirty="0">
              <a:solidFill>
                <a:srgbClr val="17918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781200" y="2028877"/>
            <a:ext cx="6463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7200" dirty="0" smtClean="0">
                <a:solidFill>
                  <a:srgbClr val="9CCC44"/>
                </a:solidFill>
                <a:latin typeface="Arial"/>
                <a:cs typeface="Arial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29870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logo_achs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031" y="240835"/>
            <a:ext cx="604392" cy="588963"/>
          </a:xfrm>
          <a:prstGeom prst="rect">
            <a:avLst/>
          </a:prstGeom>
        </p:spPr>
      </p:pic>
      <p:sp>
        <p:nvSpPr>
          <p:cNvPr id="6" name="3 Título"/>
          <p:cNvSpPr txBox="1">
            <a:spLocks/>
          </p:cNvSpPr>
          <p:nvPr/>
        </p:nvSpPr>
        <p:spPr>
          <a:xfrm>
            <a:off x="461119" y="226154"/>
            <a:ext cx="7455308" cy="238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900" kern="800" spc="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PROTOCOLO DE VIGILANCIA DE TRABAJADORES EXPUESTOS A PLAGUICIDAS</a:t>
            </a:r>
            <a:endParaRPr lang="es-CL" sz="900" kern="800" spc="5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3 Título"/>
          <p:cNvSpPr txBox="1">
            <a:spLocks/>
          </p:cNvSpPr>
          <p:nvPr/>
        </p:nvSpPr>
        <p:spPr>
          <a:xfrm>
            <a:off x="452418" y="452049"/>
            <a:ext cx="7455308" cy="6871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400" dirty="0" smtClean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Vigilancia Ambiental</a:t>
            </a:r>
          </a:p>
          <a:p>
            <a:pPr algn="l">
              <a:lnSpc>
                <a:spcPct val="110000"/>
              </a:lnSpc>
            </a:pPr>
            <a:r>
              <a:rPr lang="es-CL" sz="1600" dirty="0" smtClean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Etapas de la Vigilancia Ambiental</a:t>
            </a:r>
            <a:endParaRPr lang="es-CL" sz="1600" dirty="0">
              <a:solidFill>
                <a:srgbClr val="0C66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F1074434-CC71-4935-93B9-94ADB37FC60F}"/>
              </a:ext>
            </a:extLst>
          </p:cNvPr>
          <p:cNvSpPr txBox="1"/>
          <p:nvPr/>
        </p:nvSpPr>
        <p:spPr>
          <a:xfrm>
            <a:off x="566075" y="1604631"/>
            <a:ext cx="3789609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CL" sz="2000" b="1" dirty="0" smtClean="0">
                <a:solidFill>
                  <a:srgbClr val="84B727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s-C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Exámenes de Salud</a:t>
            </a:r>
            <a:endParaRPr lang="es-CL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B35C0E5E-4B40-4AE4-A3E5-EE775A01A976}"/>
              </a:ext>
            </a:extLst>
          </p:cNvPr>
          <p:cNvSpPr txBox="1"/>
          <p:nvPr/>
        </p:nvSpPr>
        <p:spPr>
          <a:xfrm>
            <a:off x="856148" y="3145543"/>
            <a:ext cx="2354307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CL" sz="2800" b="1" dirty="0" smtClean="0">
                <a:solidFill>
                  <a:srgbClr val="84B727"/>
                </a:solidFill>
                <a:latin typeface="Arial" pitchFamily="34" charset="0"/>
                <a:cs typeface="Arial" pitchFamily="34" charset="0"/>
              </a:rPr>
              <a:t>Evaluación de Egreso</a:t>
            </a:r>
            <a:r>
              <a:rPr lang="es-CL" sz="1400" b="1" dirty="0" smtClean="0">
                <a:solidFill>
                  <a:srgbClr val="84B727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CL" sz="1400" b="1" dirty="0" smtClean="0">
                <a:solidFill>
                  <a:srgbClr val="84B727"/>
                </a:solidFill>
                <a:latin typeface="Arial" pitchFamily="34" charset="0"/>
                <a:cs typeface="Arial" pitchFamily="34" charset="0"/>
              </a:rPr>
            </a:b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s-C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Obligación </a:t>
            </a:r>
            <a:r>
              <a:rPr lang="es-C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Empresa–ACHS)</a:t>
            </a:r>
            <a:endParaRPr lang="es-CL" sz="14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0DB35F48-663B-453D-8BA0-828979A76271}"/>
              </a:ext>
            </a:extLst>
          </p:cNvPr>
          <p:cNvSpPr/>
          <p:nvPr/>
        </p:nvSpPr>
        <p:spPr>
          <a:xfrm>
            <a:off x="4148364" y="2409811"/>
            <a:ext cx="4355279" cy="1713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s-CL" sz="1600" b="1" dirty="0">
                <a:solidFill>
                  <a:srgbClr val="179188"/>
                </a:solidFill>
                <a:latin typeface="Arial"/>
                <a:cs typeface="Arial"/>
              </a:rPr>
              <a:t>Tiene por finalidad determinar presencia o ausencia de efectos de la exposición </a:t>
            </a:r>
            <a:r>
              <a:rPr lang="es-CL" sz="1600" dirty="0">
                <a:solidFill>
                  <a:srgbClr val="595959"/>
                </a:solidFill>
                <a:latin typeface="Arial"/>
                <a:cs typeface="Arial"/>
              </a:rPr>
              <a:t>al momento del retiro del trabajador de ésta, ya sea por término de la relación contractual o cambio de puesto de trabajador a uno sin exposición. 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781200" y="2028877"/>
            <a:ext cx="69817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7200" dirty="0" smtClean="0">
                <a:solidFill>
                  <a:srgbClr val="9CCC44"/>
                </a:solidFill>
                <a:latin typeface="Arial"/>
                <a:cs typeface="Arial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63316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0"/>
            <a:ext cx="9720263" cy="6300788"/>
          </a:xfrm>
          <a:prstGeom prst="rect">
            <a:avLst/>
          </a:prstGeom>
          <a:solidFill>
            <a:srgbClr val="004A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84B727"/>
              </a:solidFill>
            </a:endParaRPr>
          </a:p>
        </p:txBody>
      </p:sp>
      <p:pic>
        <p:nvPicPr>
          <p:cNvPr id="5" name="Imagen 4" descr="logo_achs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031" y="240835"/>
            <a:ext cx="604392" cy="588963"/>
          </a:xfrm>
          <a:prstGeom prst="rect">
            <a:avLst/>
          </a:prstGeom>
        </p:spPr>
      </p:pic>
      <p:sp>
        <p:nvSpPr>
          <p:cNvPr id="6" name="3 Título"/>
          <p:cNvSpPr txBox="1">
            <a:spLocks/>
          </p:cNvSpPr>
          <p:nvPr/>
        </p:nvSpPr>
        <p:spPr>
          <a:xfrm>
            <a:off x="461119" y="226154"/>
            <a:ext cx="7455308" cy="238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900" kern="800" spc="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PROTOCOLO DE VIGILANCIA DE TRABAJADORES EXPUESTOS A PLAGUICIDAS</a:t>
            </a:r>
            <a:endParaRPr lang="es-CL" sz="900" kern="800" spc="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3 Título"/>
          <p:cNvSpPr txBox="1">
            <a:spLocks/>
          </p:cNvSpPr>
          <p:nvPr/>
        </p:nvSpPr>
        <p:spPr>
          <a:xfrm>
            <a:off x="452418" y="452049"/>
            <a:ext cx="7455308" cy="6871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400" dirty="0" smtClean="0">
                <a:solidFill>
                  <a:srgbClr val="84B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Vigilancia Ambiental</a:t>
            </a:r>
          </a:p>
          <a:p>
            <a:pPr algn="l">
              <a:lnSpc>
                <a:spcPct val="110000"/>
              </a:lnSpc>
            </a:pPr>
            <a:r>
              <a:rPr lang="es-CL" sz="1600" dirty="0" smtClean="0">
                <a:solidFill>
                  <a:srgbClr val="84B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Etapas de la Vigilancia Ambiental</a:t>
            </a:r>
            <a:endParaRPr lang="es-CL" sz="1600" dirty="0">
              <a:solidFill>
                <a:srgbClr val="84B7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781200" y="2232087"/>
            <a:ext cx="755988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4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Otras obligaciones de la Empresa Relacionadas con la Vigilancia de Salud</a:t>
            </a:r>
          </a:p>
        </p:txBody>
      </p:sp>
    </p:spTree>
    <p:extLst>
      <p:ext uri="{BB962C8B-B14F-4D97-AF65-F5344CB8AC3E}">
        <p14:creationId xmlns:p14="http://schemas.microsoft.com/office/powerpoint/2010/main" val="76339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0" y="0"/>
            <a:ext cx="9720263" cy="6300788"/>
          </a:xfrm>
          <a:prstGeom prst="rect">
            <a:avLst/>
          </a:prstGeom>
          <a:solidFill>
            <a:srgbClr val="004A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5" name="Imagen 4" descr="logo_achs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031" y="240835"/>
            <a:ext cx="604392" cy="588963"/>
          </a:xfrm>
          <a:prstGeom prst="rect">
            <a:avLst/>
          </a:prstGeom>
        </p:spPr>
      </p:pic>
      <p:sp>
        <p:nvSpPr>
          <p:cNvPr id="6" name="3 Título"/>
          <p:cNvSpPr txBox="1">
            <a:spLocks/>
          </p:cNvSpPr>
          <p:nvPr/>
        </p:nvSpPr>
        <p:spPr>
          <a:xfrm>
            <a:off x="461119" y="226154"/>
            <a:ext cx="7455308" cy="238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900" kern="800" spc="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PROTOCOLO DE VIGILANCIA DE TRABAJADORES EXPUESTOS A PLAGUICIDAS</a:t>
            </a:r>
            <a:endParaRPr lang="es-CL" sz="900" kern="800" spc="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5 CuadroTexto"/>
          <p:cNvSpPr txBox="1"/>
          <p:nvPr/>
        </p:nvSpPr>
        <p:spPr>
          <a:xfrm>
            <a:off x="1557285" y="1899532"/>
            <a:ext cx="509867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rgbClr val="105424"/>
              </a:buClr>
            </a:pPr>
            <a:r>
              <a:rPr lang="es-ES_tradnl" sz="3600" spc="-8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¿Qué </a:t>
            </a:r>
            <a:r>
              <a:rPr lang="es-ES_tradnl" sz="3600" spc="-8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 un plaguicida?</a:t>
            </a:r>
            <a:endParaRPr lang="es-ES_tradnl" sz="3600" spc="-8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478307" y="2705593"/>
            <a:ext cx="5602980" cy="1915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defRPr/>
            </a:pPr>
            <a:r>
              <a:rPr lang="es-CL" kern="0" dirty="0">
                <a:solidFill>
                  <a:srgbClr val="8ECFD0"/>
                </a:solidFill>
                <a:latin typeface="Arial"/>
                <a:cs typeface="Arial"/>
              </a:rPr>
              <a:t>Se considera como pesticida o plaguicida a cualquier sustancia, mezcla de ellas o agente destinado a ser aplicado en el medio ambiente, animales o plantas, con el objeto de prevenir, controlar o combatir organismos capaces de producir daños a personas, animales, plantas, semillas u objetos inanimados.</a:t>
            </a:r>
          </a:p>
        </p:txBody>
      </p:sp>
      <p:sp>
        <p:nvSpPr>
          <p:cNvPr id="11" name="3 Título"/>
          <p:cNvSpPr txBox="1">
            <a:spLocks/>
          </p:cNvSpPr>
          <p:nvPr/>
        </p:nvSpPr>
        <p:spPr>
          <a:xfrm>
            <a:off x="452418" y="452049"/>
            <a:ext cx="7455308" cy="6871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400" dirty="0" smtClean="0">
                <a:solidFill>
                  <a:srgbClr val="84B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Antecedentes generales</a:t>
            </a:r>
          </a:p>
        </p:txBody>
      </p:sp>
      <p:pic>
        <p:nvPicPr>
          <p:cNvPr id="4" name="Imagen 3" descr="img_vectoriales-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85" y="1604689"/>
            <a:ext cx="1284000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98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logo_achs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031" y="240835"/>
            <a:ext cx="604392" cy="588963"/>
          </a:xfrm>
          <a:prstGeom prst="rect">
            <a:avLst/>
          </a:prstGeom>
        </p:spPr>
      </p:pic>
      <p:sp>
        <p:nvSpPr>
          <p:cNvPr id="6" name="3 Título"/>
          <p:cNvSpPr txBox="1">
            <a:spLocks/>
          </p:cNvSpPr>
          <p:nvPr/>
        </p:nvSpPr>
        <p:spPr>
          <a:xfrm>
            <a:off x="461119" y="226154"/>
            <a:ext cx="7455308" cy="238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900" kern="800" spc="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PROTOCOLO DE VIGILANCIA DE TRABAJADORES EXPUESTOS A PLAGUICIDAS</a:t>
            </a:r>
            <a:endParaRPr lang="es-CL" sz="900" kern="800" spc="5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3 Título"/>
          <p:cNvSpPr txBox="1">
            <a:spLocks/>
          </p:cNvSpPr>
          <p:nvPr/>
        </p:nvSpPr>
        <p:spPr>
          <a:xfrm>
            <a:off x="452418" y="452049"/>
            <a:ext cx="7455308" cy="6871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400" dirty="0" smtClean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Vigilancia Ambiental</a:t>
            </a:r>
          </a:p>
          <a:p>
            <a:pPr algn="l">
              <a:lnSpc>
                <a:spcPct val="110000"/>
              </a:lnSpc>
            </a:pPr>
            <a:r>
              <a:rPr lang="es-CL" sz="1600" dirty="0" smtClean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Etapas de la Vigilancia Ambiental</a:t>
            </a:r>
            <a:endParaRPr lang="es-CL" sz="1600" dirty="0">
              <a:solidFill>
                <a:srgbClr val="0C66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5 CuadroTexto"/>
          <p:cNvSpPr txBox="1"/>
          <p:nvPr/>
        </p:nvSpPr>
        <p:spPr>
          <a:xfrm>
            <a:off x="1497201" y="1700047"/>
            <a:ext cx="3412813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rgbClr val="8D0046"/>
              </a:buClr>
            </a:pPr>
            <a:r>
              <a:rPr lang="es-CL" sz="2200" dirty="0" smtClean="0">
                <a:solidFill>
                  <a:srgbClr val="8D004C"/>
                </a:solidFill>
                <a:latin typeface="Arial"/>
              </a:rPr>
              <a:t>Enviar a ACHS Programas de Aplicación </a:t>
            </a:r>
            <a:endParaRPr lang="es-CL" sz="2200" dirty="0">
              <a:solidFill>
                <a:srgbClr val="8D004C"/>
              </a:solidFill>
              <a:latin typeface="Arial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A7EFD4CD-6612-45C1-A6A5-535A44011650}"/>
              </a:ext>
            </a:extLst>
          </p:cNvPr>
          <p:cNvSpPr txBox="1"/>
          <p:nvPr/>
        </p:nvSpPr>
        <p:spPr>
          <a:xfrm>
            <a:off x="1497202" y="2443664"/>
            <a:ext cx="3663910" cy="470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Es obligación de la empresa entregar programa de aplicación de plaguicidas.</a:t>
            </a:r>
          </a:p>
        </p:txBody>
      </p:sp>
      <p:grpSp>
        <p:nvGrpSpPr>
          <p:cNvPr id="3" name="Agrupar 2"/>
          <p:cNvGrpSpPr/>
          <p:nvPr/>
        </p:nvGrpSpPr>
        <p:grpSpPr>
          <a:xfrm>
            <a:off x="612867" y="1701831"/>
            <a:ext cx="677297" cy="677296"/>
            <a:chOff x="1099329" y="1987146"/>
            <a:chExt cx="677297" cy="677296"/>
          </a:xfrm>
        </p:grpSpPr>
        <p:sp>
          <p:nvSpPr>
            <p:cNvPr id="16" name="Oval 10"/>
            <p:cNvSpPr/>
            <p:nvPr/>
          </p:nvSpPr>
          <p:spPr>
            <a:xfrm>
              <a:off x="1099329" y="1987146"/>
              <a:ext cx="677296" cy="677296"/>
            </a:xfrm>
            <a:prstGeom prst="ellipse">
              <a:avLst/>
            </a:prstGeom>
            <a:solidFill>
              <a:srgbClr val="67004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5 CuadroTexto"/>
            <p:cNvSpPr txBox="1"/>
            <p:nvPr/>
          </p:nvSpPr>
          <p:spPr>
            <a:xfrm>
              <a:off x="1290164" y="1991368"/>
              <a:ext cx="486462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CL" sz="4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22" name="Agrupar 21"/>
          <p:cNvGrpSpPr/>
          <p:nvPr/>
        </p:nvGrpSpPr>
        <p:grpSpPr>
          <a:xfrm>
            <a:off x="5239419" y="2296279"/>
            <a:ext cx="3041373" cy="932750"/>
            <a:chOff x="5239419" y="2296279"/>
            <a:chExt cx="3041373" cy="932750"/>
          </a:xfrm>
        </p:grpSpPr>
        <p:sp>
          <p:nvSpPr>
            <p:cNvPr id="4" name="CuadroTexto 3"/>
            <p:cNvSpPr txBox="1"/>
            <p:nvPr/>
          </p:nvSpPr>
          <p:spPr>
            <a:xfrm>
              <a:off x="5767719" y="2398032"/>
              <a:ext cx="25130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Permite a la enfermera </a:t>
              </a:r>
              <a:r>
                <a:rPr lang="es-CL" sz="1600" b="1" dirty="0">
                  <a:solidFill>
                    <a:srgbClr val="179188"/>
                  </a:solidFill>
                  <a:latin typeface="Arial" pitchFamily="34" charset="0"/>
                  <a:cs typeface="Arial" pitchFamily="34" charset="0"/>
                </a:rPr>
                <a:t>planificar los exámenes</a:t>
              </a:r>
            </a:p>
            <a:p>
              <a:endParaRPr lang="es-ES" sz="1600" dirty="0"/>
            </a:p>
          </p:txBody>
        </p:sp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39419" y="2296279"/>
              <a:ext cx="453658" cy="756095"/>
            </a:xfrm>
            <a:prstGeom prst="rect">
              <a:avLst/>
            </a:prstGeom>
          </p:spPr>
        </p:pic>
      </p:grpSp>
      <p:pic>
        <p:nvPicPr>
          <p:cNvPr id="2" name="Imagen 1" descr="tablas-plaguicidas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82" y="3128763"/>
            <a:ext cx="6970570" cy="26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8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logo_achs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031" y="240835"/>
            <a:ext cx="604392" cy="588963"/>
          </a:xfrm>
          <a:prstGeom prst="rect">
            <a:avLst/>
          </a:prstGeom>
        </p:spPr>
      </p:pic>
      <p:sp>
        <p:nvSpPr>
          <p:cNvPr id="6" name="3 Título"/>
          <p:cNvSpPr txBox="1">
            <a:spLocks/>
          </p:cNvSpPr>
          <p:nvPr/>
        </p:nvSpPr>
        <p:spPr>
          <a:xfrm>
            <a:off x="461119" y="226154"/>
            <a:ext cx="7455308" cy="238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900" kern="800" spc="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PROTOCOLO DE VIGILANCIA DE TRABAJADORES EXPUESTOS A PLAGUICIDAS</a:t>
            </a:r>
            <a:endParaRPr lang="es-CL" sz="900" kern="800" spc="5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3 Título"/>
          <p:cNvSpPr txBox="1">
            <a:spLocks/>
          </p:cNvSpPr>
          <p:nvPr/>
        </p:nvSpPr>
        <p:spPr>
          <a:xfrm>
            <a:off x="452418" y="452049"/>
            <a:ext cx="7455308" cy="6871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400" dirty="0" smtClean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Vigilancia Ambiental</a:t>
            </a:r>
          </a:p>
          <a:p>
            <a:pPr algn="l">
              <a:lnSpc>
                <a:spcPct val="110000"/>
              </a:lnSpc>
            </a:pPr>
            <a:r>
              <a:rPr lang="es-CL" sz="1600" dirty="0" smtClean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Etapas de la Vigilancia Ambiental</a:t>
            </a:r>
            <a:endParaRPr lang="es-CL" sz="1600" dirty="0">
              <a:solidFill>
                <a:srgbClr val="0C66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5 CuadroTexto"/>
          <p:cNvSpPr txBox="1"/>
          <p:nvPr/>
        </p:nvSpPr>
        <p:spPr>
          <a:xfrm>
            <a:off x="1497202" y="1700046"/>
            <a:ext cx="198756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rgbClr val="8D0046"/>
              </a:buClr>
            </a:pPr>
            <a:r>
              <a:rPr lang="es-CL" sz="2200" dirty="0" smtClean="0">
                <a:solidFill>
                  <a:srgbClr val="8D004C"/>
                </a:solidFill>
                <a:latin typeface="Arial"/>
              </a:rPr>
              <a:t>Cambios en la Exposición</a:t>
            </a:r>
            <a:endParaRPr lang="es-CL" sz="2200" dirty="0">
              <a:solidFill>
                <a:srgbClr val="8D004C"/>
              </a:solidFill>
              <a:latin typeface="Arial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A7EFD4CD-6612-45C1-A6A5-535A44011650}"/>
              </a:ext>
            </a:extLst>
          </p:cNvPr>
          <p:cNvSpPr txBox="1"/>
          <p:nvPr/>
        </p:nvSpPr>
        <p:spPr>
          <a:xfrm>
            <a:off x="1497202" y="2697677"/>
            <a:ext cx="2891776" cy="24334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En caso de cambio de puesto de trabajo que implique exposición a un Plaguicida distinto, </a:t>
            </a:r>
            <a:r>
              <a:rPr lang="es-ES_tradnl" sz="1600" b="1" dirty="0">
                <a:solidFill>
                  <a:srgbClr val="595959"/>
                </a:solidFill>
                <a:latin typeface="Arial"/>
                <a:cs typeface="Arial"/>
              </a:rPr>
              <a:t>la empresa debe notificarlo a la enfermera de vigilancia de salud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, con el fin de incorporarlo a las nominas y realizar evaluación pre </a:t>
            </a:r>
            <a:r>
              <a:rPr lang="es-ES" sz="1600" dirty="0">
                <a:solidFill>
                  <a:srgbClr val="595959"/>
                </a:solidFill>
                <a:latin typeface="Arial"/>
                <a:cs typeface="Arial"/>
              </a:rPr>
              <a:t>–</a:t>
            </a:r>
            <a:r>
              <a:rPr lang="es-ES_tradnl" sz="1600" dirty="0">
                <a:solidFill>
                  <a:srgbClr val="595959"/>
                </a:solidFill>
                <a:latin typeface="Arial"/>
                <a:cs typeface="Arial"/>
              </a:rPr>
              <a:t> exposición correspondiente.</a:t>
            </a:r>
            <a:endParaRPr lang="es-CL" sz="16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grpSp>
        <p:nvGrpSpPr>
          <p:cNvPr id="3" name="Agrupar 2"/>
          <p:cNvGrpSpPr/>
          <p:nvPr/>
        </p:nvGrpSpPr>
        <p:grpSpPr>
          <a:xfrm>
            <a:off x="612867" y="1701831"/>
            <a:ext cx="677297" cy="677296"/>
            <a:chOff x="1099329" y="1987146"/>
            <a:chExt cx="677297" cy="677296"/>
          </a:xfrm>
        </p:grpSpPr>
        <p:sp>
          <p:nvSpPr>
            <p:cNvPr id="16" name="Oval 10"/>
            <p:cNvSpPr/>
            <p:nvPr/>
          </p:nvSpPr>
          <p:spPr>
            <a:xfrm>
              <a:off x="1099329" y="1987146"/>
              <a:ext cx="677296" cy="677296"/>
            </a:xfrm>
            <a:prstGeom prst="ellipse">
              <a:avLst/>
            </a:prstGeom>
            <a:solidFill>
              <a:srgbClr val="67004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5 CuadroTexto"/>
            <p:cNvSpPr txBox="1"/>
            <p:nvPr/>
          </p:nvSpPr>
          <p:spPr>
            <a:xfrm>
              <a:off x="1290164" y="1991368"/>
              <a:ext cx="486462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CL" sz="4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s-CL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0DB35F48-663B-453D-8BA0-828979A76271}"/>
              </a:ext>
            </a:extLst>
          </p:cNvPr>
          <p:cNvSpPr/>
          <p:nvPr/>
        </p:nvSpPr>
        <p:spPr>
          <a:xfrm>
            <a:off x="5052704" y="2646872"/>
            <a:ext cx="3135989" cy="1713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s-ES_tradnl" sz="1600" dirty="0" smtClean="0">
                <a:solidFill>
                  <a:srgbClr val="595959"/>
                </a:solidFill>
                <a:latin typeface="Arial"/>
                <a:cs typeface="Arial"/>
              </a:rPr>
              <a:t>En caso de cambio de productos químicos será </a:t>
            </a:r>
            <a:r>
              <a:rPr lang="es-ES_tradnl" sz="1600" b="1" dirty="0" smtClean="0">
                <a:solidFill>
                  <a:srgbClr val="595959"/>
                </a:solidFill>
                <a:latin typeface="Arial"/>
                <a:cs typeface="Arial"/>
              </a:rPr>
              <a:t>responsabilidad de empleador informar estas modificación de la Enfermera </a:t>
            </a:r>
            <a:r>
              <a:rPr lang="es-ES_tradnl" sz="1600" dirty="0" smtClean="0">
                <a:solidFill>
                  <a:srgbClr val="595959"/>
                </a:solidFill>
                <a:latin typeface="Arial"/>
                <a:cs typeface="Arial"/>
              </a:rPr>
              <a:t>de vigilancia de salud.</a:t>
            </a:r>
            <a:endParaRPr lang="es-CL" sz="1600" dirty="0">
              <a:solidFill>
                <a:srgbClr val="59595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894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66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g_vectoriales-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36" y="1943894"/>
            <a:ext cx="1320753" cy="1239112"/>
          </a:xfrm>
          <a:prstGeom prst="rect">
            <a:avLst/>
          </a:prstGeom>
        </p:spPr>
      </p:pic>
      <p:pic>
        <p:nvPicPr>
          <p:cNvPr id="5" name="Imagen 4" descr="img_vectoriales-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80" y="3420361"/>
            <a:ext cx="6126279" cy="99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86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 txBox="1">
            <a:spLocks/>
          </p:cNvSpPr>
          <p:nvPr/>
        </p:nvSpPr>
        <p:spPr>
          <a:xfrm>
            <a:off x="452418" y="452049"/>
            <a:ext cx="7455308" cy="6871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400" dirty="0" smtClean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Antecedentes generales</a:t>
            </a:r>
          </a:p>
          <a:p>
            <a:pPr algn="l">
              <a:lnSpc>
                <a:spcPct val="110000"/>
              </a:lnSpc>
            </a:pPr>
            <a:r>
              <a:rPr lang="es-CL" sz="1600" dirty="0" smtClean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Componentes principales de un plaguicida</a:t>
            </a:r>
            <a:endParaRPr lang="es-CL" sz="1600" dirty="0">
              <a:solidFill>
                <a:srgbClr val="0C66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 descr="logo_achs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031" y="240835"/>
            <a:ext cx="604392" cy="588963"/>
          </a:xfrm>
          <a:prstGeom prst="rect">
            <a:avLst/>
          </a:prstGeom>
        </p:spPr>
      </p:pic>
      <p:sp>
        <p:nvSpPr>
          <p:cNvPr id="6" name="3 Título"/>
          <p:cNvSpPr txBox="1">
            <a:spLocks/>
          </p:cNvSpPr>
          <p:nvPr/>
        </p:nvSpPr>
        <p:spPr>
          <a:xfrm>
            <a:off x="461119" y="226154"/>
            <a:ext cx="7455308" cy="238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900" kern="800" spc="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PROTOCOLO DE VIGILANCIA DE TRABAJADORES EXPUESTOS A PLAGUICIDAS</a:t>
            </a:r>
            <a:endParaRPr lang="es-CL" sz="900" kern="800" spc="5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F2AC5C26-579D-4D2D-A1E6-F8C191B10DB5}"/>
              </a:ext>
            </a:extLst>
          </p:cNvPr>
          <p:cNvSpPr txBox="1"/>
          <p:nvPr/>
        </p:nvSpPr>
        <p:spPr>
          <a:xfrm>
            <a:off x="4455882" y="2245460"/>
            <a:ext cx="2445569" cy="8532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144000" tIns="144000" rIns="0" bIns="0" rtlCol="0" anchor="ctr" anchorCtr="0">
            <a:spAutoFit/>
          </a:bodyPr>
          <a:lstStyle/>
          <a:p>
            <a:r>
              <a:rPr lang="es-CL" dirty="0">
                <a:solidFill>
                  <a:srgbClr val="179188"/>
                </a:solidFill>
                <a:latin typeface="Arial" pitchFamily="34" charset="0"/>
                <a:cs typeface="Arial" pitchFamily="34" charset="0"/>
              </a:rPr>
              <a:t>Principio Activo (PA)</a:t>
            </a:r>
          </a:p>
          <a:p>
            <a:r>
              <a:rPr lang="es-CL" sz="140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(Actúa sobre la Plaga)</a:t>
            </a:r>
          </a:p>
          <a:p>
            <a:endParaRPr lang="es-CL" sz="1400" dirty="0">
              <a:solidFill>
                <a:srgbClr val="8D004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41560A4D-B99B-4E4D-8FE2-E8FE71E99237}"/>
              </a:ext>
            </a:extLst>
          </p:cNvPr>
          <p:cNvSpPr txBox="1"/>
          <p:nvPr/>
        </p:nvSpPr>
        <p:spPr>
          <a:xfrm>
            <a:off x="4455882" y="3245008"/>
            <a:ext cx="2072640" cy="8532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144000" tIns="144000" rIns="144000" bIns="0" rtlCol="0" anchor="ctr" anchorCtr="0">
            <a:spAutoFit/>
          </a:bodyPr>
          <a:lstStyle/>
          <a:p>
            <a:r>
              <a:rPr lang="es-CL" dirty="0">
                <a:solidFill>
                  <a:srgbClr val="179188"/>
                </a:solidFill>
                <a:latin typeface="Arial" pitchFamily="34" charset="0"/>
                <a:cs typeface="Arial" pitchFamily="34" charset="0"/>
              </a:rPr>
              <a:t>Diluyentes</a:t>
            </a:r>
          </a:p>
          <a:p>
            <a:r>
              <a:rPr lang="es-C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(Transporta el PA)</a:t>
            </a:r>
          </a:p>
          <a:p>
            <a:endParaRPr lang="es-CL" sz="1400" dirty="0">
              <a:solidFill>
                <a:srgbClr val="8D004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89E32235-6FED-4595-B9EF-108869DB73CD}"/>
              </a:ext>
            </a:extLst>
          </p:cNvPr>
          <p:cNvSpPr txBox="1"/>
          <p:nvPr/>
        </p:nvSpPr>
        <p:spPr>
          <a:xfrm>
            <a:off x="4455882" y="4201553"/>
            <a:ext cx="2000863" cy="8532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44000" tIns="144000" rIns="144000" bIns="0" rtlCol="0" anchor="ctr" anchorCtr="0">
            <a:spAutoFit/>
          </a:bodyPr>
          <a:lstStyle/>
          <a:p>
            <a:r>
              <a:rPr lang="es-CL" dirty="0">
                <a:solidFill>
                  <a:srgbClr val="179188"/>
                </a:solidFill>
                <a:latin typeface="Arial" pitchFamily="34" charset="0"/>
                <a:cs typeface="Arial" pitchFamily="34" charset="0"/>
              </a:rPr>
              <a:t>Aditivos</a:t>
            </a:r>
          </a:p>
          <a:p>
            <a:r>
              <a:rPr lang="es-CL" sz="140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(Mejora la Aplicación)</a:t>
            </a:r>
          </a:p>
          <a:p>
            <a:endParaRPr lang="es-CL" sz="1400" dirty="0">
              <a:solidFill>
                <a:srgbClr val="8D004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n 1" descr="Ilustraciones plaguicidas-0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7" r="26800"/>
          <a:stretch/>
        </p:blipFill>
        <p:spPr>
          <a:xfrm>
            <a:off x="1026127" y="1441761"/>
            <a:ext cx="3129178" cy="454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42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 txBox="1">
            <a:spLocks/>
          </p:cNvSpPr>
          <p:nvPr/>
        </p:nvSpPr>
        <p:spPr>
          <a:xfrm>
            <a:off x="452418" y="452049"/>
            <a:ext cx="7455308" cy="6871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400" dirty="0" smtClean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Antecedentes generales</a:t>
            </a:r>
          </a:p>
          <a:p>
            <a:pPr algn="l">
              <a:lnSpc>
                <a:spcPct val="110000"/>
              </a:lnSpc>
            </a:pPr>
            <a:r>
              <a:rPr lang="es-CL" sz="1600" dirty="0" smtClean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¿Cómo se clasifican los plaguicidas?</a:t>
            </a:r>
            <a:endParaRPr lang="es-CL" sz="1600" dirty="0">
              <a:solidFill>
                <a:srgbClr val="0C66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 descr="logo_achs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031" y="240835"/>
            <a:ext cx="604392" cy="588963"/>
          </a:xfrm>
          <a:prstGeom prst="rect">
            <a:avLst/>
          </a:prstGeom>
        </p:spPr>
      </p:pic>
      <p:sp>
        <p:nvSpPr>
          <p:cNvPr id="6" name="3 Título"/>
          <p:cNvSpPr txBox="1">
            <a:spLocks/>
          </p:cNvSpPr>
          <p:nvPr/>
        </p:nvSpPr>
        <p:spPr>
          <a:xfrm>
            <a:off x="461119" y="226154"/>
            <a:ext cx="7455308" cy="238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900" kern="800" spc="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PROTOCOLO DE VIGILANCIA DE TRABAJADORES EXPUESTOS A PLAGUICIDAS</a:t>
            </a:r>
            <a:endParaRPr lang="es-CL" sz="900" kern="800" spc="5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 descr="tablas-plaguicidas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885" y="1862732"/>
            <a:ext cx="6480000" cy="374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98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 txBox="1">
            <a:spLocks/>
          </p:cNvSpPr>
          <p:nvPr/>
        </p:nvSpPr>
        <p:spPr>
          <a:xfrm>
            <a:off x="452418" y="452049"/>
            <a:ext cx="7455308" cy="6871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400" dirty="0" smtClean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Antecedentes generales</a:t>
            </a:r>
          </a:p>
          <a:p>
            <a:pPr algn="l">
              <a:lnSpc>
                <a:spcPct val="110000"/>
              </a:lnSpc>
            </a:pPr>
            <a:r>
              <a:rPr lang="es-CL" sz="1600" dirty="0" smtClean="0">
                <a:solidFill>
                  <a:srgbClr val="0C66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¿Cómo se clasifican los plaguicidas?</a:t>
            </a:r>
            <a:endParaRPr lang="es-CL" sz="1600" dirty="0">
              <a:solidFill>
                <a:srgbClr val="0C66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 descr="logo_achs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031" y="240835"/>
            <a:ext cx="604392" cy="588963"/>
          </a:xfrm>
          <a:prstGeom prst="rect">
            <a:avLst/>
          </a:prstGeom>
        </p:spPr>
      </p:pic>
      <p:sp>
        <p:nvSpPr>
          <p:cNvPr id="6" name="3 Título"/>
          <p:cNvSpPr txBox="1">
            <a:spLocks/>
          </p:cNvSpPr>
          <p:nvPr/>
        </p:nvSpPr>
        <p:spPr>
          <a:xfrm>
            <a:off x="461119" y="226154"/>
            <a:ext cx="7455308" cy="238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900" kern="800" spc="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PROTOCOLO DE VIGILANCIA DE TRABAJADORES EXPUESTOS A PLAGUICIDAS</a:t>
            </a:r>
            <a:endParaRPr lang="es-CL" sz="900" kern="800" spc="5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 descr="tablas-plaguicida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78" y="1761132"/>
            <a:ext cx="6480000" cy="3744349"/>
          </a:xfrm>
          <a:prstGeom prst="rect">
            <a:avLst/>
          </a:prstGeom>
        </p:spPr>
      </p:pic>
      <p:pic>
        <p:nvPicPr>
          <p:cNvPr id="9" name="Imagen 8" descr="img_vectoriales-1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334" y="1639207"/>
            <a:ext cx="1825903" cy="419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76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531D39CBC02DC4BA1ABB2F1336AE2C1" ma:contentTypeVersion="1" ma:contentTypeDescription="Crear nuevo documento." ma:contentTypeScope="" ma:versionID="d50f64fbd96db9164dc6487aa1ce8ae3">
  <xsd:schema xmlns:xsd="http://www.w3.org/2001/XMLSchema" xmlns:xs="http://www.w3.org/2001/XMLSchema" xmlns:p="http://schemas.microsoft.com/office/2006/metadata/properties" xmlns:ns2="b596f66d-9fcd-47c4-9e6e-6dd40f45329f" targetNamespace="http://schemas.microsoft.com/office/2006/metadata/properties" ma:root="true" ma:fieldsID="d4e802a798b312ab0ff1118b1282b90a" ns2:_="">
    <xsd:import namespace="b596f66d-9fcd-47c4-9e6e-6dd40f45329f"/>
    <xsd:element name="properties">
      <xsd:complexType>
        <xsd:sequence>
          <xsd:element name="documentManagement">
            <xsd:complexType>
              <xsd:all>
                <xsd:element ref="ns2:Ord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96f66d-9fcd-47c4-9e6e-6dd40f45329f" elementFormDefault="qualified">
    <xsd:import namespace="http://schemas.microsoft.com/office/2006/documentManagement/types"/>
    <xsd:import namespace="http://schemas.microsoft.com/office/infopath/2007/PartnerControls"/>
    <xsd:element name="Orden" ma:index="8" nillable="true" ma:displayName="Orden" ma:internalName="Orden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rden xmlns="b596f66d-9fcd-47c4-9e6e-6dd40f45329f" xsi:nil="true"/>
  </documentManagement>
</p:properties>
</file>

<file path=customXml/itemProps1.xml><?xml version="1.0" encoding="utf-8"?>
<ds:datastoreItem xmlns:ds="http://schemas.openxmlformats.org/officeDocument/2006/customXml" ds:itemID="{B39E8E44-E5ED-469D-AED7-316A8610859F}"/>
</file>

<file path=customXml/itemProps2.xml><?xml version="1.0" encoding="utf-8"?>
<ds:datastoreItem xmlns:ds="http://schemas.openxmlformats.org/officeDocument/2006/customXml" ds:itemID="{A4701BA9-E168-41EC-9193-5110D6EEBBA2}"/>
</file>

<file path=customXml/itemProps3.xml><?xml version="1.0" encoding="utf-8"?>
<ds:datastoreItem xmlns:ds="http://schemas.openxmlformats.org/officeDocument/2006/customXml" ds:itemID="{70B7C1F5-DF7D-4F08-8502-50DE2B4E4C34}"/>
</file>

<file path=docProps/app.xml><?xml version="1.0" encoding="utf-8"?>
<Properties xmlns="http://schemas.openxmlformats.org/officeDocument/2006/extended-properties" xmlns:vt="http://schemas.openxmlformats.org/officeDocument/2006/docPropsVTypes">
  <TotalTime>2139</TotalTime>
  <Words>2796</Words>
  <Application>Microsoft Office PowerPoint</Application>
  <PresentationFormat>Personalizado</PresentationFormat>
  <Paragraphs>500</Paragraphs>
  <Slides>62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62</vt:i4>
      </vt:variant>
    </vt:vector>
  </HeadingPairs>
  <TitlesOfParts>
    <vt:vector size="63" baseType="lpstr">
      <vt:lpstr>Tema de Office</vt:lpstr>
      <vt:lpstr>Protocolo de Vigilancia de Trabajadores Expuestos a Plaguicidas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innovacom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</dc:creator>
  <cp:lastModifiedBy>Ginsoporte</cp:lastModifiedBy>
  <cp:revision>247</cp:revision>
  <dcterms:created xsi:type="dcterms:W3CDTF">2018-10-03T13:54:14Z</dcterms:created>
  <dcterms:modified xsi:type="dcterms:W3CDTF">2018-10-09T20:04:21Z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0x0101003531D39CBC02DC4BA1ABB2F1336AE2C1</vt:lpwstr>
  </property>
</Properties>
</file>