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8" r:id="rId5"/>
    <p:sldId id="1122" r:id="rId6"/>
    <p:sldId id="1328" r:id="rId7"/>
    <p:sldId id="1337" r:id="rId8"/>
    <p:sldId id="1318" r:id="rId9"/>
    <p:sldId id="433" r:id="rId10"/>
    <p:sldId id="436" r:id="rId11"/>
    <p:sldId id="1333" r:id="rId12"/>
    <p:sldId id="1329" r:id="rId13"/>
    <p:sldId id="450" r:id="rId14"/>
    <p:sldId id="1335" r:id="rId15"/>
    <p:sldId id="1330" r:id="rId16"/>
    <p:sldId id="1336" r:id="rId17"/>
    <p:sldId id="1327" r:id="rId18"/>
    <p:sldId id="480" r:id="rId19"/>
    <p:sldId id="487" r:id="rId20"/>
    <p:sldId id="1120" r:id="rId21"/>
  </p:sldIdLst>
  <p:sldSz cx="9720263" cy="6300788"/>
  <p:notesSz cx="6858000" cy="9144000"/>
  <p:custDataLst>
    <p:tags r:id="rId23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5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24"/>
    <a:srgbClr val="169087"/>
    <a:srgbClr val="F2E500"/>
    <a:srgbClr val="004A52"/>
    <a:srgbClr val="8ECFD0"/>
    <a:srgbClr val="0C662F"/>
    <a:srgbClr val="8D004C"/>
    <a:srgbClr val="560136"/>
    <a:srgbClr val="67004C"/>
    <a:srgbClr val="9CC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88" y="40"/>
      </p:cViewPr>
      <p:guideLst>
        <p:guide orient="horz" pos="1985"/>
        <p:guide pos="3062"/>
        <p:guide orient="horz" pos="5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9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B3C0-EA1E-4BCC-A9E2-D68DE6D45072}" type="datetimeFigureOut">
              <a:rPr lang="es-CL" smtClean="0"/>
              <a:t>14-10-2024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1143000"/>
            <a:ext cx="4762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219B-406B-4E6E-8687-DAD3E5B3A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63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r.c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84225" y="685800"/>
            <a:ext cx="52895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Videos gratuitos en </a:t>
            </a:r>
            <a:r>
              <a:rPr lang="es-CL" dirty="0">
                <a:hlinkClick r:id="rId3"/>
              </a:rPr>
              <a:t>https://coverr.co/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59B7A-464B-A447-A201-4A8A06B1180C}" type="slidenum">
              <a:rPr kumimoji="0" lang="es-C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0851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020" y="1957329"/>
            <a:ext cx="8262224" cy="135058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040" y="3570446"/>
            <a:ext cx="6804184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55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23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92704" y="239196"/>
            <a:ext cx="2323751" cy="5081469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16391" y="239196"/>
            <a:ext cx="6814309" cy="508146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0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267" y="1459"/>
          <a:ext cx="1265" cy="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" y="1459"/>
                        <a:ext cx="1265" cy="1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8333100" cy="630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6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</p:spTree>
    <p:extLst>
      <p:ext uri="{BB962C8B-B14F-4D97-AF65-F5344CB8AC3E}">
        <p14:creationId xmlns:p14="http://schemas.microsoft.com/office/powerpoint/2010/main" val="415859489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Portadilla capitulo c titulo y logo">
    <p:bg>
      <p:bgPr>
        <a:solidFill>
          <a:srgbClr val="13C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462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o, sub ti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A5BC562B-8075-3C4C-A449-F53BCE58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9519" y="5938573"/>
            <a:ext cx="1470289" cy="335459"/>
          </a:xfrm>
        </p:spPr>
        <p:txBody>
          <a:bodyPr anchor="t"/>
          <a:lstStyle>
            <a:lvl1pPr>
              <a:defRPr sz="797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12320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7225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3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34" y="4048841"/>
            <a:ext cx="8262224" cy="12514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7834" y="2670543"/>
            <a:ext cx="8262224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5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6390" y="1389967"/>
            <a:ext cx="4568187" cy="3930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46580" y="1389967"/>
            <a:ext cx="4569874" cy="3930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14" y="252324"/>
            <a:ext cx="8748237" cy="105013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3" y="1410385"/>
            <a:ext cx="4294804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6013" y="1998166"/>
            <a:ext cx="4294804" cy="3630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37760" y="1410385"/>
            <a:ext cx="4296491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37760" y="1998166"/>
            <a:ext cx="4296491" cy="3630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86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93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7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13" y="250864"/>
            <a:ext cx="3197900" cy="10676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0354" y="250866"/>
            <a:ext cx="5433897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6013" y="1318498"/>
            <a:ext cx="3197900" cy="4309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239" y="4410552"/>
            <a:ext cx="5832158" cy="520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05239" y="562987"/>
            <a:ext cx="5832158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05239" y="4931243"/>
            <a:ext cx="5832158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38FD6C14-898A-43CB-8FA4-C8BDE440E2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93436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5" imgH="356" progId="TCLayout.ActiveDocument.1">
                  <p:embed/>
                </p:oleObj>
              </mc:Choice>
              <mc:Fallback>
                <p:oleObj name="Diapositiva de think-cell" r:id="rId18" imgW="355" imgH="356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38FD6C14-898A-43CB-8FA4-C8BDE440E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86014" y="252324"/>
            <a:ext cx="8748237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4" y="1470184"/>
            <a:ext cx="8748237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86014" y="5839898"/>
            <a:ext cx="2268061" cy="33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3D98-124E-2447-805A-0C7BE02A2842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21091" y="5839898"/>
            <a:ext cx="3078083" cy="33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6190" y="5839898"/>
            <a:ext cx="2268061" cy="33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86BA-D79C-7546-8ACC-FE3A6C927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D66AAD5F-002B-2B4D-9654-738194B549C5}"/>
              </a:ext>
            </a:extLst>
          </p:cNvPr>
          <p:cNvSpPr/>
          <p:nvPr/>
        </p:nvSpPr>
        <p:spPr>
          <a:xfrm>
            <a:off x="1266" y="-1"/>
            <a:ext cx="9718995" cy="6300789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01" tIns="40501" rIns="40501" bIns="40501" numCol="1" spcCol="38100" rtlCol="0" anchor="ctr">
            <a:spAutoFit/>
          </a:bodyPr>
          <a:lstStyle/>
          <a:p>
            <a:pPr algn="ctr" defTabSz="658171" hangingPunct="0"/>
            <a:endParaRPr lang="es-CL" sz="2551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B973970-8A3C-584F-9E3B-FA53A9425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33" y="417203"/>
          <a:ext cx="633" cy="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B973970-8A3C-584F-9E3B-FA53A9425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" y="417203"/>
                        <a:ext cx="633" cy="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8666FC8C-BD64-D547-B50E-3D734C1BF98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12500" y="2641253"/>
            <a:ext cx="7818422" cy="103673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defTabSz="1944087"/>
            <a:r>
              <a:rPr lang="es-CL" b="1" dirty="0">
                <a:solidFill>
                  <a:srgbClr val="004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técnica para la evaluación y control de riesgos asociados al manejo o manipulación manual de carga (MMC)</a:t>
            </a:r>
          </a:p>
          <a:p>
            <a:pPr defTabSz="1944087"/>
            <a:endParaRPr lang="es-CL" b="1" dirty="0">
              <a:solidFill>
                <a:srgbClr val="004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944087"/>
            <a:r>
              <a:rPr lang="es-CL" b="1" dirty="0">
                <a:solidFill>
                  <a:srgbClr val="004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INTERNA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EA403C-D1C6-624C-8DF0-86F8C4400447}"/>
              </a:ext>
            </a:extLst>
          </p:cNvPr>
          <p:cNvSpPr txBox="1"/>
          <p:nvPr/>
        </p:nvSpPr>
        <p:spPr>
          <a:xfrm>
            <a:off x="773913" y="3951251"/>
            <a:ext cx="3739777" cy="265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01" tIns="40501" rIns="40501" bIns="40501" numCol="1" spcCol="38100" rtlCol="0" anchor="ctr">
            <a:spAutoFit/>
          </a:bodyPr>
          <a:lstStyle/>
          <a:p>
            <a:pPr defTabSz="971435">
              <a:buSzPct val="123000"/>
            </a:pPr>
            <a:r>
              <a:rPr lang="es-CL" sz="1196" dirty="0">
                <a:solidFill>
                  <a:srgbClr val="13C045"/>
                </a:solidFill>
                <a:latin typeface="Arial"/>
                <a:cs typeface="Arial"/>
              </a:rPr>
              <a:t>Asociación Chilena de Seguridad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5124C6-28D9-F62B-8FE9-77C62A322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1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900" kern="8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Técnica de MMC / DS Nº63 Ley Nº20.949</a:t>
            </a:r>
            <a:r>
              <a:rPr lang="es-ES_tradnl"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CL" sz="900" kern="8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8769" y="1862196"/>
            <a:ext cx="4064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L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Guía Técnica ha sido elaborada para el cumplimiento de la obligatoriedad referida en los artículos 211-H y 211-J del Código del Trabajo modificados por la Ley Nº 20.949 y el DS N° 63, de 2005, modificado por el DS N° 48, de 2017, ambos del Ministerio del Trabajo y Previsión Social.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B4663E-68A8-5D8A-D5C5-35254C1547CC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aplicación guía técnica MMC</a:t>
            </a:r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634A48A7-E178-505A-438F-A0168A57532B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496D15A-2329-B075-DB58-414EFA74A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743577-D758-3131-78A6-A7E67C70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269" y="1743987"/>
            <a:ext cx="2548349" cy="38042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09354B-8A6F-5ACD-34C8-B88101F74FBA}"/>
              </a:ext>
            </a:extLst>
          </p:cNvPr>
          <p:cNvSpPr txBox="1"/>
          <p:nvPr/>
        </p:nvSpPr>
        <p:spPr>
          <a:xfrm>
            <a:off x="558769" y="3773824"/>
            <a:ext cx="4064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L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aplicará en todos los lugares de trabajo del ámbito público o privado, independientemente de la actividad económica, número de trabajadores, edad o sexo, donde se realicen tareas de manipulación manual de cargas y objetos de cualquier tipo, cuyo peso sea superior a 3 kg.</a:t>
            </a:r>
          </a:p>
        </p:txBody>
      </p:sp>
    </p:spTree>
    <p:extLst>
      <p:ext uri="{BB962C8B-B14F-4D97-AF65-F5344CB8AC3E}">
        <p14:creationId xmlns:p14="http://schemas.microsoft.com/office/powerpoint/2010/main" val="185081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900" kern="8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Técnica de MMC / DS Nº63 Ley Nº20.949</a:t>
            </a:r>
            <a:r>
              <a:rPr lang="es-ES_tradnl"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CL" sz="900" kern="8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8769" y="1714992"/>
            <a:ext cx="3936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L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alcance incluye las etapas de identificar, evaluar y controlar los factores de riesgo asociados al manejo o manipulación manual de carga, para evitar al máximo y por distintos medios, su realización y, por consiguiente, el daño a la salud de los trabajadores.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B4663E-68A8-5D8A-D5C5-35254C1547CC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aplicación guía técnica MMC</a:t>
            </a:r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634A48A7-E178-505A-438F-A0168A57532B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496D15A-2329-B075-DB58-414EFA74A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12BBDD2-C43C-B819-C3F0-182AD947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2" y="3708450"/>
            <a:ext cx="7049546" cy="16854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98BBF4-4439-7613-2699-904B7D548C5D}"/>
              </a:ext>
            </a:extLst>
          </p:cNvPr>
          <p:cNvSpPr txBox="1"/>
          <p:nvPr/>
        </p:nvSpPr>
        <p:spPr>
          <a:xfrm>
            <a:off x="4860131" y="1709668"/>
            <a:ext cx="38264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6" marR="4050" algn="just">
              <a:spcBef>
                <a:spcPts val="80"/>
              </a:spcBef>
            </a:pPr>
            <a:r>
              <a:rPr lang="es-CL" sz="1400" spc="4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Actualmente la guía técnica sigue vigente, sin embargo, la actualización del protocolo TMERT incluye la metodología de identificación inicial y avanzada de manejo manual de carga, personas y pacientes, como parte de los factores de riesgo que deben ser desarrollados en su conjunto en la actualización normativa. </a:t>
            </a:r>
          </a:p>
        </p:txBody>
      </p:sp>
    </p:spTree>
    <p:extLst>
      <p:ext uri="{BB962C8B-B14F-4D97-AF65-F5344CB8AC3E}">
        <p14:creationId xmlns:p14="http://schemas.microsoft.com/office/powerpoint/2010/main" val="260837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127FCDD-86DB-134E-93B0-4809B1EDBDBB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</p:txBody>
      </p:sp>
      <p:cxnSp>
        <p:nvCxnSpPr>
          <p:cNvPr id="25" name="Conector recto 18">
            <a:extLst>
              <a:ext uri="{FF2B5EF4-FFF2-40B4-BE49-F238E27FC236}">
                <a16:creationId xmlns:a16="http://schemas.microsoft.com/office/drawing/2014/main" id="{663F782F-6B19-074F-9CCC-34E12DE19FC9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92B115D2-3591-B55A-AD40-844A7DBE74FE}"/>
              </a:ext>
            </a:extLst>
          </p:cNvPr>
          <p:cNvSpPr txBox="1">
            <a:spLocks/>
          </p:cNvSpPr>
          <p:nvPr/>
        </p:nvSpPr>
        <p:spPr>
          <a:xfrm>
            <a:off x="5226519" y="889058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D4A47F8C-0C0D-9CC6-E296-863D3ED514B9}"/>
              </a:ext>
            </a:extLst>
          </p:cNvPr>
          <p:cNvSpPr txBox="1">
            <a:spLocks/>
          </p:cNvSpPr>
          <p:nvPr/>
        </p:nvSpPr>
        <p:spPr>
          <a:xfrm>
            <a:off x="5226519" y="1815833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231E1835-3C88-FC3E-CBD7-407B7E619D00}"/>
              </a:ext>
            </a:extLst>
          </p:cNvPr>
          <p:cNvSpPr txBox="1">
            <a:spLocks/>
          </p:cNvSpPr>
          <p:nvPr/>
        </p:nvSpPr>
        <p:spPr>
          <a:xfrm>
            <a:off x="5226519" y="2786104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3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8BF95300-5863-FE88-573B-B437944646DB}"/>
              </a:ext>
            </a:extLst>
          </p:cNvPr>
          <p:cNvSpPr txBox="1">
            <a:spLocks/>
          </p:cNvSpPr>
          <p:nvPr/>
        </p:nvSpPr>
        <p:spPr>
          <a:xfrm>
            <a:off x="5732165" y="312822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rgbClr val="006D36"/>
                </a:solidFill>
              </a:rPr>
              <a:t>Responsabilidad empresa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C9E1B5F2-833E-97FA-F31E-09ACD34CF286}"/>
              </a:ext>
            </a:extLst>
          </p:cNvPr>
          <p:cNvSpPr txBox="1">
            <a:spLocks/>
          </p:cNvSpPr>
          <p:nvPr/>
        </p:nvSpPr>
        <p:spPr>
          <a:xfrm>
            <a:off x="5732165" y="216390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276" dirty="0">
                <a:solidFill>
                  <a:schemeClr val="bg1">
                    <a:lumMod val="95000"/>
                  </a:schemeClr>
                </a:solidFill>
              </a:rPr>
              <a:t>Resultados de la identificación inicial y avanzada</a:t>
            </a: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B9C9C9F8-6388-B3AC-3EEB-1C546A648151}"/>
              </a:ext>
            </a:extLst>
          </p:cNvPr>
          <p:cNvSpPr txBox="1">
            <a:spLocks/>
          </p:cNvSpPr>
          <p:nvPr/>
        </p:nvSpPr>
        <p:spPr>
          <a:xfrm>
            <a:off x="5732165" y="1239739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Introducción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E8400E1E-02D8-9B05-FDDE-01B8718AA226}"/>
              </a:ext>
            </a:extLst>
          </p:cNvPr>
          <p:cNvSpPr txBox="1">
            <a:spLocks/>
          </p:cNvSpPr>
          <p:nvPr/>
        </p:nvSpPr>
        <p:spPr>
          <a:xfrm>
            <a:off x="5251349" y="3729015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4D62D65-89C9-2C71-1C67-8C41E5D3206F}"/>
              </a:ext>
            </a:extLst>
          </p:cNvPr>
          <p:cNvSpPr txBox="1">
            <a:spLocks/>
          </p:cNvSpPr>
          <p:nvPr/>
        </p:nvSpPr>
        <p:spPr>
          <a:xfrm>
            <a:off x="5732165" y="3967074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Gestión de riesgo</a:t>
            </a:r>
          </a:p>
          <a:p>
            <a:endParaRPr lang="es-CL" sz="1276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20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900" kern="8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Técnica de MMC / DS Nº63 Ley Nº20.949</a:t>
            </a:r>
            <a:r>
              <a:rPr lang="es-ES_tradnl"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CL" sz="900" kern="8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B4663E-68A8-5D8A-D5C5-35254C1547CC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en la gestión del riesgo</a:t>
            </a:r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634A48A7-E178-505A-438F-A0168A57532B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496D15A-2329-B075-DB58-414EFA74A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68B85A-A4DE-7B6E-9622-381EF64AB6FA}"/>
              </a:ext>
            </a:extLst>
          </p:cNvPr>
          <p:cNvSpPr txBox="1"/>
          <p:nvPr/>
        </p:nvSpPr>
        <p:spPr>
          <a:xfrm>
            <a:off x="344370" y="1423071"/>
            <a:ext cx="3169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L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empleador deberá identificar y evaluar los riesgos a los que expone a los trabajadores durante la faena, por intermedio de alguna de las siguientes personas o entidades (artículo 10 D.S. N°63)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F99151-E362-F6D1-CE4A-BE0AAA2AE753}"/>
              </a:ext>
            </a:extLst>
          </p:cNvPr>
          <p:cNvSpPr/>
          <p:nvPr/>
        </p:nvSpPr>
        <p:spPr>
          <a:xfrm>
            <a:off x="4250040" y="1473077"/>
            <a:ext cx="4910400" cy="43351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B62BB-384E-85EB-A5FD-F482416808C4}"/>
              </a:ext>
            </a:extLst>
          </p:cNvPr>
          <p:cNvSpPr txBox="1"/>
          <p:nvPr/>
        </p:nvSpPr>
        <p:spPr>
          <a:xfrm>
            <a:off x="4622548" y="1745604"/>
            <a:ext cx="42486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AutoNum type="alphaL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 Departamento de Prevención de Riesgos a que se refiere la Ley Nº 16.744, en aquellos casos en que la entidad empleadora esté obligada a contar con esa dependencia;</a:t>
            </a:r>
          </a:p>
          <a:p>
            <a:pPr marL="342900" indent="-342900">
              <a:buClr>
                <a:srgbClr val="800000"/>
              </a:buClr>
              <a:buAutoNum type="alphaLcPeriod"/>
            </a:pP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 la asistencia técnica (*)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del Organismo Administrador de la Ley Nº 16.744, al que se encuentre afiliado o adherido;</a:t>
            </a:r>
          </a:p>
          <a:p>
            <a:pPr marL="342900" indent="-342900">
              <a:buClr>
                <a:srgbClr val="800000"/>
              </a:buClr>
              <a:buAutoNum type="alphaL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 la asesoría de profesionales que tengan competencias en la gestión del riesgo por manejo manual de cargas (Ver capítulo 4);</a:t>
            </a:r>
          </a:p>
          <a:p>
            <a:pPr marL="342900" indent="-342900">
              <a:buClr>
                <a:srgbClr val="800000"/>
              </a:buClr>
              <a:buAutoNum type="alphaL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 Comité Paritario de Higiene y Seguridad.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8B674DBC-2CC9-7282-18DF-0EAA5C2373C7}"/>
              </a:ext>
            </a:extLst>
          </p:cNvPr>
          <p:cNvSpPr/>
          <p:nvPr/>
        </p:nvSpPr>
        <p:spPr>
          <a:xfrm rot="16200000">
            <a:off x="3640474" y="2218132"/>
            <a:ext cx="863553" cy="74444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D4E493C-9931-E091-E326-D5FC8A57CEC5}"/>
              </a:ext>
            </a:extLst>
          </p:cNvPr>
          <p:cNvSpPr/>
          <p:nvPr/>
        </p:nvSpPr>
        <p:spPr>
          <a:xfrm>
            <a:off x="461119" y="3640666"/>
            <a:ext cx="3124030" cy="164300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62B8A3-A09B-FFB9-341B-8B7D9537BD63}"/>
              </a:ext>
            </a:extLst>
          </p:cNvPr>
          <p:cNvSpPr txBox="1"/>
          <p:nvPr/>
        </p:nvSpPr>
        <p:spPr>
          <a:xfrm>
            <a:off x="468856" y="3723504"/>
            <a:ext cx="30587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(*) La Asistencia Técnica </a:t>
            </a:r>
            <a:r>
              <a:rPr lang="es-C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gestión de riesgos contempla las acciones destinadas a entregar herramientas a las empresas, para que estas sean capaces de gestionar sus riesgos, independiente de su tamaño, actividad económica y riesgos específicos que deriven de sus actividades. La asistencia técnica dará como resultado prescripciones por parte del OAL, las que deben ser registradas y verificadas de acuerdo con los plazos establecidos.</a:t>
            </a:r>
          </a:p>
        </p:txBody>
      </p:sp>
    </p:spTree>
    <p:extLst>
      <p:ext uri="{BB962C8B-B14F-4D97-AF65-F5344CB8AC3E}">
        <p14:creationId xmlns:p14="http://schemas.microsoft.com/office/powerpoint/2010/main" val="136188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127FCDD-86DB-134E-93B0-4809B1EDBDBB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</p:txBody>
      </p:sp>
      <p:cxnSp>
        <p:nvCxnSpPr>
          <p:cNvPr id="25" name="Conector recto 18">
            <a:extLst>
              <a:ext uri="{FF2B5EF4-FFF2-40B4-BE49-F238E27FC236}">
                <a16:creationId xmlns:a16="http://schemas.microsoft.com/office/drawing/2014/main" id="{663F782F-6B19-074F-9CCC-34E12DE19FC9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256CB545-9D84-A4D7-8695-35DFF2355999}"/>
              </a:ext>
            </a:extLst>
          </p:cNvPr>
          <p:cNvSpPr txBox="1">
            <a:spLocks/>
          </p:cNvSpPr>
          <p:nvPr/>
        </p:nvSpPr>
        <p:spPr>
          <a:xfrm>
            <a:off x="9277442" y="6406049"/>
            <a:ext cx="344419" cy="172209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es-CL" sz="1914" dirty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92B115D2-3591-B55A-AD40-844A7DBE74FE}"/>
              </a:ext>
            </a:extLst>
          </p:cNvPr>
          <p:cNvSpPr txBox="1">
            <a:spLocks/>
          </p:cNvSpPr>
          <p:nvPr/>
        </p:nvSpPr>
        <p:spPr>
          <a:xfrm>
            <a:off x="5226519" y="889058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D4A47F8C-0C0D-9CC6-E296-863D3ED514B9}"/>
              </a:ext>
            </a:extLst>
          </p:cNvPr>
          <p:cNvSpPr txBox="1">
            <a:spLocks/>
          </p:cNvSpPr>
          <p:nvPr/>
        </p:nvSpPr>
        <p:spPr>
          <a:xfrm>
            <a:off x="5226519" y="1815833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231E1835-3C88-FC3E-CBD7-407B7E619D00}"/>
              </a:ext>
            </a:extLst>
          </p:cNvPr>
          <p:cNvSpPr txBox="1">
            <a:spLocks/>
          </p:cNvSpPr>
          <p:nvPr/>
        </p:nvSpPr>
        <p:spPr>
          <a:xfrm>
            <a:off x="5226519" y="2786104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8BF95300-5863-FE88-573B-B437944646DB}"/>
              </a:ext>
            </a:extLst>
          </p:cNvPr>
          <p:cNvSpPr txBox="1">
            <a:spLocks/>
          </p:cNvSpPr>
          <p:nvPr/>
        </p:nvSpPr>
        <p:spPr>
          <a:xfrm>
            <a:off x="5732165" y="312822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Responsabilidad empresa 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C9E1B5F2-833E-97FA-F31E-09ACD34CF286}"/>
              </a:ext>
            </a:extLst>
          </p:cNvPr>
          <p:cNvSpPr txBox="1">
            <a:spLocks/>
          </p:cNvSpPr>
          <p:nvPr/>
        </p:nvSpPr>
        <p:spPr>
          <a:xfrm>
            <a:off x="5732165" y="216390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276" dirty="0">
                <a:solidFill>
                  <a:schemeClr val="bg1">
                    <a:lumMod val="95000"/>
                  </a:schemeClr>
                </a:solidFill>
              </a:rPr>
              <a:t>Resultados de la identificación inicial y avanzada</a:t>
            </a: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B9C9C9F8-6388-B3AC-3EEB-1C546A648151}"/>
              </a:ext>
            </a:extLst>
          </p:cNvPr>
          <p:cNvSpPr txBox="1">
            <a:spLocks/>
          </p:cNvSpPr>
          <p:nvPr/>
        </p:nvSpPr>
        <p:spPr>
          <a:xfrm>
            <a:off x="5732165" y="1239739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Introducción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E8400E1E-02D8-9B05-FDDE-01B8718AA226}"/>
              </a:ext>
            </a:extLst>
          </p:cNvPr>
          <p:cNvSpPr txBox="1">
            <a:spLocks/>
          </p:cNvSpPr>
          <p:nvPr/>
        </p:nvSpPr>
        <p:spPr>
          <a:xfrm>
            <a:off x="5251349" y="3729015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4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4D62D65-89C9-2C71-1C67-8C41E5D3206F}"/>
              </a:ext>
            </a:extLst>
          </p:cNvPr>
          <p:cNvSpPr txBox="1">
            <a:spLocks/>
          </p:cNvSpPr>
          <p:nvPr/>
        </p:nvSpPr>
        <p:spPr>
          <a:xfrm>
            <a:off x="5732165" y="3967074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rgbClr val="13C045"/>
                </a:solidFill>
              </a:rPr>
              <a:t>Gestión de riesgo</a:t>
            </a:r>
          </a:p>
        </p:txBody>
      </p:sp>
    </p:spTree>
    <p:extLst>
      <p:ext uri="{BB962C8B-B14F-4D97-AF65-F5344CB8AC3E}">
        <p14:creationId xmlns:p14="http://schemas.microsoft.com/office/powerpoint/2010/main" val="31303794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esquemas presentación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0" y="1207031"/>
            <a:ext cx="5730740" cy="50308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32430" y="1143285"/>
            <a:ext cx="4766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Árbol de decisión proceso de Identificación.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1A968B1-73BC-EF0A-928B-C7AB9774CE64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inicia y avanzada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C3E7504F-1D48-9AE4-FA19-8B098D6D4181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1E4734C-E2E9-77EB-1D25-70DD8D38E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200" y="1452767"/>
            <a:ext cx="7983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Política Nacional de Seguridad y Salud en el Trabajo en su Principio de “Desarrollo de un enfoque preventivo” da énfasis a la prevención de riesgos laborales por sobre la protección de éstos.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50303" y="2480526"/>
            <a:ext cx="1642444" cy="276619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295" y="2692174"/>
            <a:ext cx="14223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Eliminación: </a:t>
            </a:r>
          </a:p>
          <a:p>
            <a:pPr lvl="0"/>
            <a:endParaRPr lang="es-C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 soluciones que eliminen la tarea de MMC/MMP. Ej. Mecanizar tarea. 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07586" y="2480526"/>
            <a:ext cx="1642444" cy="276619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734578" y="2692174"/>
            <a:ext cx="1422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Mitigación: </a:t>
            </a:r>
          </a:p>
          <a:p>
            <a:pPr lvl="0"/>
            <a:endParaRPr lang="es-CL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 alguno de los factores de riesgo por uno menos riesgoso. Ej. Reducir el peso. 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90267" y="2480526"/>
            <a:ext cx="1642444" cy="276619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817259" y="2692174"/>
            <a:ext cx="1422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Administración: </a:t>
            </a:r>
          </a:p>
          <a:p>
            <a:pPr lvl="0"/>
            <a:endParaRPr lang="es-CL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procedimientos, planes de mantenimiento preventivo y correctivo de equipos, herramientas y ayudas técnicas, Capacitación. 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773409" y="2437166"/>
            <a:ext cx="1642444" cy="27661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925339" y="2692174"/>
            <a:ext cx="1422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EPP: </a:t>
            </a:r>
          </a:p>
          <a:p>
            <a:pPr lvl="0"/>
            <a:endParaRPr lang="es-CL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reconocen EPP específicos para evitar impacto de a sobrecarga lumbar asociada al MMC/MMP. Un punto a considerar es la ropa de trabajo</a:t>
            </a:r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057287" y="2632762"/>
            <a:ext cx="431777" cy="465628"/>
          </a:xfrm>
          <a:prstGeom prst="rightArrow">
            <a:avLst/>
          </a:prstGeom>
          <a:solidFill>
            <a:srgbClr val="105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4123037" y="2632762"/>
            <a:ext cx="431777" cy="465628"/>
          </a:xfrm>
          <a:prstGeom prst="rightArrow">
            <a:avLst/>
          </a:prstGeom>
          <a:solidFill>
            <a:srgbClr val="105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6214182" y="2632762"/>
            <a:ext cx="431777" cy="465628"/>
          </a:xfrm>
          <a:prstGeom prst="rightArrow">
            <a:avLst/>
          </a:prstGeom>
          <a:solidFill>
            <a:srgbClr val="105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BDEE63-6F32-5B0F-2FC4-198C693EBFE9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control de riesgo</a:t>
            </a:r>
          </a:p>
        </p:txBody>
      </p:sp>
      <p:cxnSp>
        <p:nvCxnSpPr>
          <p:cNvPr id="10" name="Conector recto 18">
            <a:extLst>
              <a:ext uri="{FF2B5EF4-FFF2-40B4-BE49-F238E27FC236}">
                <a16:creationId xmlns:a16="http://schemas.microsoft.com/office/drawing/2014/main" id="{A1641B51-A41D-DE85-0216-15980635B2B7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99D6849B-F215-4D27-7E72-D7B5BA274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6EF784-E949-DB41-BE36-B1A3CB12324B}"/>
              </a:ext>
            </a:extLst>
          </p:cNvPr>
          <p:cNvSpPr/>
          <p:nvPr/>
        </p:nvSpPr>
        <p:spPr>
          <a:xfrm>
            <a:off x="0" y="0"/>
            <a:ext cx="9720263" cy="6300789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01" tIns="40501" rIns="40501" bIns="40501" numCol="1" spcCol="38100" rtlCol="0" anchor="ctr">
            <a:spAutoFit/>
          </a:bodyPr>
          <a:lstStyle/>
          <a:p>
            <a:pPr algn="ctr" defTabSz="658171" hangingPunct="0"/>
            <a:endParaRPr lang="es-CL" sz="2551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21F4AA-9AEE-DE50-14D7-61BC3DD55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7"/>
          <a:stretch/>
        </p:blipFill>
        <p:spPr>
          <a:xfrm>
            <a:off x="3947695" y="2805974"/>
            <a:ext cx="1824873" cy="6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46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5BE45A4E-D486-2045-AB18-53AD1BBAB7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66" y="417837"/>
          <a:ext cx="1265" cy="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5BE45A4E-D486-2045-AB18-53AD1BBAB7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6" y="417837"/>
                        <a:ext cx="1265" cy="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id="{255598F9-B7D4-1047-9AB8-F64BB5659C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16570"/>
            <a:ext cx="126566" cy="126566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algn="ctr" defTabSz="658171" hangingPunct="0">
              <a:defRPr/>
            </a:pPr>
            <a:endParaRPr lang="es-ES" sz="2551" b="1" kern="0" dirty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Helvetica Neue Medium"/>
              <a:sym typeface="Arial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12E8231-3BC4-844F-A985-CEAE42D9C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04" t="33265"/>
          <a:stretch/>
        </p:blipFill>
        <p:spPr>
          <a:xfrm>
            <a:off x="0" y="416570"/>
            <a:ext cx="4566219" cy="3842131"/>
          </a:xfrm>
          <a:prstGeom prst="rect">
            <a:avLst/>
          </a:prstGeom>
        </p:spPr>
      </p:pic>
      <p:sp>
        <p:nvSpPr>
          <p:cNvPr id="56" name="tipografía, estilo y tamaños tipográficos"/>
          <p:cNvSpPr txBox="1"/>
          <p:nvPr/>
        </p:nvSpPr>
        <p:spPr>
          <a:xfrm>
            <a:off x="454669" y="1024438"/>
            <a:ext cx="4049059" cy="57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51" tIns="20251" rIns="20251" bIns="20251">
            <a:spAutoFit/>
          </a:bodyPr>
          <a:lstStyle>
            <a:lvl1pPr defTabSz="825500">
              <a:spcBef>
                <a:spcPts val="0"/>
              </a:spcBef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58171" hangingPunct="0">
              <a:lnSpc>
                <a:spcPct val="90000"/>
              </a:lnSpc>
              <a:defRPr/>
            </a:pPr>
            <a:endParaRPr sz="3827" kern="0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5A2FF12-419B-DE40-B969-D731005F4D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352808" y="889059"/>
            <a:ext cx="3775019" cy="926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5422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CL" sz="5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81023AC9-736B-C44E-8D8C-45AC06343DCA}"/>
              </a:ext>
            </a:extLst>
          </p:cNvPr>
          <p:cNvSpPr txBox="1">
            <a:spLocks/>
          </p:cNvSpPr>
          <p:nvPr/>
        </p:nvSpPr>
        <p:spPr>
          <a:xfrm>
            <a:off x="5226519" y="889058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1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F06EA527-CC12-6245-9685-5326715D2025}"/>
              </a:ext>
            </a:extLst>
          </p:cNvPr>
          <p:cNvSpPr txBox="1">
            <a:spLocks/>
          </p:cNvSpPr>
          <p:nvPr/>
        </p:nvSpPr>
        <p:spPr>
          <a:xfrm>
            <a:off x="5226519" y="1815833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2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ACA36803-04DE-104D-BE5D-C1B93843A514}"/>
              </a:ext>
            </a:extLst>
          </p:cNvPr>
          <p:cNvSpPr txBox="1">
            <a:spLocks/>
          </p:cNvSpPr>
          <p:nvPr/>
        </p:nvSpPr>
        <p:spPr>
          <a:xfrm>
            <a:off x="5226519" y="2786104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3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97AB4DA0-1A33-9841-A3A8-96142A86342F}"/>
              </a:ext>
            </a:extLst>
          </p:cNvPr>
          <p:cNvSpPr txBox="1">
            <a:spLocks/>
          </p:cNvSpPr>
          <p:nvPr/>
        </p:nvSpPr>
        <p:spPr>
          <a:xfrm>
            <a:off x="5732165" y="312822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rgbClr val="006D36"/>
                </a:solidFill>
              </a:rPr>
              <a:t>Responsabilidad empresa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15DB9E6A-BE2E-314D-BE67-7FC237D93197}"/>
              </a:ext>
            </a:extLst>
          </p:cNvPr>
          <p:cNvSpPr txBox="1">
            <a:spLocks/>
          </p:cNvSpPr>
          <p:nvPr/>
        </p:nvSpPr>
        <p:spPr>
          <a:xfrm>
            <a:off x="5732165" y="216390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rgbClr val="006D36"/>
                </a:solidFill>
              </a:rPr>
              <a:t>Alcance de aplicación</a:t>
            </a:r>
            <a:endParaRPr lang="es-CL" sz="1276" dirty="0">
              <a:solidFill>
                <a:srgbClr val="006D36"/>
              </a:solidFill>
            </a:endParaRP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E1687406-101E-9745-AC62-F55C337E9FB1}"/>
              </a:ext>
            </a:extLst>
          </p:cNvPr>
          <p:cNvSpPr txBox="1">
            <a:spLocks/>
          </p:cNvSpPr>
          <p:nvPr/>
        </p:nvSpPr>
        <p:spPr>
          <a:xfrm>
            <a:off x="5732165" y="1239739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76" dirty="0">
                <a:solidFill>
                  <a:srgbClr val="006D36"/>
                </a:solidFill>
              </a:rPr>
              <a:t>Introducción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5A6A1ADA-6530-9B3A-1CB0-F3FA20927AAC}"/>
              </a:ext>
            </a:extLst>
          </p:cNvPr>
          <p:cNvSpPr txBox="1">
            <a:spLocks/>
          </p:cNvSpPr>
          <p:nvPr/>
        </p:nvSpPr>
        <p:spPr>
          <a:xfrm>
            <a:off x="5253822" y="3720966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4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237433CE-D5EA-10B1-C463-CB1427372DE6}"/>
              </a:ext>
            </a:extLst>
          </p:cNvPr>
          <p:cNvSpPr txBox="1">
            <a:spLocks/>
          </p:cNvSpPr>
          <p:nvPr/>
        </p:nvSpPr>
        <p:spPr>
          <a:xfrm>
            <a:off x="5734638" y="3959025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rgbClr val="006D36"/>
                </a:solidFill>
              </a:rPr>
              <a:t>Gestión de riesgo</a:t>
            </a:r>
          </a:p>
        </p:txBody>
      </p:sp>
    </p:spTree>
    <p:extLst>
      <p:ext uri="{BB962C8B-B14F-4D97-AF65-F5344CB8AC3E}">
        <p14:creationId xmlns:p14="http://schemas.microsoft.com/office/powerpoint/2010/main" val="20032654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12B621A-677C-8E47-96F2-B8B3990CE272}"/>
              </a:ext>
            </a:extLst>
          </p:cNvPr>
          <p:cNvSpPr txBox="1">
            <a:spLocks/>
          </p:cNvSpPr>
          <p:nvPr/>
        </p:nvSpPr>
        <p:spPr>
          <a:xfrm>
            <a:off x="5226519" y="889058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1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05EE18C7-3F24-EC4F-9C06-0B94EFEF786F}"/>
              </a:ext>
            </a:extLst>
          </p:cNvPr>
          <p:cNvSpPr txBox="1">
            <a:spLocks/>
          </p:cNvSpPr>
          <p:nvPr/>
        </p:nvSpPr>
        <p:spPr>
          <a:xfrm>
            <a:off x="5226519" y="1815833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6A5D74FC-6BB2-754B-96D4-3ADB51AA8E19}"/>
              </a:ext>
            </a:extLst>
          </p:cNvPr>
          <p:cNvSpPr txBox="1">
            <a:spLocks/>
          </p:cNvSpPr>
          <p:nvPr/>
        </p:nvSpPr>
        <p:spPr>
          <a:xfrm>
            <a:off x="5226519" y="2786104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EDABF3F-180A-684D-99DB-4D5FEFFEFC22}"/>
              </a:ext>
            </a:extLst>
          </p:cNvPr>
          <p:cNvSpPr txBox="1">
            <a:spLocks/>
          </p:cNvSpPr>
          <p:nvPr/>
        </p:nvSpPr>
        <p:spPr>
          <a:xfrm>
            <a:off x="5732165" y="312822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Responsabilidad empresa 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CC47074C-BE64-F645-A7D7-4FEA7C8D8000}"/>
              </a:ext>
            </a:extLst>
          </p:cNvPr>
          <p:cNvSpPr txBox="1">
            <a:spLocks/>
          </p:cNvSpPr>
          <p:nvPr/>
        </p:nvSpPr>
        <p:spPr>
          <a:xfrm>
            <a:off x="5732165" y="216390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276" dirty="0">
                <a:solidFill>
                  <a:schemeClr val="bg1">
                    <a:lumMod val="95000"/>
                  </a:schemeClr>
                </a:solidFill>
              </a:rPr>
              <a:t>Alcance de aplicación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6AE43C6-FDB9-C044-B2A0-27B5B49C4F8D}"/>
              </a:ext>
            </a:extLst>
          </p:cNvPr>
          <p:cNvSpPr txBox="1">
            <a:spLocks/>
          </p:cNvSpPr>
          <p:nvPr/>
        </p:nvSpPr>
        <p:spPr>
          <a:xfrm>
            <a:off x="5732165" y="1239739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76" dirty="0">
                <a:solidFill>
                  <a:srgbClr val="006D36"/>
                </a:solidFill>
              </a:rPr>
              <a:t>Introducción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127FCDD-86DB-134E-93B0-4809B1EDBDBB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</p:txBody>
      </p:sp>
      <p:cxnSp>
        <p:nvCxnSpPr>
          <p:cNvPr id="25" name="Conector recto 18">
            <a:extLst>
              <a:ext uri="{FF2B5EF4-FFF2-40B4-BE49-F238E27FC236}">
                <a16:creationId xmlns:a16="http://schemas.microsoft.com/office/drawing/2014/main" id="{663F782F-6B19-074F-9CCC-34E12DE19FC9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FB7B9E74-A57E-40FA-2D1A-6219140DA6DC}"/>
              </a:ext>
            </a:extLst>
          </p:cNvPr>
          <p:cNvSpPr txBox="1">
            <a:spLocks/>
          </p:cNvSpPr>
          <p:nvPr/>
        </p:nvSpPr>
        <p:spPr>
          <a:xfrm>
            <a:off x="5251349" y="3729015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98D5239F-A4A6-C8C0-AC3E-DAA343FD10EC}"/>
              </a:ext>
            </a:extLst>
          </p:cNvPr>
          <p:cNvSpPr txBox="1">
            <a:spLocks/>
          </p:cNvSpPr>
          <p:nvPr/>
        </p:nvSpPr>
        <p:spPr>
          <a:xfrm>
            <a:off x="5732165" y="3967074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Gestión de riesgo</a:t>
            </a:r>
          </a:p>
        </p:txBody>
      </p:sp>
    </p:spTree>
    <p:extLst>
      <p:ext uri="{BB962C8B-B14F-4D97-AF65-F5344CB8AC3E}">
        <p14:creationId xmlns:p14="http://schemas.microsoft.com/office/powerpoint/2010/main" val="24143525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A583E8F-E346-4946-B6AC-0E126EF72D32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cxnSp>
        <p:nvCxnSpPr>
          <p:cNvPr id="11" name="Conector recto 18">
            <a:extLst>
              <a:ext uri="{FF2B5EF4-FFF2-40B4-BE49-F238E27FC236}">
                <a16:creationId xmlns:a16="http://schemas.microsoft.com/office/drawing/2014/main" id="{A0640433-C49E-A243-915B-00E3C48159D4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974B6D3-9F51-2346-92B6-BA11C4F68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6B1FE4-0255-B57D-7BAF-FB31FDCB73BF}"/>
              </a:ext>
            </a:extLst>
          </p:cNvPr>
          <p:cNvCxnSpPr/>
          <p:nvPr/>
        </p:nvCxnSpPr>
        <p:spPr>
          <a:xfrm>
            <a:off x="348057" y="5567803"/>
            <a:ext cx="9008203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bject 7">
            <a:extLst>
              <a:ext uri="{FF2B5EF4-FFF2-40B4-BE49-F238E27FC236}">
                <a16:creationId xmlns:a16="http://schemas.microsoft.com/office/drawing/2014/main" id="{9FEE0002-97F0-05F4-FE50-D873565A97B8}"/>
              </a:ext>
            </a:extLst>
          </p:cNvPr>
          <p:cNvSpPr/>
          <p:nvPr/>
        </p:nvSpPr>
        <p:spPr>
          <a:xfrm>
            <a:off x="2804060" y="3012275"/>
            <a:ext cx="0" cy="1154281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6350">
            <a:solidFill>
              <a:srgbClr val="7FBB42"/>
            </a:solidFill>
          </a:ln>
        </p:spPr>
        <p:txBody>
          <a:bodyPr wrap="square" lIns="0" tIns="0" rIns="0" bIns="0" rtlCol="0"/>
          <a:lstStyle/>
          <a:p>
            <a:endParaRPr sz="1435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25063E5-DEB0-CF3A-428E-9ECFC34E3957}"/>
              </a:ext>
            </a:extLst>
          </p:cNvPr>
          <p:cNvSpPr txBox="1"/>
          <p:nvPr/>
        </p:nvSpPr>
        <p:spPr>
          <a:xfrm>
            <a:off x="6070743" y="2590571"/>
            <a:ext cx="3198798" cy="1997691"/>
          </a:xfrm>
          <a:prstGeom prst="rect">
            <a:avLst/>
          </a:prstGeom>
        </p:spPr>
        <p:txBody>
          <a:bodyPr vert="horz" wrap="square" lIns="0" tIns="10125" rIns="0" bIns="0" rtlCol="0">
            <a:spAutoFit/>
          </a:bodyPr>
          <a:lstStyle/>
          <a:p>
            <a:pPr marL="10126" marR="4050" algn="just">
              <a:spcBef>
                <a:spcPts val="80"/>
              </a:spcBef>
            </a:pPr>
            <a:r>
              <a:rPr lang="es-CL" sz="1435" spc="4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Actualmente la guía técnica sigue vigente, sin embargo, la actualización del protocolo TMERT incluye la metodología de identificación inicial y avanzada de manejo manual de carga, personas y pacientes, como parte de los factores de riesgo que deben ser desarrollados en su conjunto en la actualización normativa. 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278F74FF-2597-6F97-4DD4-4F9ECAA6D890}"/>
              </a:ext>
            </a:extLst>
          </p:cNvPr>
          <p:cNvSpPr txBox="1"/>
          <p:nvPr/>
        </p:nvSpPr>
        <p:spPr>
          <a:xfrm>
            <a:off x="1586775" y="3843634"/>
            <a:ext cx="790278" cy="329226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lnSpc>
                <a:spcPts val="1287"/>
              </a:lnSpc>
              <a:spcBef>
                <a:spcPts val="72"/>
              </a:spcBef>
            </a:pPr>
            <a:r>
              <a:rPr sz="1076" b="1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490">
              <a:lnSpc>
                <a:spcPts val="1287"/>
              </a:lnSpc>
            </a:pPr>
            <a:r>
              <a:rPr sz="1076" spc="5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076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76" spc="-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PELIGRO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E7DF4E6-AB64-0D93-1DA9-D802524B8FE4}"/>
              </a:ext>
            </a:extLst>
          </p:cNvPr>
          <p:cNvSpPr txBox="1"/>
          <p:nvPr/>
        </p:nvSpPr>
        <p:spPr>
          <a:xfrm>
            <a:off x="2804060" y="3843634"/>
            <a:ext cx="845460" cy="335360"/>
          </a:xfrm>
          <a:prstGeom prst="rect">
            <a:avLst/>
          </a:prstGeom>
        </p:spPr>
        <p:txBody>
          <a:bodyPr vert="horz" wrap="square" lIns="0" tIns="15188" rIns="0" bIns="0" rtlCol="0">
            <a:spAutoFit/>
          </a:bodyPr>
          <a:lstStyle/>
          <a:p>
            <a:pPr marL="50629" marR="4050" indent="-41009">
              <a:lnSpc>
                <a:spcPts val="1284"/>
              </a:lnSpc>
              <a:spcBef>
                <a:spcPts val="120"/>
              </a:spcBef>
            </a:pPr>
            <a:r>
              <a:rPr sz="1076" b="1" spc="-15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1076" b="1" spc="-10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ANIZAR </a:t>
            </a:r>
            <a:r>
              <a:rPr sz="1076" b="1" spc="-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sz="1076" b="1" spc="-9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AC6D206-8631-A258-148E-268404FD668B}"/>
              </a:ext>
            </a:extLst>
          </p:cNvPr>
          <p:cNvSpPr txBox="1"/>
          <p:nvPr/>
        </p:nvSpPr>
        <p:spPr>
          <a:xfrm>
            <a:off x="7829331" y="3882462"/>
            <a:ext cx="844448" cy="174760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spcBef>
                <a:spcPts val="72"/>
              </a:spcBef>
            </a:pPr>
            <a:r>
              <a:rPr sz="1076" b="1" spc="-12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SEGUIMIEN</a:t>
            </a:r>
            <a:r>
              <a:rPr sz="1076" b="1" spc="-14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sz="1076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 descr="portada guia tecnica.jpg">
            <a:extLst>
              <a:ext uri="{FF2B5EF4-FFF2-40B4-BE49-F238E27FC236}">
                <a16:creationId xmlns:a16="http://schemas.microsoft.com/office/drawing/2014/main" id="{7CBE127A-4367-29D3-CDA1-A315FEFF0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57" y="2059531"/>
            <a:ext cx="2582078" cy="3182859"/>
          </a:xfrm>
          <a:prstGeom prst="rect">
            <a:avLst/>
          </a:prstGeom>
          <a:ln>
            <a:solidFill>
              <a:srgbClr val="8ECFD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FC5F89-0A20-544C-7A03-7F791F830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81" y="2059531"/>
            <a:ext cx="2286587" cy="31828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925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A583E8F-E346-4946-B6AC-0E126EF72D32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cxnSp>
        <p:nvCxnSpPr>
          <p:cNvPr id="11" name="Conector recto 18">
            <a:extLst>
              <a:ext uri="{FF2B5EF4-FFF2-40B4-BE49-F238E27FC236}">
                <a16:creationId xmlns:a16="http://schemas.microsoft.com/office/drawing/2014/main" id="{A0640433-C49E-A243-915B-00E3C48159D4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974B6D3-9F51-2346-92B6-BA11C4F68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6B1FE4-0255-B57D-7BAF-FB31FDCB73BF}"/>
              </a:ext>
            </a:extLst>
          </p:cNvPr>
          <p:cNvCxnSpPr/>
          <p:nvPr/>
        </p:nvCxnSpPr>
        <p:spPr>
          <a:xfrm>
            <a:off x="348057" y="5567803"/>
            <a:ext cx="9008203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object 4">
            <a:extLst>
              <a:ext uri="{FF2B5EF4-FFF2-40B4-BE49-F238E27FC236}">
                <a16:creationId xmlns:a16="http://schemas.microsoft.com/office/drawing/2014/main" id="{A2760CD6-E112-69F1-1A24-BB08447A748B}"/>
              </a:ext>
            </a:extLst>
          </p:cNvPr>
          <p:cNvSpPr/>
          <p:nvPr/>
        </p:nvSpPr>
        <p:spPr>
          <a:xfrm>
            <a:off x="1863100" y="1617995"/>
            <a:ext cx="1013034" cy="196937"/>
          </a:xfrm>
          <a:custGeom>
            <a:avLst/>
            <a:gdLst/>
            <a:ahLst/>
            <a:cxnLst/>
            <a:rect l="l" t="t" r="r" b="b"/>
            <a:pathLst>
              <a:path w="1270635" h="247014">
                <a:moveTo>
                  <a:pt x="1270088" y="0"/>
                </a:moveTo>
                <a:lnTo>
                  <a:pt x="0" y="0"/>
                </a:lnTo>
                <a:lnTo>
                  <a:pt x="0" y="246862"/>
                </a:lnTo>
                <a:lnTo>
                  <a:pt x="1270088" y="246862"/>
                </a:lnTo>
                <a:lnTo>
                  <a:pt x="1270088" y="0"/>
                </a:lnTo>
                <a:close/>
              </a:path>
            </a:pathLst>
          </a:custGeom>
          <a:solidFill>
            <a:srgbClr val="E2EDD3"/>
          </a:solidFill>
        </p:spPr>
        <p:txBody>
          <a:bodyPr wrap="square" lIns="0" tIns="0" rIns="0" bIns="0" rtlCol="0"/>
          <a:lstStyle/>
          <a:p>
            <a:endParaRPr sz="143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D156ED2-34D4-0E7B-7F67-6FB5723330A6}"/>
              </a:ext>
            </a:extLst>
          </p:cNvPr>
          <p:cNvSpPr txBox="1"/>
          <p:nvPr/>
        </p:nvSpPr>
        <p:spPr>
          <a:xfrm>
            <a:off x="4244046" y="1913719"/>
            <a:ext cx="3198798" cy="451883"/>
          </a:xfrm>
          <a:prstGeom prst="rect">
            <a:avLst/>
          </a:prstGeom>
        </p:spPr>
        <p:txBody>
          <a:bodyPr vert="horz" wrap="square" lIns="0" tIns="10125" rIns="0" bIns="0" rtlCol="0">
            <a:spAutoFit/>
          </a:bodyPr>
          <a:lstStyle/>
          <a:p>
            <a:pPr marL="10126" marR="4050" algn="just">
              <a:spcBef>
                <a:spcPts val="80"/>
              </a:spcBef>
            </a:pPr>
            <a:r>
              <a:rPr lang="es-CL" sz="1435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los aspectos técnicos de  la Ley Nº20.001/20949 y DS Nº63.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4AB993E-F395-B410-C794-540CD8E8E6BF}"/>
              </a:ext>
            </a:extLst>
          </p:cNvPr>
          <p:cNvSpPr txBox="1"/>
          <p:nvPr/>
        </p:nvSpPr>
        <p:spPr>
          <a:xfrm>
            <a:off x="1889842" y="1446905"/>
            <a:ext cx="997339" cy="304792"/>
          </a:xfrm>
          <a:prstGeom prst="rect">
            <a:avLst/>
          </a:prstGeom>
        </p:spPr>
        <p:txBody>
          <a:bodyPr vert="horz" wrap="square" lIns="0" tIns="10125" rIns="0" bIns="0" rtlCol="0">
            <a:spAutoFit/>
          </a:bodyPr>
          <a:lstStyle/>
          <a:p>
            <a:pPr marL="10126">
              <a:spcBef>
                <a:spcPts val="80"/>
              </a:spcBef>
            </a:pPr>
            <a:r>
              <a:rPr sz="1914" spc="-68" dirty="0">
                <a:solidFill>
                  <a:srgbClr val="7FB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</a:t>
            </a:r>
            <a:r>
              <a:rPr sz="1914" spc="-84" dirty="0">
                <a:solidFill>
                  <a:srgbClr val="7FB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1914" spc="8" dirty="0">
                <a:solidFill>
                  <a:srgbClr val="7FB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sz="1914" spc="-16" dirty="0">
                <a:solidFill>
                  <a:srgbClr val="7FB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1914" spc="36" dirty="0">
                <a:solidFill>
                  <a:srgbClr val="7FB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endParaRPr sz="191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FEE0002-97F0-05F4-FE50-D873565A97B8}"/>
              </a:ext>
            </a:extLst>
          </p:cNvPr>
          <p:cNvSpPr/>
          <p:nvPr/>
        </p:nvSpPr>
        <p:spPr>
          <a:xfrm>
            <a:off x="3649520" y="2853966"/>
            <a:ext cx="0" cy="1154281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6350">
            <a:solidFill>
              <a:srgbClr val="7FBB42"/>
            </a:solidFill>
          </a:ln>
        </p:spPr>
        <p:txBody>
          <a:bodyPr wrap="square" lIns="0" tIns="0" rIns="0" bIns="0" rtlCol="0"/>
          <a:lstStyle/>
          <a:p>
            <a:endParaRPr sz="1435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25063E5-DEB0-CF3A-428E-9ECFC34E3957}"/>
              </a:ext>
            </a:extLst>
          </p:cNvPr>
          <p:cNvSpPr txBox="1"/>
          <p:nvPr/>
        </p:nvSpPr>
        <p:spPr>
          <a:xfrm>
            <a:off x="4244046" y="3064953"/>
            <a:ext cx="3198798" cy="1776861"/>
          </a:xfrm>
          <a:prstGeom prst="rect">
            <a:avLst/>
          </a:prstGeom>
        </p:spPr>
        <p:txBody>
          <a:bodyPr vert="horz" wrap="square" lIns="0" tIns="10125" rIns="0" bIns="0" rtlCol="0">
            <a:spAutoFit/>
          </a:bodyPr>
          <a:lstStyle/>
          <a:p>
            <a:pPr marL="10126" marR="4050" algn="just">
              <a:spcBef>
                <a:spcPts val="80"/>
              </a:spcBef>
            </a:pPr>
            <a:r>
              <a:rPr lang="es-CL" sz="1435" spc="4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Asistir principalmente a los profesionales de la prevención de riesgos y salud ocupacional y a representantes de comités paritarios de higiene y seguridad, en sus iniciativas de identificación, evaluación y control de los riesgos asociados al MMC.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278F74FF-2597-6F97-4DD4-4F9ECAA6D890}"/>
              </a:ext>
            </a:extLst>
          </p:cNvPr>
          <p:cNvSpPr txBox="1"/>
          <p:nvPr/>
        </p:nvSpPr>
        <p:spPr>
          <a:xfrm>
            <a:off x="1586775" y="3843634"/>
            <a:ext cx="790278" cy="329226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lnSpc>
                <a:spcPts val="1287"/>
              </a:lnSpc>
              <a:spcBef>
                <a:spcPts val="72"/>
              </a:spcBef>
            </a:pPr>
            <a:r>
              <a:rPr sz="1076" b="1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490">
              <a:lnSpc>
                <a:spcPts val="1287"/>
              </a:lnSpc>
            </a:pPr>
            <a:r>
              <a:rPr sz="1076" spc="5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076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76" spc="-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PELIGRO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E7DF4E6-AB64-0D93-1DA9-D802524B8FE4}"/>
              </a:ext>
            </a:extLst>
          </p:cNvPr>
          <p:cNvSpPr txBox="1"/>
          <p:nvPr/>
        </p:nvSpPr>
        <p:spPr>
          <a:xfrm>
            <a:off x="2804060" y="3843634"/>
            <a:ext cx="845460" cy="335360"/>
          </a:xfrm>
          <a:prstGeom prst="rect">
            <a:avLst/>
          </a:prstGeom>
        </p:spPr>
        <p:txBody>
          <a:bodyPr vert="horz" wrap="square" lIns="0" tIns="15188" rIns="0" bIns="0" rtlCol="0">
            <a:spAutoFit/>
          </a:bodyPr>
          <a:lstStyle/>
          <a:p>
            <a:pPr marL="50629" marR="4050" indent="-41009">
              <a:lnSpc>
                <a:spcPts val="1284"/>
              </a:lnSpc>
              <a:spcBef>
                <a:spcPts val="120"/>
              </a:spcBef>
            </a:pPr>
            <a:r>
              <a:rPr sz="1076" b="1" spc="-15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1076" b="1" spc="-10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ANIZAR </a:t>
            </a:r>
            <a:r>
              <a:rPr sz="1076" b="1" spc="-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sz="1076" b="1" spc="-9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AC6D206-8631-A258-148E-268404FD668B}"/>
              </a:ext>
            </a:extLst>
          </p:cNvPr>
          <p:cNvSpPr txBox="1"/>
          <p:nvPr/>
        </p:nvSpPr>
        <p:spPr>
          <a:xfrm>
            <a:off x="7829331" y="3882462"/>
            <a:ext cx="844448" cy="174760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spcBef>
                <a:spcPts val="72"/>
              </a:spcBef>
            </a:pPr>
            <a:r>
              <a:rPr sz="1076" b="1" spc="-12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SEGUIMIEN</a:t>
            </a:r>
            <a:r>
              <a:rPr sz="1076" b="1" spc="-14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sz="1076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 descr="portada guia tecnica.jpg">
            <a:extLst>
              <a:ext uri="{FF2B5EF4-FFF2-40B4-BE49-F238E27FC236}">
                <a16:creationId xmlns:a16="http://schemas.microsoft.com/office/drawing/2014/main" id="{7CBE127A-4367-29D3-CDA1-A315FEFF0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" y="2108241"/>
            <a:ext cx="2582078" cy="3182859"/>
          </a:xfrm>
          <a:prstGeom prst="rect">
            <a:avLst/>
          </a:prstGeom>
          <a:ln>
            <a:solidFill>
              <a:srgbClr val="8ECFD0"/>
            </a:solidFill>
          </a:ln>
        </p:spPr>
      </p:pic>
    </p:spTree>
    <p:extLst>
      <p:ext uri="{BB962C8B-B14F-4D97-AF65-F5344CB8AC3E}">
        <p14:creationId xmlns:p14="http://schemas.microsoft.com/office/powerpoint/2010/main" val="23966791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8181" y="1363019"/>
            <a:ext cx="3231492" cy="11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435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Articulo 211-H Si la manipulación manual es inevitable y las ayudas mecánicas no pueden usarse, no se permitirá que se opere con cargas superiores a 50 kilogramos.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35195" y="1388926"/>
            <a:ext cx="5249047" cy="369962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63782" y="1727563"/>
            <a:ext cx="4876535" cy="33239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LEY 20.949</a:t>
            </a:r>
            <a:endParaRPr lang="es-CL" altLang="es-CL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"</a:t>
            </a:r>
            <a:r>
              <a:rPr lang="es-CL" alt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Artículo 211-H: </a:t>
            </a: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Si la manipulación manual es inevitable y las ayudas mecánicas no pueden usarse, no se permitirá que se opere con cargas </a:t>
            </a:r>
            <a:r>
              <a:rPr lang="es-CL" alt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superiores a 25 kilogramos</a:t>
            </a: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Esta carga será modificada en la medida que existan </a:t>
            </a:r>
            <a:r>
              <a:rPr lang="es-CL" alt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otros factores agravantes</a:t>
            </a: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caso en el cual, la manipulación deberá efectuarse en conformidad a lo </a:t>
            </a:r>
            <a:r>
              <a:rPr lang="es-CL" alt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dispuesto en el decreto supremo Nº 63</a:t>
            </a: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del Ministerio del Trabajo y Previsión Social, del año 2005, que aprueba reglamento para la aplicación de la ley Nº 20.001, que regula el peso máximo de carga humana, y en la</a:t>
            </a:r>
            <a:r>
              <a:rPr lang="es-CL" alt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s-CL" altLang="es-C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Guía Técnica para la Evaluación y Control de los Riesgos Asociados al Manejo o Manipulación Manual de Carga</a:t>
            </a:r>
            <a:r>
              <a:rPr lang="es-CL" alt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"</a:t>
            </a:r>
          </a:p>
          <a:p>
            <a:endParaRPr lang="es-ES" dirty="0"/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3479621" y="1820684"/>
            <a:ext cx="474092" cy="253988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F6854505-9482-111E-7CC0-C26E54AA9952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cxnSp>
        <p:nvCxnSpPr>
          <p:cNvPr id="11" name="Conector recto 18">
            <a:extLst>
              <a:ext uri="{FF2B5EF4-FFF2-40B4-BE49-F238E27FC236}">
                <a16:creationId xmlns:a16="http://schemas.microsoft.com/office/drawing/2014/main" id="{40E3F99C-500E-3DF6-962B-C1FC01AF435D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0948C091-C483-8D9F-EA85-112F09F50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5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8181" y="1363019"/>
            <a:ext cx="32314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Articulo 211-H Si la manipulación manual es inevitable y las ayudas mecánicas no pueden usarse, no se permitirá que se opere con cargas superiores a 50 kilogramos.</a:t>
            </a:r>
            <a:endParaRPr lang="es-ES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8181" y="3037729"/>
            <a:ext cx="3231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Articulo 211-I Se prohíbe las operaciones de carga y descarga manual para la mujer embarazada.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8180" y="4503888"/>
            <a:ext cx="3231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400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Articulo 211-J Los menores de 18 años y mujeres no podrán llevar, transportar, cargar, arrastrar o empujar manualmente, y sin ayuda mecánica, cargas superiores a los 20 kilogramos.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4341222-6AB8-D3BB-953C-45EF5BAD6073}"/>
              </a:ext>
            </a:extLst>
          </p:cNvPr>
          <p:cNvGrpSpPr/>
          <p:nvPr/>
        </p:nvGrpSpPr>
        <p:grpSpPr>
          <a:xfrm>
            <a:off x="3589673" y="2281593"/>
            <a:ext cx="5494573" cy="3699623"/>
            <a:chOff x="3589673" y="2281593"/>
            <a:chExt cx="5494573" cy="3699623"/>
          </a:xfrm>
        </p:grpSpPr>
        <p:sp>
          <p:nvSpPr>
            <p:cNvPr id="6" name="Rectángulo 5"/>
            <p:cNvSpPr/>
            <p:nvPr/>
          </p:nvSpPr>
          <p:spPr>
            <a:xfrm>
              <a:off x="3835199" y="2281593"/>
              <a:ext cx="5249047" cy="369962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063782" y="2576063"/>
              <a:ext cx="4876535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0"/>
                </a:spcBef>
                <a:buFontTx/>
                <a:buNone/>
              </a:pPr>
              <a:r>
                <a:rPr lang="es-CL" alt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LEY 20.949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"</a:t>
              </a:r>
              <a:r>
                <a:rPr lang="es-CL" altLang="es-C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Artículo 211-J: </a:t>
              </a: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Los menores de 18 años y las mujeres no podrán llevar, transportar, cargar, </a:t>
              </a:r>
              <a:r>
                <a:rPr lang="es-CL" altLang="es-C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arrastrar ni empujar </a:t>
              </a: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manualmente, y sin ayuda mecánica, </a:t>
              </a:r>
              <a:r>
                <a:rPr lang="es-CL" altLang="es-C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cargas superiores a 20 kilogramos</a:t>
              </a: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. Para estos trabajadores, el empleador deberá implementar medidas de seguridad y mitigación, tales como rotación de trabajadores, </a:t>
              </a:r>
              <a:r>
                <a:rPr lang="es-CL" altLang="es-C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disminución de las alturas de levantamiento o aumento de la frecuencia</a:t>
              </a: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 con que se manipula la carga. El detalle de la implementación de dichas medidas estará contenido en la </a:t>
              </a:r>
              <a:r>
                <a:rPr lang="es-CL" altLang="es-CL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Guía Técnica para la Evaluación y Control de los Riesgos Asociados al Manejo o Manipulación Manual de Carga</a:t>
              </a:r>
              <a:r>
                <a:rPr lang="es-CL" alt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."</a:t>
              </a:r>
              <a:endParaRPr lang="es-CL" altLang="es-CL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es-CL" altLang="es-CL" sz="1400" b="1" dirty="0">
                <a:solidFill>
                  <a:srgbClr val="8D004C"/>
                </a:solidFill>
                <a:latin typeface="Arial" pitchFamily="34" charset="0"/>
              </a:endParaRPr>
            </a:p>
          </p:txBody>
        </p:sp>
        <p:sp>
          <p:nvSpPr>
            <p:cNvPr id="9" name="Triángulo isósceles 8"/>
            <p:cNvSpPr/>
            <p:nvPr/>
          </p:nvSpPr>
          <p:spPr>
            <a:xfrm rot="16200000">
              <a:off x="3479621" y="4884850"/>
              <a:ext cx="474092" cy="25398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CB0DE717-6C1B-F2A6-AA4B-12D31C14FBCD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cxnSp>
        <p:nvCxnSpPr>
          <p:cNvPr id="11" name="Conector recto 18">
            <a:extLst>
              <a:ext uri="{FF2B5EF4-FFF2-40B4-BE49-F238E27FC236}">
                <a16:creationId xmlns:a16="http://schemas.microsoft.com/office/drawing/2014/main" id="{CE024509-1451-838C-2269-315910CF1B2F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2E627EF2-1903-E3E3-ADB0-FC7B808BF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A583E8F-E346-4946-B6AC-0E126EF72D32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cxnSp>
        <p:nvCxnSpPr>
          <p:cNvPr id="11" name="Conector recto 18">
            <a:extLst>
              <a:ext uri="{FF2B5EF4-FFF2-40B4-BE49-F238E27FC236}">
                <a16:creationId xmlns:a16="http://schemas.microsoft.com/office/drawing/2014/main" id="{A0640433-C49E-A243-915B-00E3C48159D4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974B6D3-9F51-2346-92B6-BA11C4F68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23" y="780971"/>
            <a:ext cx="1042937" cy="42606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6B1FE4-0255-B57D-7BAF-FB31FDCB73BF}"/>
              </a:ext>
            </a:extLst>
          </p:cNvPr>
          <p:cNvCxnSpPr/>
          <p:nvPr/>
        </p:nvCxnSpPr>
        <p:spPr>
          <a:xfrm>
            <a:off x="348057" y="5567803"/>
            <a:ext cx="9008203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bject 10">
            <a:extLst>
              <a:ext uri="{FF2B5EF4-FFF2-40B4-BE49-F238E27FC236}">
                <a16:creationId xmlns:a16="http://schemas.microsoft.com/office/drawing/2014/main" id="{278F74FF-2597-6F97-4DD4-4F9ECAA6D890}"/>
              </a:ext>
            </a:extLst>
          </p:cNvPr>
          <p:cNvSpPr txBox="1"/>
          <p:nvPr/>
        </p:nvSpPr>
        <p:spPr>
          <a:xfrm>
            <a:off x="1586775" y="3843634"/>
            <a:ext cx="790278" cy="329226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lnSpc>
                <a:spcPts val="1287"/>
              </a:lnSpc>
              <a:spcBef>
                <a:spcPts val="72"/>
              </a:spcBef>
            </a:pPr>
            <a:r>
              <a:rPr sz="1076" b="1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490">
              <a:lnSpc>
                <a:spcPts val="1287"/>
              </a:lnSpc>
            </a:pPr>
            <a:r>
              <a:rPr sz="1076" spc="5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076" spc="-1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76" spc="-2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PELIGRO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E7DF4E6-AB64-0D93-1DA9-D802524B8FE4}"/>
              </a:ext>
            </a:extLst>
          </p:cNvPr>
          <p:cNvSpPr txBox="1"/>
          <p:nvPr/>
        </p:nvSpPr>
        <p:spPr>
          <a:xfrm>
            <a:off x="2804060" y="3843634"/>
            <a:ext cx="845460" cy="335360"/>
          </a:xfrm>
          <a:prstGeom prst="rect">
            <a:avLst/>
          </a:prstGeom>
        </p:spPr>
        <p:txBody>
          <a:bodyPr vert="horz" wrap="square" lIns="0" tIns="15188" rIns="0" bIns="0" rtlCol="0">
            <a:spAutoFit/>
          </a:bodyPr>
          <a:lstStyle/>
          <a:p>
            <a:pPr marL="50629" marR="4050" indent="-41009">
              <a:lnSpc>
                <a:spcPts val="1284"/>
              </a:lnSpc>
              <a:spcBef>
                <a:spcPts val="120"/>
              </a:spcBef>
            </a:pPr>
            <a:r>
              <a:rPr sz="1076" b="1" spc="-15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1076" b="1" spc="-10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ANIZAR </a:t>
            </a:r>
            <a:r>
              <a:rPr sz="1076" b="1" spc="-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sz="1076" b="1" spc="-9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PLANIFICAR</a:t>
            </a:r>
            <a:endParaRPr sz="107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AC6D206-8631-A258-148E-268404FD668B}"/>
              </a:ext>
            </a:extLst>
          </p:cNvPr>
          <p:cNvSpPr txBox="1"/>
          <p:nvPr/>
        </p:nvSpPr>
        <p:spPr>
          <a:xfrm>
            <a:off x="7829331" y="3882462"/>
            <a:ext cx="844448" cy="174760"/>
          </a:xfrm>
          <a:prstGeom prst="rect">
            <a:avLst/>
          </a:prstGeom>
        </p:spPr>
        <p:txBody>
          <a:bodyPr vert="horz" wrap="square" lIns="0" tIns="9113" rIns="0" bIns="0" rtlCol="0">
            <a:spAutoFit/>
          </a:bodyPr>
          <a:lstStyle/>
          <a:p>
            <a:pPr marL="10126">
              <a:spcBef>
                <a:spcPts val="72"/>
              </a:spcBef>
            </a:pPr>
            <a:r>
              <a:rPr sz="1076" b="1" spc="-12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SEGUIMIEN</a:t>
            </a:r>
            <a:r>
              <a:rPr sz="1076" b="1" spc="-148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076" b="1" spc="-167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sz="1076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2061C4-9463-43B5-DE96-8CFFC2DA1E02}"/>
              </a:ext>
            </a:extLst>
          </p:cNvPr>
          <p:cNvSpPr txBox="1"/>
          <p:nvPr/>
        </p:nvSpPr>
        <p:spPr>
          <a:xfrm>
            <a:off x="641894" y="1777145"/>
            <a:ext cx="3597213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26" marR="4050" algn="just">
              <a:spcBef>
                <a:spcPts val="80"/>
              </a:spcBef>
            </a:pPr>
            <a:r>
              <a:rPr lang="es-CL" altLang="es-CL" sz="1435" spc="36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se permitirá que se opere con cargas superiores a 25 kilogramos. Esta carga será modificada en la medida que existan otros factores agravantes, caso en el cual, la manipulación deberá efectuarse en conformidad a lo dispuesto en el decreto supremo Nº 63, del Ministerio del Trabajo y Previsión Social, del año 2005 y en la Guía Técnica para la Evaluación y Control de los Riesgos Asociados al Manejo o Manipulación Manual de Carga"</a:t>
            </a:r>
          </a:p>
        </p:txBody>
      </p:sp>
      <p:pic>
        <p:nvPicPr>
          <p:cNvPr id="7" name="Imagen 6" descr="esquemas presentación2-02.png">
            <a:extLst>
              <a:ext uri="{FF2B5EF4-FFF2-40B4-BE49-F238E27FC236}">
                <a16:creationId xmlns:a16="http://schemas.microsoft.com/office/drawing/2014/main" id="{0653AF39-B15F-7132-999B-CBF96F5E0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7"/>
          <a:stretch/>
        </p:blipFill>
        <p:spPr>
          <a:xfrm>
            <a:off x="4990304" y="946229"/>
            <a:ext cx="3817825" cy="4831403"/>
          </a:xfrm>
          <a:prstGeom prst="rect">
            <a:avLst/>
          </a:prstGeom>
        </p:spPr>
      </p:pic>
      <p:sp>
        <p:nvSpPr>
          <p:cNvPr id="9" name="Flecha derecha 2">
            <a:extLst>
              <a:ext uri="{FF2B5EF4-FFF2-40B4-BE49-F238E27FC236}">
                <a16:creationId xmlns:a16="http://schemas.microsoft.com/office/drawing/2014/main" id="{76DB7016-5A12-8386-A2B4-B6B7C9BC9DB9}"/>
              </a:ext>
            </a:extLst>
          </p:cNvPr>
          <p:cNvSpPr/>
          <p:nvPr/>
        </p:nvSpPr>
        <p:spPr>
          <a:xfrm>
            <a:off x="4317765" y="2902437"/>
            <a:ext cx="482574" cy="499492"/>
          </a:xfrm>
          <a:prstGeom prst="rightArrow">
            <a:avLst/>
          </a:prstGeom>
          <a:solidFill>
            <a:srgbClr val="8D0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1631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127FCDD-86DB-134E-93B0-4809B1EDBDBB}"/>
              </a:ext>
            </a:extLst>
          </p:cNvPr>
          <p:cNvSpPr txBox="1">
            <a:spLocks/>
          </p:cNvSpPr>
          <p:nvPr/>
        </p:nvSpPr>
        <p:spPr>
          <a:xfrm>
            <a:off x="358181" y="812469"/>
            <a:ext cx="6654836" cy="2675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95" dirty="0">
                <a:solidFill>
                  <a:srgbClr val="13C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</p:txBody>
      </p:sp>
      <p:cxnSp>
        <p:nvCxnSpPr>
          <p:cNvPr id="25" name="Conector recto 18">
            <a:extLst>
              <a:ext uri="{FF2B5EF4-FFF2-40B4-BE49-F238E27FC236}">
                <a16:creationId xmlns:a16="http://schemas.microsoft.com/office/drawing/2014/main" id="{663F782F-6B19-074F-9CCC-34E12DE19FC9}"/>
              </a:ext>
            </a:extLst>
          </p:cNvPr>
          <p:cNvCxnSpPr>
            <a:cxnSpLocks/>
          </p:cNvCxnSpPr>
          <p:nvPr/>
        </p:nvCxnSpPr>
        <p:spPr>
          <a:xfrm>
            <a:off x="348057" y="724165"/>
            <a:ext cx="1034230" cy="0"/>
          </a:xfrm>
          <a:prstGeom prst="line">
            <a:avLst/>
          </a:prstGeom>
          <a:noFill/>
          <a:ln w="22225" cap="flat">
            <a:solidFill>
              <a:srgbClr val="7EFF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92B115D2-3591-B55A-AD40-844A7DBE74FE}"/>
              </a:ext>
            </a:extLst>
          </p:cNvPr>
          <p:cNvSpPr txBox="1">
            <a:spLocks/>
          </p:cNvSpPr>
          <p:nvPr/>
        </p:nvSpPr>
        <p:spPr>
          <a:xfrm>
            <a:off x="5226519" y="889058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D4A47F8C-0C0D-9CC6-E296-863D3ED514B9}"/>
              </a:ext>
            </a:extLst>
          </p:cNvPr>
          <p:cNvSpPr txBox="1">
            <a:spLocks/>
          </p:cNvSpPr>
          <p:nvPr/>
        </p:nvSpPr>
        <p:spPr>
          <a:xfrm>
            <a:off x="5226519" y="1815833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rgbClr val="7EFF45"/>
                </a:solidFill>
              </a:rPr>
              <a:t>2</a:t>
            </a:r>
            <a:endParaRPr lang="es-CL" sz="5581" dirty="0">
              <a:solidFill>
                <a:srgbClr val="7EFF45"/>
              </a:solidFill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231E1835-3C88-FC3E-CBD7-407B7E619D00}"/>
              </a:ext>
            </a:extLst>
          </p:cNvPr>
          <p:cNvSpPr txBox="1">
            <a:spLocks/>
          </p:cNvSpPr>
          <p:nvPr/>
        </p:nvSpPr>
        <p:spPr>
          <a:xfrm>
            <a:off x="5226519" y="2786104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8BF95300-5863-FE88-573B-B437944646DB}"/>
              </a:ext>
            </a:extLst>
          </p:cNvPr>
          <p:cNvSpPr txBox="1">
            <a:spLocks/>
          </p:cNvSpPr>
          <p:nvPr/>
        </p:nvSpPr>
        <p:spPr>
          <a:xfrm>
            <a:off x="5732165" y="312822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Responsabilidad empresa </a:t>
            </a:r>
          </a:p>
          <a:p>
            <a:endParaRPr lang="es-ES" sz="127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C9E1B5F2-833E-97FA-F31E-09ACD34CF286}"/>
              </a:ext>
            </a:extLst>
          </p:cNvPr>
          <p:cNvSpPr txBox="1">
            <a:spLocks/>
          </p:cNvSpPr>
          <p:nvPr/>
        </p:nvSpPr>
        <p:spPr>
          <a:xfrm>
            <a:off x="5732165" y="2163901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276" dirty="0">
                <a:solidFill>
                  <a:srgbClr val="006D36"/>
                </a:solidFill>
              </a:rPr>
              <a:t>Alcance de aplicación</a:t>
            </a: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B9C9C9F8-6388-B3AC-3EEB-1C546A648151}"/>
              </a:ext>
            </a:extLst>
          </p:cNvPr>
          <p:cNvSpPr txBox="1">
            <a:spLocks/>
          </p:cNvSpPr>
          <p:nvPr/>
        </p:nvSpPr>
        <p:spPr>
          <a:xfrm>
            <a:off x="5732165" y="1239739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Introducción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E8400E1E-02D8-9B05-FDDE-01B8718AA226}"/>
              </a:ext>
            </a:extLst>
          </p:cNvPr>
          <p:cNvSpPr txBox="1">
            <a:spLocks/>
          </p:cNvSpPr>
          <p:nvPr/>
        </p:nvSpPr>
        <p:spPr>
          <a:xfrm>
            <a:off x="5251349" y="3729015"/>
            <a:ext cx="956684" cy="7009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58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s-CL" sz="558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4D62D65-89C9-2C71-1C67-8C41E5D3206F}"/>
              </a:ext>
            </a:extLst>
          </p:cNvPr>
          <p:cNvSpPr txBox="1">
            <a:spLocks/>
          </p:cNvSpPr>
          <p:nvPr/>
        </p:nvSpPr>
        <p:spPr>
          <a:xfrm>
            <a:off x="5732165" y="3967074"/>
            <a:ext cx="3623646" cy="35637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76" dirty="0">
                <a:solidFill>
                  <a:schemeClr val="bg1">
                    <a:lumMod val="95000"/>
                  </a:schemeClr>
                </a:solidFill>
              </a:rPr>
              <a:t>Gestión de riesgo</a:t>
            </a:r>
          </a:p>
        </p:txBody>
      </p:sp>
    </p:spTree>
    <p:extLst>
      <p:ext uri="{BB962C8B-B14F-4D97-AF65-F5344CB8AC3E}">
        <p14:creationId xmlns:p14="http://schemas.microsoft.com/office/powerpoint/2010/main" val="326520499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7l4Lp5M_zZiwbFquRub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ea0b21-68b6-4e77-a663-8e11d9f45cfe">
      <Terms xmlns="http://schemas.microsoft.com/office/infopath/2007/PartnerControls"/>
    </lcf76f155ced4ddcb4097134ff3c332f>
    <TaxCatchAll xmlns="7f8950a3-8e4d-42bb-85a2-e630f4bd9e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3A5B883226F438B6F6BFC8BA7E98B" ma:contentTypeVersion="11" ma:contentTypeDescription="Create a new document." ma:contentTypeScope="" ma:versionID="73d717a907ea117a3c888883c71f7ec1">
  <xsd:schema xmlns:xsd="http://www.w3.org/2001/XMLSchema" xmlns:xs="http://www.w3.org/2001/XMLSchema" xmlns:p="http://schemas.microsoft.com/office/2006/metadata/properties" xmlns:ns2="52ea0b21-68b6-4e77-a663-8e11d9f45cfe" xmlns:ns3="7f8950a3-8e4d-42bb-85a2-e630f4bd9e4e" targetNamespace="http://schemas.microsoft.com/office/2006/metadata/properties" ma:root="true" ma:fieldsID="b4b31b21c65b88a780abb98ee3a251f3" ns2:_="" ns3:_="">
    <xsd:import namespace="52ea0b21-68b6-4e77-a663-8e11d9f45cfe"/>
    <xsd:import namespace="7f8950a3-8e4d-42bb-85a2-e630f4bd9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a0b21-68b6-4e77-a663-8e11d9f45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50a3-8e4d-42bb-85a2-e630f4bd9e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5895e10-2f0c-4006-a753-0cc4ed838478}" ma:internalName="TaxCatchAll" ma:showField="CatchAllData" ma:web="7f8950a3-8e4d-42bb-85a2-e630f4bd9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D052E-B198-4801-A6DB-886CA5D232D7}">
  <ds:schemaRefs>
    <ds:schemaRef ds:uri="http://schemas.microsoft.com/office/2006/metadata/properties"/>
    <ds:schemaRef ds:uri="http://schemas.microsoft.com/office/infopath/2007/PartnerControls"/>
    <ds:schemaRef ds:uri="52ea0b21-68b6-4e77-a663-8e11d9f45cfe"/>
    <ds:schemaRef ds:uri="7f8950a3-8e4d-42bb-85a2-e630f4bd9e4e"/>
  </ds:schemaRefs>
</ds:datastoreItem>
</file>

<file path=customXml/itemProps2.xml><?xml version="1.0" encoding="utf-8"?>
<ds:datastoreItem xmlns:ds="http://schemas.openxmlformats.org/officeDocument/2006/customXml" ds:itemID="{04771762-8CEB-4B62-BFCC-16D1490FD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a0b21-68b6-4e77-a663-8e11d9f45cfe"/>
    <ds:schemaRef ds:uri="7f8950a3-8e4d-42bb-85a2-e630f4bd9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2CBF8F-608F-42AF-834E-0F6B3F31A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1254</Words>
  <Application>Microsoft Office PowerPoint</Application>
  <PresentationFormat>Personalizado</PresentationFormat>
  <Paragraphs>113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 Medium</vt:lpstr>
      <vt:lpstr>Tahoma</vt:lpstr>
      <vt:lpstr>Tema de Office</vt:lpstr>
      <vt:lpstr>Diapositiva de think-cell</vt:lpstr>
      <vt:lpstr>Presentación de PowerPoint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innovacom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</dc:creator>
  <cp:lastModifiedBy>Gatica Agüero, Ignacio Alberto</cp:lastModifiedBy>
  <cp:revision>706</cp:revision>
  <dcterms:created xsi:type="dcterms:W3CDTF">2018-03-13T12:51:48Z</dcterms:created>
  <dcterms:modified xsi:type="dcterms:W3CDTF">2024-10-14T12:31:09Z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0x0101001EA3A5B883226F438B6F6BFC8BA7E98B</vt:lpwstr>
  </property>
  <property fmtid="{D5CDD505-2E9C-101B-9397-08002B2CF9AE}" pid="3" name="MediaServiceImageTags">
    <vt:lpwstr/>
  </property>
</Properties>
</file>