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719" r:id="rId4"/>
  </p:sldMasterIdLst>
  <p:notesMasterIdLst>
    <p:notesMasterId r:id="rId25"/>
  </p:notesMasterIdLst>
  <p:handoutMasterIdLst>
    <p:handoutMasterId r:id="rId26"/>
  </p:handoutMasterIdLst>
  <p:sldIdLst>
    <p:sldId id="328" r:id="rId5"/>
    <p:sldId id="1237" r:id="rId6"/>
    <p:sldId id="1274" r:id="rId7"/>
    <p:sldId id="1287" r:id="rId8"/>
    <p:sldId id="1302" r:id="rId9"/>
    <p:sldId id="1275" r:id="rId10"/>
    <p:sldId id="1247" r:id="rId11"/>
    <p:sldId id="1289" r:id="rId12"/>
    <p:sldId id="1301" r:id="rId13"/>
    <p:sldId id="1306" r:id="rId14"/>
    <p:sldId id="1293" r:id="rId15"/>
    <p:sldId id="1317" r:id="rId16"/>
    <p:sldId id="1309" r:id="rId17"/>
    <p:sldId id="1308" r:id="rId18"/>
    <p:sldId id="1316" r:id="rId19"/>
    <p:sldId id="1312" r:id="rId20"/>
    <p:sldId id="1313" r:id="rId21"/>
    <p:sldId id="1299" r:id="rId22"/>
    <p:sldId id="1300" r:id="rId23"/>
    <p:sldId id="1120" r:id="rId24"/>
  </p:sldIdLst>
  <p:sldSz cx="12192000" cy="6858000"/>
  <p:notesSz cx="6858000" cy="9144000"/>
  <p:custDataLst>
    <p:tags r:id="rId27"/>
  </p:custData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López" initials="FL" lastIdx="1" clrIdx="0">
    <p:extLst>
      <p:ext uri="{19B8F6BF-5375-455C-9EA6-DF929625EA0E}">
        <p15:presenceInfo xmlns:p15="http://schemas.microsoft.com/office/powerpoint/2012/main" userId="c583e4eeb9a72cae" providerId="Windows Live"/>
      </p:ext>
    </p:extLst>
  </p:cmAuthor>
  <p:cmAuthor id="2" name="Labus Seric, Aneta" initials="LSA" lastIdx="13" clrIdx="1">
    <p:extLst>
      <p:ext uri="{19B8F6BF-5375-455C-9EA6-DF929625EA0E}">
        <p15:presenceInfo xmlns:p15="http://schemas.microsoft.com/office/powerpoint/2012/main" userId="S::alabuss@achs.cl::3e6a394c-38a0-4673-baac-c345465d03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C045"/>
    <a:srgbClr val="7EFF45"/>
    <a:srgbClr val="006D36"/>
    <a:srgbClr val="EAEADE"/>
    <a:srgbClr val="004C14"/>
    <a:srgbClr val="3C887C"/>
    <a:srgbClr val="106737"/>
    <a:srgbClr val="00837F"/>
    <a:srgbClr val="B3DDD7"/>
    <a:srgbClr val="327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ica Agüero, Ignacio Alberto" userId="5849a573-404e-48c2-b746-c3fd0fd2d668" providerId="ADAL" clId="{493402C8-0D24-433B-BBEE-D1EC466C7696}"/>
    <pc:docChg chg="modSld">
      <pc:chgData name="Gatica Agüero, Ignacio Alberto" userId="5849a573-404e-48c2-b746-c3fd0fd2d668" providerId="ADAL" clId="{493402C8-0D24-433B-BBEE-D1EC466C7696}" dt="2024-06-10T21:56:28.127" v="42" actId="20577"/>
      <pc:docMkLst>
        <pc:docMk/>
      </pc:docMkLst>
      <pc:sldChg chg="modSp mod">
        <pc:chgData name="Gatica Agüero, Ignacio Alberto" userId="5849a573-404e-48c2-b746-c3fd0fd2d668" providerId="ADAL" clId="{493402C8-0D24-433B-BBEE-D1EC466C7696}" dt="2024-06-10T19:30:04.449" v="1" actId="20577"/>
        <pc:sldMkLst>
          <pc:docMk/>
          <pc:sldMk cId="3361061542" sldId="328"/>
        </pc:sldMkLst>
        <pc:spChg chg="mod">
          <ac:chgData name="Gatica Agüero, Ignacio Alberto" userId="5849a573-404e-48c2-b746-c3fd0fd2d668" providerId="ADAL" clId="{493402C8-0D24-433B-BBEE-D1EC466C7696}" dt="2024-06-10T19:30:04.449" v="1" actId="20577"/>
          <ac:spMkLst>
            <pc:docMk/>
            <pc:sldMk cId="3361061542" sldId="328"/>
            <ac:spMk id="14" creationId="{8666FC8C-BD64-D547-B50E-3D734C1BF981}"/>
          </ac:spMkLst>
        </pc:spChg>
      </pc:sldChg>
      <pc:sldChg chg="modSp mod">
        <pc:chgData name="Gatica Agüero, Ignacio Alberto" userId="5849a573-404e-48c2-b746-c3fd0fd2d668" providerId="ADAL" clId="{493402C8-0D24-433B-BBEE-D1EC466C7696}" dt="2024-06-10T21:56:28.127" v="42" actId="20577"/>
        <pc:sldMkLst>
          <pc:docMk/>
          <pc:sldMk cId="200848994" sldId="1289"/>
        </pc:sldMkLst>
        <pc:spChg chg="mod">
          <ac:chgData name="Gatica Agüero, Ignacio Alberto" userId="5849a573-404e-48c2-b746-c3fd0fd2d668" providerId="ADAL" clId="{493402C8-0D24-433B-BBEE-D1EC466C7696}" dt="2024-06-10T21:53:35.058" v="4" actId="20577"/>
          <ac:spMkLst>
            <pc:docMk/>
            <pc:sldMk cId="200848994" sldId="1289"/>
            <ac:spMk id="8" creationId="{F409B6D9-4C63-6A70-9BBF-BF1BCBF3072E}"/>
          </ac:spMkLst>
        </pc:spChg>
        <pc:spChg chg="mod">
          <ac:chgData name="Gatica Agüero, Ignacio Alberto" userId="5849a573-404e-48c2-b746-c3fd0fd2d668" providerId="ADAL" clId="{493402C8-0D24-433B-BBEE-D1EC466C7696}" dt="2024-06-10T21:56:28.127" v="42" actId="20577"/>
          <ac:spMkLst>
            <pc:docMk/>
            <pc:sldMk cId="200848994" sldId="1289"/>
            <ac:spMk id="51" creationId="{E457C3F0-093F-478C-95E1-E8519B6E93E8}"/>
          </ac:spMkLst>
        </pc:spChg>
      </pc:sldChg>
      <pc:sldChg chg="modSp mod">
        <pc:chgData name="Gatica Agüero, Ignacio Alberto" userId="5849a573-404e-48c2-b746-c3fd0fd2d668" providerId="ADAL" clId="{493402C8-0D24-433B-BBEE-D1EC466C7696}" dt="2024-06-10T21:56:07.252" v="38" actId="20577"/>
        <pc:sldMkLst>
          <pc:docMk/>
          <pc:sldMk cId="664024246" sldId="1309"/>
        </pc:sldMkLst>
        <pc:spChg chg="mod">
          <ac:chgData name="Gatica Agüero, Ignacio Alberto" userId="5849a573-404e-48c2-b746-c3fd0fd2d668" providerId="ADAL" clId="{493402C8-0D24-433B-BBEE-D1EC466C7696}" dt="2024-06-10T21:56:07.252" v="38" actId="20577"/>
          <ac:spMkLst>
            <pc:docMk/>
            <pc:sldMk cId="664024246" sldId="1309"/>
            <ac:spMk id="33" creationId="{ECED7465-72CA-FF63-0845-ACA3AC511792}"/>
          </ac:spMkLst>
        </pc:spChg>
      </pc:sldChg>
      <pc:sldChg chg="modSp mod">
        <pc:chgData name="Gatica Agüero, Ignacio Alberto" userId="5849a573-404e-48c2-b746-c3fd0fd2d668" providerId="ADAL" clId="{493402C8-0D24-433B-BBEE-D1EC466C7696}" dt="2024-06-10T21:55:26.917" v="25"/>
        <pc:sldMkLst>
          <pc:docMk/>
          <pc:sldMk cId="3204832599" sldId="1317"/>
        </pc:sldMkLst>
        <pc:spChg chg="mod">
          <ac:chgData name="Gatica Agüero, Ignacio Alberto" userId="5849a573-404e-48c2-b746-c3fd0fd2d668" providerId="ADAL" clId="{493402C8-0D24-433B-BBEE-D1EC466C7696}" dt="2024-06-10T21:55:26.917" v="25"/>
          <ac:spMkLst>
            <pc:docMk/>
            <pc:sldMk cId="3204832599" sldId="1317"/>
            <ac:spMk id="33" creationId="{ECED7465-72CA-FF63-0845-ACA3AC5117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9188E16-A5FE-A144-97F6-5D99CCB6C3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795B1F7A-4E48-CD4F-94BA-B2FCC45F7B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9CEFCD-101D-B344-A216-EEBAD2A9FEC9}" type="datetimeFigureOut">
              <a:rPr lang="es-CL" smtClean="0"/>
              <a:t>10-06-2024</a:t>
            </a:fld>
            <a:endParaRPr lang="es-CL"/>
          </a:p>
        </p:txBody>
      </p:sp>
      <p:sp>
        <p:nvSpPr>
          <p:cNvPr id="4" name="Marcador de pie de página 3">
            <a:extLst>
              <a:ext uri="{FF2B5EF4-FFF2-40B4-BE49-F238E27FC236}">
                <a16:creationId xmlns:a16="http://schemas.microsoft.com/office/drawing/2014/main" id="{47EA905C-21BA-E14A-AA0A-091761D2F1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1E4F9FCA-A903-9A42-9C83-FDEC2A5339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0C8CA-6B66-244E-B272-B10E2DDA1CC0}" type="slidenum">
              <a:rPr lang="es-CL" smtClean="0"/>
              <a:t>‹Nº›</a:t>
            </a:fld>
            <a:endParaRPr lang="es-CL"/>
          </a:p>
        </p:txBody>
      </p:sp>
    </p:spTree>
    <p:extLst>
      <p:ext uri="{BB962C8B-B14F-4D97-AF65-F5344CB8AC3E}">
        <p14:creationId xmlns:p14="http://schemas.microsoft.com/office/powerpoint/2010/main" val="246797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381000" y="685800"/>
            <a:ext cx="6096000" cy="3429000"/>
          </a:xfrm>
          <a:prstGeom prst="rect">
            <a:avLst/>
          </a:prstGeom>
        </p:spPr>
        <p:txBody>
          <a:bodyPr/>
          <a:lstStyle/>
          <a:p>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35115898"/>
      </p:ext>
    </p:extLst>
  </p:cSld>
  <p:clrMap bg1="lt1" tx1="dk1" bg2="lt2" tx2="dk2" accent1="accent1" accent2="accent2" accent3="accent3" accent4="accent4" accent5="accent5" accent6="accent6" hlink="hlink" folHlink="folHlink"/>
  <p:notesStyle>
    <a:lvl1pPr defTabSz="228600" latinLnBrk="0">
      <a:lnSpc>
        <a:spcPct val="117999"/>
      </a:lnSpc>
      <a:defRPr sz="1100" b="0" i="0">
        <a:latin typeface="Arial" panose="020B0604020202020204" pitchFamily="34" charset="0"/>
        <a:ea typeface="+mn-ea"/>
        <a:cs typeface="Arial" panose="020B0604020202020204" pitchFamily="34" charset="0"/>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verr.c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a:t>Videos gratuitos en </a:t>
            </a:r>
            <a:r>
              <a:rPr lang="es-CL">
                <a:hlinkClick r:id="rId3"/>
              </a:rPr>
              <a:t>https://coverr.co/</a:t>
            </a:r>
            <a:endParaRPr lang="es-CL"/>
          </a:p>
        </p:txBody>
      </p:sp>
      <p:sp>
        <p:nvSpPr>
          <p:cNvPr id="4" name="Marcador de número de diapositiva 3"/>
          <p:cNvSpPr>
            <a:spLocks noGrp="1"/>
          </p:cNvSpPr>
          <p:nvPr>
            <p:ph type="sldNum" sz="quarter" idx="5"/>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D959B7A-464B-A447-A201-4A8A06B1180C}" type="slidenum">
              <a:rPr kumimoji="0" lang="es-CL" sz="2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a:t>
            </a:fld>
            <a:endParaRPr kumimoji="0" lang="es-CL"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60851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r"/>
            <a:endParaRPr lang="es-CL"/>
          </a:p>
        </p:txBody>
      </p:sp>
    </p:spTree>
    <p:extLst>
      <p:ext uri="{BB962C8B-B14F-4D97-AF65-F5344CB8AC3E}">
        <p14:creationId xmlns:p14="http://schemas.microsoft.com/office/powerpoint/2010/main" val="103719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erde Portadilla capitulo c titulo y logo">
    <p:bg>
      <p:bgPr>
        <a:solidFill>
          <a:srgbClr val="13C0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1471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Cierre_casa">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2473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pPr/>
              <a:t>‹Nº›</a:t>
            </a:fld>
            <a:endParaRPr lang="es-CL"/>
          </a:p>
        </p:txBody>
      </p:sp>
    </p:spTree>
    <p:extLst>
      <p:ext uri="{BB962C8B-B14F-4D97-AF65-F5344CB8AC3E}">
        <p14:creationId xmlns:p14="http://schemas.microsoft.com/office/powerpoint/2010/main" val="158162759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ortada con video">
    <p:bg>
      <p:bgPr>
        <a:solidFill>
          <a:srgbClr val="FFFFFF"/>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B0334AC3-1221-0D47-8376-248BE6D996C0}"/>
              </a:ext>
            </a:extLst>
          </p:cNvPr>
          <p:cNvGraphicFramePr>
            <a:graphicFrameLocks noChangeAspect="1"/>
          </p:cNvGraphicFramePr>
          <p:nvPr userDrawn="1">
            <p:custDataLst>
              <p:tags r:id="rId1"/>
            </p:custDataLst>
            <p:extLst>
              <p:ext uri="{D42A27DB-BD31-4B8C-83A1-F6EECF244321}">
                <p14:modId xmlns:p14="http://schemas.microsoft.com/office/powerpoint/2010/main" val="40831059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B0334AC3-1221-0D47-8376-248BE6D996C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medios 2">
            <a:extLst>
              <a:ext uri="{FF2B5EF4-FFF2-40B4-BE49-F238E27FC236}">
                <a16:creationId xmlns:a16="http://schemas.microsoft.com/office/drawing/2014/main" id="{C973E70C-A82E-2D4A-9356-A6B7BEB2D9E7}"/>
              </a:ext>
            </a:extLst>
          </p:cNvPr>
          <p:cNvSpPr>
            <a:spLocks noGrp="1"/>
          </p:cNvSpPr>
          <p:nvPr>
            <p:ph type="media" sz="quarter" idx="10" hasCustomPrompt="1"/>
          </p:nvPr>
        </p:nvSpPr>
        <p:spPr>
          <a:xfrm>
            <a:off x="0" y="0"/>
            <a:ext cx="10452100" cy="6858000"/>
          </a:xfrm>
          <a:prstGeom prst="rect">
            <a:avLst/>
          </a:prstGeom>
        </p:spPr>
        <p:txBody>
          <a:bodyPr/>
          <a:lstStyle>
            <a:lvl1pPr marL="0" indent="0">
              <a:buNone/>
              <a:defRPr sz="1600">
                <a:solidFill>
                  <a:srgbClr val="5F5F5F"/>
                </a:solidFill>
              </a:defRPr>
            </a:lvl1pPr>
          </a:lstStyle>
          <a:p>
            <a:r>
              <a:rPr lang="es-CL"/>
              <a:t>Doble clic para incorporar un video</a:t>
            </a:r>
          </a:p>
        </p:txBody>
      </p:sp>
    </p:spTree>
    <p:extLst>
      <p:ext uri="{BB962C8B-B14F-4D97-AF65-F5344CB8AC3E}">
        <p14:creationId xmlns:p14="http://schemas.microsoft.com/office/powerpoint/2010/main" val="3344811428"/>
      </p:ext>
    </p:extLst>
  </p:cSld>
  <p:clrMapOvr>
    <a:masterClrMapping/>
  </p:clrMapOvr>
  <p:transition spd="med"/>
  <p:extLst>
    <p:ext uri="{DCECCB84-F9BA-43D5-87BE-67443E8EF086}">
      <p15:sldGuideLst xmlns:p15="http://schemas.microsoft.com/office/powerpoint/2012/main">
        <p15:guide id="2" pos="6584">
          <p15:clr>
            <a:srgbClr val="FBAE40"/>
          </p15:clr>
        </p15:guide>
        <p15:guide id="3" orient="horz" pos="77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DBAE7E76-845B-584D-B531-91749B1611E2}"/>
              </a:ext>
            </a:extLst>
          </p:cNvPr>
          <p:cNvGraphicFramePr>
            <a:graphicFrameLocks noChangeAspect="1"/>
          </p:cNvGraphicFramePr>
          <p:nvPr userDrawn="1">
            <p:custDataLst>
              <p:tags r:id="rId6"/>
            </p:custDataLst>
            <p:extLst>
              <p:ext uri="{D42A27DB-BD31-4B8C-83A1-F6EECF244321}">
                <p14:modId xmlns:p14="http://schemas.microsoft.com/office/powerpoint/2010/main" val="636389710"/>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7" imgW="7772400" imgH="10058400" progId="TCLayout.ActiveDocument.1">
                  <p:embed/>
                </p:oleObj>
              </mc:Choice>
              <mc:Fallback>
                <p:oleObj name="Diapositiva de think-cell" r:id="rId7" imgW="7772400" imgH="10058400" progId="TCLayout.ActiveDocument.1">
                  <p:embed/>
                  <p:pic>
                    <p:nvPicPr>
                      <p:cNvPr id="3" name="Objeto 2" hidden="1">
                        <a:extLst>
                          <a:ext uri="{FF2B5EF4-FFF2-40B4-BE49-F238E27FC236}">
                            <a16:creationId xmlns:a16="http://schemas.microsoft.com/office/drawing/2014/main" id="{DBAE7E76-845B-584D-B531-91749B1611E2}"/>
                          </a:ext>
                        </a:extLst>
                      </p:cNvPr>
                      <p:cNvPicPr/>
                      <p:nvPr/>
                    </p:nvPicPr>
                    <p:blipFill>
                      <a:blip r:embed="rId8"/>
                      <a:stretch>
                        <a:fillRect/>
                      </a:stretch>
                    </p:blipFill>
                    <p:spPr>
                      <a:xfrm>
                        <a:off x="794" y="794"/>
                        <a:ext cx="794" cy="794"/>
                      </a:xfrm>
                      <a:prstGeom prst="rect">
                        <a:avLst/>
                      </a:prstGeom>
                    </p:spPr>
                  </p:pic>
                </p:oleObj>
              </mc:Fallback>
            </mc:AlternateContent>
          </a:graphicData>
        </a:graphic>
      </p:graphicFrame>
      <p:sp>
        <p:nvSpPr>
          <p:cNvPr id="4" name="Marcador de número de diapositiva 3">
            <a:extLst>
              <a:ext uri="{FF2B5EF4-FFF2-40B4-BE49-F238E27FC236}">
                <a16:creationId xmlns:a16="http://schemas.microsoft.com/office/drawing/2014/main" id="{E5CB702D-97CE-8245-A808-2A62C34960A7}"/>
              </a:ext>
            </a:extLst>
          </p:cNvPr>
          <p:cNvSpPr>
            <a:spLocks noGrp="1"/>
          </p:cNvSpPr>
          <p:nvPr>
            <p:ph type="sldNum" sz="quarter" idx="4"/>
          </p:nvPr>
        </p:nvSpPr>
        <p:spPr>
          <a:xfrm>
            <a:off x="9920177" y="6463752"/>
            <a:ext cx="184416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290F3-BA30-9341-A10E-737EC97582C1}" type="slidenum">
              <a:rPr lang="es-CL" smtClean="0"/>
              <a:pPr/>
              <a:t>‹Nº›</a:t>
            </a:fld>
            <a:endParaRPr lang="es-CL"/>
          </a:p>
        </p:txBody>
      </p:sp>
    </p:spTree>
    <p:extLst>
      <p:ext uri="{BB962C8B-B14F-4D97-AF65-F5344CB8AC3E}">
        <p14:creationId xmlns:p14="http://schemas.microsoft.com/office/powerpoint/2010/main" val="238082628"/>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7" r:id="rId3"/>
    <p:sldLayoutId id="2147483720" r:id="rId4"/>
  </p:sldLayoutIdLst>
  <p:transition spd="med"/>
  <p:hf hdr="0" ftr="0" dt="0"/>
  <p:txStyles>
    <p:title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p:titleStyle>
    <p:body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021">
          <p15:clr>
            <a:srgbClr val="F26B43"/>
          </p15:clr>
        </p15:guide>
        <p15:guide id="2" pos="7394">
          <p15:clr>
            <a:srgbClr val="F26B43"/>
          </p15:clr>
        </p15:guide>
        <p15:guide id="3" pos="275">
          <p15:clr>
            <a:srgbClr val="F26B43"/>
          </p15:clr>
        </p15:guide>
        <p15:guide id="4" orient="horz" pos="40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https://www.minsal.cl/salud-ocupacional/" TargetMode="External"/><Relationship Id="rId5" Type="http://schemas.openxmlformats.org/officeDocument/2006/relationships/image" Target="../media/image4.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D66AAD5F-002B-2B4D-9654-738194B549C5}"/>
              </a:ext>
            </a:extLst>
          </p:cNvPr>
          <p:cNvSpPr/>
          <p:nvPr/>
        </p:nvSpPr>
        <p:spPr>
          <a:xfrm>
            <a:off x="0" y="0"/>
            <a:ext cx="12192000" cy="6858000"/>
          </a:xfrm>
          <a:prstGeom prst="rect">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3" name="Objeto 2" hidden="1">
            <a:extLst>
              <a:ext uri="{FF2B5EF4-FFF2-40B4-BE49-F238E27FC236}">
                <a16:creationId xmlns:a16="http://schemas.microsoft.com/office/drawing/2014/main" id="{5B973970-8A3C-584F-9E3B-FA53A942509F}"/>
              </a:ext>
            </a:extLst>
          </p:cNvPr>
          <p:cNvGraphicFramePr>
            <a:graphicFrameLocks noChangeAspect="1"/>
          </p:cNvGraphicFramePr>
          <p:nvPr>
            <p:custDataLst>
              <p:tags r:id="rId1"/>
            </p:custDataLst>
            <p:extLst>
              <p:ext uri="{D42A27DB-BD31-4B8C-83A1-F6EECF244321}">
                <p14:modId xmlns:p14="http://schemas.microsoft.com/office/powerpoint/2010/main" val="2630025310"/>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3" name="Objeto 2" hidden="1">
                        <a:extLst>
                          <a:ext uri="{FF2B5EF4-FFF2-40B4-BE49-F238E27FC236}">
                            <a16:creationId xmlns:a16="http://schemas.microsoft.com/office/drawing/2014/main" id="{5B973970-8A3C-584F-9E3B-FA53A942509F}"/>
                          </a:ext>
                        </a:extLst>
                      </p:cNvPr>
                      <p:cNvPicPr/>
                      <p:nvPr/>
                    </p:nvPicPr>
                    <p:blipFill>
                      <a:blip r:embed="rId5"/>
                      <a:stretch>
                        <a:fillRect/>
                      </a:stretch>
                    </p:blipFill>
                    <p:spPr>
                      <a:xfrm>
                        <a:off x="794" y="794"/>
                        <a:ext cx="794" cy="794"/>
                      </a:xfrm>
                      <a:prstGeom prst="rect">
                        <a:avLst/>
                      </a:prstGeom>
                    </p:spPr>
                  </p:pic>
                </p:oleObj>
              </mc:Fallback>
            </mc:AlternateContent>
          </a:graphicData>
        </a:graphic>
      </p:graphicFrame>
      <p:sp>
        <p:nvSpPr>
          <p:cNvPr id="14" name="Marcador de texto 7">
            <a:extLst>
              <a:ext uri="{FF2B5EF4-FFF2-40B4-BE49-F238E27FC236}">
                <a16:creationId xmlns:a16="http://schemas.microsoft.com/office/drawing/2014/main" id="{8666FC8C-BD64-D547-B50E-3D734C1BF981}"/>
              </a:ext>
            </a:extLst>
          </p:cNvPr>
          <p:cNvSpPr>
            <a:spLocks noGrp="1"/>
          </p:cNvSpPr>
          <p:nvPr>
            <p:ph type="body" sz="quarter" idx="4294967295" hasCustomPrompt="1"/>
          </p:nvPr>
        </p:nvSpPr>
        <p:spPr>
          <a:xfrm>
            <a:off x="1019109" y="2790391"/>
            <a:ext cx="9806546" cy="1300367"/>
          </a:xfrm>
          <a:prstGeom prst="rect">
            <a:avLst/>
          </a:prstGeom>
        </p:spPr>
        <p:txBody>
          <a:bodyPr lIns="0" tIns="0" rIns="0" bIns="0"/>
          <a:lstStyle>
            <a:lvl1pPr marL="0" indent="0">
              <a:spcBef>
                <a:spcPts val="0"/>
              </a:spcBef>
              <a:buNone/>
              <a:defRPr sz="3000" b="0">
                <a:solidFill>
                  <a:schemeClr val="accent1"/>
                </a:solidFill>
                <a:latin typeface="Times New Roman" panose="02020603050405020304" pitchFamily="18" charset="0"/>
                <a:cs typeface="Times New Roman" panose="02020603050405020304" pitchFamily="18" charset="0"/>
              </a:defRPr>
            </a:lvl1pPr>
            <a:lvl2pPr marL="304800" indent="0">
              <a:buNone/>
              <a:defRPr/>
            </a:lvl2pPr>
            <a:lvl3pPr marL="609600" indent="0">
              <a:buNone/>
              <a:defRPr/>
            </a:lvl3pPr>
            <a:lvl4pPr marL="914400" indent="0">
              <a:buNone/>
              <a:defRPr/>
            </a:lvl4pPr>
            <a:lvl5pPr marL="1219200" indent="0">
              <a:buNone/>
              <a:defRPr/>
            </a:lvl5pPr>
          </a:lstStyle>
          <a:p>
            <a:pPr defTabSz="2438338">
              <a:lnSpc>
                <a:spcPct val="100000"/>
              </a:lnSpc>
            </a:pPr>
            <a:r>
              <a:rPr lang="es-CL" b="1" dirty="0">
                <a:solidFill>
                  <a:srgbClr val="004C14"/>
                </a:solidFill>
                <a:latin typeface="Arial" panose="020B0604020202020204" pitchFamily="34" charset="0"/>
                <a:cs typeface="Arial" panose="020B0604020202020204" pitchFamily="34" charset="0"/>
              </a:rPr>
              <a:t>Metodología empresa:</a:t>
            </a:r>
          </a:p>
          <a:p>
            <a:pPr defTabSz="2438338">
              <a:lnSpc>
                <a:spcPct val="100000"/>
              </a:lnSpc>
            </a:pPr>
            <a:r>
              <a:rPr lang="es-CL" b="1" dirty="0">
                <a:solidFill>
                  <a:srgbClr val="004C14"/>
                </a:solidFill>
                <a:latin typeface="Arial" panose="020B0604020202020204" pitchFamily="34" charset="0"/>
                <a:cs typeface="Arial" panose="020B0604020202020204" pitchFamily="34" charset="0"/>
              </a:rPr>
              <a:t>Actualización protocolo TMERT</a:t>
            </a:r>
          </a:p>
        </p:txBody>
      </p:sp>
      <p:sp>
        <p:nvSpPr>
          <p:cNvPr id="5" name="CuadroTexto 4">
            <a:extLst>
              <a:ext uri="{FF2B5EF4-FFF2-40B4-BE49-F238E27FC236}">
                <a16:creationId xmlns:a16="http://schemas.microsoft.com/office/drawing/2014/main" id="{FFEA403C-D1C6-624C-8DF0-86F8C4400447}"/>
              </a:ext>
            </a:extLst>
          </p:cNvPr>
          <p:cNvSpPr txBox="1"/>
          <p:nvPr/>
        </p:nvSpPr>
        <p:spPr>
          <a:xfrm>
            <a:off x="970709" y="4445040"/>
            <a:ext cx="4690754" cy="3103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218406" rtl="0" fontAlgn="auto" hangingPunct="1">
              <a:spcBef>
                <a:spcPts val="0"/>
              </a:spcBef>
              <a:buSzPct val="123000"/>
            </a:pPr>
            <a:r>
              <a:rPr lang="es-CL" sz="1500">
                <a:solidFill>
                  <a:srgbClr val="13C045"/>
                </a:solidFill>
                <a:latin typeface="Arial"/>
                <a:cs typeface="Arial"/>
              </a:rPr>
              <a:t>Asociación Chilena de Seguridad</a:t>
            </a:r>
          </a:p>
        </p:txBody>
      </p:sp>
      <p:pic>
        <p:nvPicPr>
          <p:cNvPr id="6" name="Imagen 5">
            <a:extLst>
              <a:ext uri="{FF2B5EF4-FFF2-40B4-BE49-F238E27FC236}">
                <a16:creationId xmlns:a16="http://schemas.microsoft.com/office/drawing/2014/main" id="{7F5124C6-28D9-F62B-8FE9-77C62A3226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Tree>
    <p:extLst>
      <p:ext uri="{BB962C8B-B14F-4D97-AF65-F5344CB8AC3E}">
        <p14:creationId xmlns:p14="http://schemas.microsoft.com/office/powerpoint/2010/main" val="33610615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Metodología empresa actualización TMERT</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a:solidFill>
                  <a:srgbClr val="006D36"/>
                </a:solidFill>
              </a:rPr>
              <a:t>Descripción de los elementos del flujo</a:t>
            </a: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12" name="TextBox 60">
            <a:extLst>
              <a:ext uri="{FF2B5EF4-FFF2-40B4-BE49-F238E27FC236}">
                <a16:creationId xmlns:a16="http://schemas.microsoft.com/office/drawing/2014/main" id="{F8887433-6275-4B37-A1BD-C8818683F8FD}"/>
              </a:ext>
            </a:extLst>
          </p:cNvPr>
          <p:cNvSpPr txBox="1"/>
          <p:nvPr/>
        </p:nvSpPr>
        <p:spPr>
          <a:xfrm>
            <a:off x="457213" y="3553235"/>
            <a:ext cx="5317918"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15. Implementar medidas </a:t>
            </a:r>
          </a:p>
        </p:txBody>
      </p:sp>
      <p:sp>
        <p:nvSpPr>
          <p:cNvPr id="13" name="TextBox 61">
            <a:extLst>
              <a:ext uri="{FF2B5EF4-FFF2-40B4-BE49-F238E27FC236}">
                <a16:creationId xmlns:a16="http://schemas.microsoft.com/office/drawing/2014/main" id="{17D47CA7-E710-485E-9800-9A0127005959}"/>
              </a:ext>
            </a:extLst>
          </p:cNvPr>
          <p:cNvSpPr txBox="1"/>
          <p:nvPr/>
        </p:nvSpPr>
        <p:spPr>
          <a:xfrm>
            <a:off x="418998" y="3782378"/>
            <a:ext cx="5317918" cy="260835"/>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endParaRPr lang="es-CL" sz="1100">
              <a:solidFill>
                <a:srgbClr val="616161"/>
              </a:solidFill>
              <a:cs typeface="Arial" charset="0"/>
            </a:endParaRPr>
          </a:p>
        </p:txBody>
      </p:sp>
      <p:sp>
        <p:nvSpPr>
          <p:cNvPr id="18" name="TextBox 60">
            <a:extLst>
              <a:ext uri="{FF2B5EF4-FFF2-40B4-BE49-F238E27FC236}">
                <a16:creationId xmlns:a16="http://schemas.microsoft.com/office/drawing/2014/main" id="{2A82DDA5-DBF2-4E5B-9AAB-81C8EE686ADA}"/>
              </a:ext>
            </a:extLst>
          </p:cNvPr>
          <p:cNvSpPr txBox="1"/>
          <p:nvPr/>
        </p:nvSpPr>
        <p:spPr>
          <a:xfrm>
            <a:off x="418997" y="1704890"/>
            <a:ext cx="5555079"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Evaluación y seguimiento</a:t>
            </a:r>
          </a:p>
        </p:txBody>
      </p:sp>
      <p:sp>
        <p:nvSpPr>
          <p:cNvPr id="19" name="TextBox 61">
            <a:extLst>
              <a:ext uri="{FF2B5EF4-FFF2-40B4-BE49-F238E27FC236}">
                <a16:creationId xmlns:a16="http://schemas.microsoft.com/office/drawing/2014/main" id="{277889EE-508B-497A-B0E4-7A8EC28401D4}"/>
              </a:ext>
            </a:extLst>
          </p:cNvPr>
          <p:cNvSpPr txBox="1"/>
          <p:nvPr/>
        </p:nvSpPr>
        <p:spPr>
          <a:xfrm>
            <a:off x="6095999" y="2018352"/>
            <a:ext cx="5318125" cy="768666"/>
          </a:xfrm>
          <a:prstGeom prst="rect">
            <a:avLst/>
          </a:prstGeom>
          <a:solidFill>
            <a:schemeClr val="bg1"/>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dirty="0">
                <a:solidFill>
                  <a:srgbClr val="616161"/>
                </a:solidFill>
                <a:cs typeface="Arial" charset="0"/>
              </a:rPr>
              <a:t>Formato plan de acción.</a:t>
            </a:r>
          </a:p>
          <a:p>
            <a:pPr marL="176318" indent="-176318" defTabSz="916777" hangingPunct="1">
              <a:lnSpc>
                <a:spcPct val="100000"/>
              </a:lnSpc>
              <a:spcBef>
                <a:spcPts val="0"/>
              </a:spcBef>
              <a:buClr>
                <a:srgbClr val="83B727"/>
              </a:buClr>
              <a:buFont typeface="Wingdings" pitchFamily="2" charset="2"/>
              <a:buChar char="§"/>
              <a:defRPr/>
            </a:pPr>
            <a:r>
              <a:rPr lang="es-CL" sz="1100" dirty="0">
                <a:solidFill>
                  <a:srgbClr val="616161"/>
                </a:solidFill>
                <a:cs typeface="Arial" charset="0"/>
              </a:rPr>
              <a:t>PPT informe resultados.</a:t>
            </a:r>
          </a:p>
          <a:p>
            <a:pPr marL="176318" indent="-176318" defTabSz="916777" hangingPunct="1">
              <a:lnSpc>
                <a:spcPct val="100000"/>
              </a:lnSpc>
              <a:spcBef>
                <a:spcPts val="0"/>
              </a:spcBef>
              <a:buClr>
                <a:srgbClr val="83B727"/>
              </a:buClr>
              <a:buFont typeface="Wingdings" pitchFamily="2" charset="2"/>
              <a:buChar char="§"/>
              <a:defRPr/>
            </a:pPr>
            <a:r>
              <a:rPr lang="es-CL" sz="1100" dirty="0">
                <a:solidFill>
                  <a:srgbClr val="616161"/>
                </a:solidFill>
                <a:cs typeface="Arial" charset="0"/>
              </a:rPr>
              <a:t>Oferta de capacitación.</a:t>
            </a:r>
          </a:p>
          <a:p>
            <a:pPr marL="176318" indent="-176318" defTabSz="916777" hangingPunct="1">
              <a:lnSpc>
                <a:spcPct val="100000"/>
              </a:lnSpc>
              <a:spcBef>
                <a:spcPts val="0"/>
              </a:spcBef>
              <a:buClr>
                <a:srgbClr val="83B727"/>
              </a:buClr>
              <a:buFont typeface="Wingdings" pitchFamily="2" charset="2"/>
              <a:buChar char="§"/>
              <a:defRPr/>
            </a:pPr>
            <a:endParaRPr lang="es-CL" sz="1100" dirty="0">
              <a:solidFill>
                <a:srgbClr val="616161"/>
              </a:solidFill>
              <a:cs typeface="Arial" charset="0"/>
            </a:endParaRPr>
          </a:p>
        </p:txBody>
      </p:sp>
      <p:sp>
        <p:nvSpPr>
          <p:cNvPr id="21" name="TextBox 61">
            <a:extLst>
              <a:ext uri="{FF2B5EF4-FFF2-40B4-BE49-F238E27FC236}">
                <a16:creationId xmlns:a16="http://schemas.microsoft.com/office/drawing/2014/main" id="{8A605962-EA6B-4CED-829B-9B2C071E6C36}"/>
              </a:ext>
            </a:extLst>
          </p:cNvPr>
          <p:cNvSpPr txBox="1"/>
          <p:nvPr/>
        </p:nvSpPr>
        <p:spPr>
          <a:xfrm>
            <a:off x="420493" y="2029634"/>
            <a:ext cx="5553583" cy="2799991"/>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Según los resultados de la aplicación identificación avanzada – condiciones críticas, si en la 1era aplicación el resultado fuera no critico o cuando se realiza una </a:t>
            </a:r>
            <a:r>
              <a:rPr lang="es-CL" sz="1100" err="1">
                <a:solidFill>
                  <a:srgbClr val="616161"/>
                </a:solidFill>
                <a:cs typeface="Arial" charset="0"/>
              </a:rPr>
              <a:t>reaplicación</a:t>
            </a:r>
            <a:r>
              <a:rPr lang="es-CL" sz="1100">
                <a:solidFill>
                  <a:srgbClr val="616161"/>
                </a:solidFill>
                <a:cs typeface="Arial" charset="0"/>
              </a:rPr>
              <a:t> de la identificación avanzada y vuelve a resultar crítico, se deberá aplicar una metodología de evaluación inicial. En caso que no exista metodología inicia para el factor de riesgo identificado, se deberá pasar a una evaluación avanzada.</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El proceso de evaluaciones inicial y/o avanzada, es de responsabilidad del OAL y deberá realizarse por parte de profesionales capacitados en los métodos de evaluación.</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El informe técnico con la evaluación y las medidas de control, se deberá entregar a la empresa en un plazo máximo de 30 días.</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La empresa deberá informar los resultados del informe emitido por el OAL en un plazo máximo de 5 días hábiles.</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La empresa debe implementar las medidas conforme a los resultados de la evaluación y propuesta de medidas.</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La empresa debe verificar la implementación de las medidas de control.</a:t>
            </a:r>
          </a:p>
        </p:txBody>
      </p:sp>
      <p:sp>
        <p:nvSpPr>
          <p:cNvPr id="2" name="TextBox 60">
            <a:extLst>
              <a:ext uri="{FF2B5EF4-FFF2-40B4-BE49-F238E27FC236}">
                <a16:creationId xmlns:a16="http://schemas.microsoft.com/office/drawing/2014/main" id="{4AF32BA5-CFF5-4F0D-0710-B73F295F82B7}"/>
              </a:ext>
            </a:extLst>
          </p:cNvPr>
          <p:cNvSpPr txBox="1"/>
          <p:nvPr/>
        </p:nvSpPr>
        <p:spPr>
          <a:xfrm>
            <a:off x="419204" y="1314109"/>
            <a:ext cx="5554873" cy="276223"/>
          </a:xfrm>
          <a:prstGeom prst="rect">
            <a:avLst/>
          </a:prstGeom>
          <a:solidFill>
            <a:srgbClr val="0C662F"/>
          </a:solidFill>
          <a:ln>
            <a:noFill/>
          </a:ln>
        </p:spPr>
        <p:txBody>
          <a:bodyPr wrap="square" lIns="90675" tIns="45336" rIns="90675" bIns="45336" rtlCol="0">
            <a:spAutoFit/>
          </a:bodyPr>
          <a:lstStyle/>
          <a:p>
            <a:pPr algn="ctr" defTabSz="916777" hangingPunct="1">
              <a:lnSpc>
                <a:spcPct val="100000"/>
              </a:lnSpc>
              <a:spcBef>
                <a:spcPts val="0"/>
              </a:spcBef>
              <a:defRPr/>
            </a:pPr>
            <a:r>
              <a:rPr lang="es-CL" sz="1200" b="1">
                <a:solidFill>
                  <a:srgbClr val="FFFFFF"/>
                </a:solidFill>
                <a:cs typeface="Arial" charset="0"/>
              </a:rPr>
              <a:t>ACCIONES EMPRESA</a:t>
            </a:r>
          </a:p>
        </p:txBody>
      </p:sp>
      <p:sp>
        <p:nvSpPr>
          <p:cNvPr id="3" name="TextBox 60">
            <a:extLst>
              <a:ext uri="{FF2B5EF4-FFF2-40B4-BE49-F238E27FC236}">
                <a16:creationId xmlns:a16="http://schemas.microsoft.com/office/drawing/2014/main" id="{7E72046D-5544-D800-1E0D-B6B9A7C33CBF}"/>
              </a:ext>
            </a:extLst>
          </p:cNvPr>
          <p:cNvSpPr txBox="1"/>
          <p:nvPr/>
        </p:nvSpPr>
        <p:spPr>
          <a:xfrm>
            <a:off x="6043560" y="1314106"/>
            <a:ext cx="5318125" cy="303848"/>
          </a:xfrm>
          <a:prstGeom prst="rect">
            <a:avLst/>
          </a:prstGeom>
          <a:solidFill>
            <a:srgbClr val="0C662F"/>
          </a:solidFill>
          <a:ln>
            <a:noFill/>
          </a:ln>
        </p:spPr>
        <p:txBody>
          <a:bodyPr wrap="square" lIns="90675" tIns="45336" rIns="90675" bIns="45336" rtlCol="0">
            <a:spAutoFit/>
          </a:bodyPr>
          <a:lstStyle/>
          <a:p>
            <a:pPr algn="ctr" defTabSz="916777" hangingPunct="1">
              <a:lnSpc>
                <a:spcPct val="100000"/>
              </a:lnSpc>
              <a:spcBef>
                <a:spcPts val="0"/>
              </a:spcBef>
              <a:defRPr/>
            </a:pPr>
            <a:r>
              <a:rPr lang="es-CL" sz="1200" b="1">
                <a:solidFill>
                  <a:srgbClr val="FFFFFF"/>
                </a:solidFill>
                <a:cs typeface="Arial" charset="0"/>
              </a:rPr>
              <a:t>HERRAMIENTAS</a:t>
            </a:r>
          </a:p>
        </p:txBody>
      </p:sp>
    </p:spTree>
    <p:extLst>
      <p:ext uri="{BB962C8B-B14F-4D97-AF65-F5344CB8AC3E}">
        <p14:creationId xmlns:p14="http://schemas.microsoft.com/office/powerpoint/2010/main" val="23006282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texto 7">
            <a:extLst>
              <a:ext uri="{FF2B5EF4-FFF2-40B4-BE49-F238E27FC236}">
                <a16:creationId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26" name="Marcador de texto 4">
            <a:extLst>
              <a:ext uri="{FF2B5EF4-FFF2-40B4-BE49-F238E27FC236}">
                <a16:creationId xmlns:a16="http://schemas.microsoft.com/office/drawing/2014/main" id="{92B115D2-3591-B55A-AD40-844A7DBE74FE}"/>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1</a:t>
            </a:r>
            <a:endParaRPr lang="es-CL">
              <a:solidFill>
                <a:schemeClr val="bg1">
                  <a:lumMod val="95000"/>
                </a:schemeClr>
              </a:solidFill>
            </a:endParaRPr>
          </a:p>
        </p:txBody>
      </p:sp>
      <p:sp>
        <p:nvSpPr>
          <p:cNvPr id="27" name="Marcador de texto 4">
            <a:extLst>
              <a:ext uri="{FF2B5EF4-FFF2-40B4-BE49-F238E27FC236}">
                <a16:creationId xmlns:a16="http://schemas.microsoft.com/office/drawing/2014/main" id="{D4A47F8C-0C0D-9CC6-E296-863D3ED514B9}"/>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2</a:t>
            </a:r>
            <a:endParaRPr lang="es-CL">
              <a:solidFill>
                <a:schemeClr val="bg1">
                  <a:lumMod val="95000"/>
                </a:schemeClr>
              </a:solidFill>
            </a:endParaRPr>
          </a:p>
        </p:txBody>
      </p:sp>
      <p:sp>
        <p:nvSpPr>
          <p:cNvPr id="28" name="Marcador de texto 4">
            <a:extLst>
              <a:ext uri="{FF2B5EF4-FFF2-40B4-BE49-F238E27FC236}">
                <a16:creationId xmlns:a16="http://schemas.microsoft.com/office/drawing/2014/main" id="{231E1835-3C88-FC3E-CBD7-407B7E619D00}"/>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7EFF45"/>
                </a:solidFill>
              </a:rPr>
              <a:t>3</a:t>
            </a:r>
            <a:endParaRPr lang="es-CL">
              <a:solidFill>
                <a:srgbClr val="7EFF45"/>
              </a:solidFill>
            </a:endParaRPr>
          </a:p>
        </p:txBody>
      </p:sp>
      <p:sp>
        <p:nvSpPr>
          <p:cNvPr id="29" name="Marcador de texto 7">
            <a:extLst>
              <a:ext uri="{FF2B5EF4-FFF2-40B4-BE49-F238E27FC236}">
                <a16:creationId xmlns:a16="http://schemas.microsoft.com/office/drawing/2014/main" id="{8BF95300-5863-FE88-573B-B437944646DB}"/>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Etapas implementación</a:t>
            </a:r>
            <a:endParaRPr lang="es-CL">
              <a:solidFill>
                <a:srgbClr val="006D36"/>
              </a:solidFill>
            </a:endParaRPr>
          </a:p>
        </p:txBody>
      </p:sp>
      <p:sp>
        <p:nvSpPr>
          <p:cNvPr id="30" name="Marcador de texto 7">
            <a:extLst>
              <a:ext uri="{FF2B5EF4-FFF2-40B4-BE49-F238E27FC236}">
                <a16:creationId xmlns:a16="http://schemas.microsoft.com/office/drawing/2014/main" id="{C9E1B5F2-833E-97FA-F31E-09ACD34CF286}"/>
              </a:ext>
            </a:extLst>
          </p:cNvPr>
          <p:cNvSpPr txBox="1">
            <a:spLocks/>
          </p:cNvSpPr>
          <p:nvPr/>
        </p:nvSpPr>
        <p:spPr>
          <a:xfrm>
            <a:off x="7189780" y="219165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Metodología empresa</a:t>
            </a:r>
            <a:endParaRPr lang="es-CL">
              <a:solidFill>
                <a:schemeClr val="bg1">
                  <a:lumMod val="95000"/>
                </a:schemeClr>
              </a:solidFill>
            </a:endParaRPr>
          </a:p>
        </p:txBody>
      </p:sp>
      <p:sp>
        <p:nvSpPr>
          <p:cNvPr id="31" name="Marcador de texto 7">
            <a:extLst>
              <a:ext uri="{FF2B5EF4-FFF2-40B4-BE49-F238E27FC236}">
                <a16:creationId xmlns:a16="http://schemas.microsoft.com/office/drawing/2014/main" id="{B9C9C9F8-6388-B3AC-3EEB-1C546A648151}"/>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chemeClr val="bg1">
                    <a:lumMod val="95000"/>
                  </a:schemeClr>
                </a:solidFill>
              </a:rPr>
              <a:t>Contexto</a:t>
            </a:r>
          </a:p>
        </p:txBody>
      </p:sp>
      <p:sp>
        <p:nvSpPr>
          <p:cNvPr id="32" name="Marcador de texto 7">
            <a:extLst>
              <a:ext uri="{FF2B5EF4-FFF2-40B4-BE49-F238E27FC236}">
                <a16:creationId xmlns:a16="http://schemas.microsoft.com/office/drawing/2014/main" id="{2B50EC65-7363-689F-6124-59D96C480EE0}"/>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chemeClr val="bg1">
                    <a:lumMod val="95000"/>
                  </a:schemeClr>
                </a:solidFill>
              </a:rPr>
              <a:t>Justificación</a:t>
            </a:r>
            <a:endParaRPr lang="es-CL">
              <a:solidFill>
                <a:schemeClr val="bg1">
                  <a:lumMod val="95000"/>
                </a:schemeClr>
              </a:solidFill>
            </a:endParaRPr>
          </a:p>
        </p:txBody>
      </p:sp>
      <p:sp>
        <p:nvSpPr>
          <p:cNvPr id="34" name="Marcador de texto 7">
            <a:extLst>
              <a:ext uri="{FF2B5EF4-FFF2-40B4-BE49-F238E27FC236}">
                <a16:creationId xmlns:a16="http://schemas.microsoft.com/office/drawing/2014/main" id="{50C2869D-F5A1-3F7C-A2E6-63B1CE2276BF}"/>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Uso de herramientas disponibles</a:t>
            </a:r>
            <a:endParaRPr lang="es-CL">
              <a:solidFill>
                <a:srgbClr val="006D36"/>
              </a:solidFill>
            </a:endParaRPr>
          </a:p>
        </p:txBody>
      </p:sp>
      <p:sp>
        <p:nvSpPr>
          <p:cNvPr id="35" name="Marcador de texto 4">
            <a:extLst>
              <a:ext uri="{FF2B5EF4-FFF2-40B4-BE49-F238E27FC236}">
                <a16:creationId xmlns:a16="http://schemas.microsoft.com/office/drawing/2014/main" id="{E8400E1E-02D8-9B05-FDDE-01B8718AA226}"/>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4</a:t>
            </a:r>
            <a:endParaRPr lang="es-CL">
              <a:solidFill>
                <a:schemeClr val="bg1">
                  <a:lumMod val="95000"/>
                </a:schemeClr>
              </a:solidFill>
            </a:endParaRPr>
          </a:p>
        </p:txBody>
      </p:sp>
      <p:sp>
        <p:nvSpPr>
          <p:cNvPr id="36" name="Marcador de texto 7">
            <a:extLst>
              <a:ext uri="{FF2B5EF4-FFF2-40B4-BE49-F238E27FC236}">
                <a16:creationId xmlns:a16="http://schemas.microsoft.com/office/drawing/2014/main" id="{C4D62D65-89C9-2C71-1C67-8C41E5D3206F}"/>
              </a:ext>
            </a:extLst>
          </p:cNvPr>
          <p:cNvSpPr txBox="1">
            <a:spLocks/>
          </p:cNvSpPr>
          <p:nvPr/>
        </p:nvSpPr>
        <p:spPr>
          <a:xfrm>
            <a:off x="7189780" y="445335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Bibliografía</a:t>
            </a:r>
            <a:endParaRPr lang="es-CL">
              <a:solidFill>
                <a:schemeClr val="bg1">
                  <a:lumMod val="95000"/>
                </a:schemeClr>
              </a:solidFill>
            </a:endParaRPr>
          </a:p>
        </p:txBody>
      </p:sp>
      <p:sp>
        <p:nvSpPr>
          <p:cNvPr id="37" name="Marcador de texto 7">
            <a:extLst>
              <a:ext uri="{FF2B5EF4-FFF2-40B4-BE49-F238E27FC236}">
                <a16:creationId xmlns:a16="http://schemas.microsoft.com/office/drawing/2014/main" id="{165C5F91-8C66-8C35-7044-366EBCB5A82A}"/>
              </a:ext>
            </a:extLst>
          </p:cNvPr>
          <p:cNvSpPr txBox="1">
            <a:spLocks/>
          </p:cNvSpPr>
          <p:nvPr/>
        </p:nvSpPr>
        <p:spPr>
          <a:xfrm>
            <a:off x="7189780" y="474983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Referencia</a:t>
            </a:r>
            <a:endParaRPr lang="es-CL">
              <a:solidFill>
                <a:schemeClr val="bg1">
                  <a:lumMod val="95000"/>
                </a:schemeClr>
              </a:solidFill>
            </a:endParaRPr>
          </a:p>
        </p:txBody>
      </p:sp>
    </p:spTree>
    <p:extLst>
      <p:ext uri="{BB962C8B-B14F-4D97-AF65-F5344CB8AC3E}">
        <p14:creationId xmlns:p14="http://schemas.microsoft.com/office/powerpoint/2010/main" val="42258304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5" imgH="356" progId="TCLayout.ActiveDocument.1">
                  <p:embed/>
                </p:oleObj>
              </mc:Choice>
              <mc:Fallback>
                <p:oleObj name="Diapositiva de think-cell" r:id="rId4"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Etapas de implementación</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Toma conocimiento </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9" name="Rectángulo: esquinas redondeadas 28">
            <a:extLst>
              <a:ext uri="{FF2B5EF4-FFF2-40B4-BE49-F238E27FC236}">
                <a16:creationId xmlns:a16="http://schemas.microsoft.com/office/drawing/2014/main" id="{113A7795-A432-6AE8-076B-60040719EC22}"/>
              </a:ext>
            </a:extLst>
          </p:cNvPr>
          <p:cNvSpPr/>
          <p:nvPr/>
        </p:nvSpPr>
        <p:spPr>
          <a:xfrm>
            <a:off x="236377" y="1567859"/>
            <a:ext cx="5859620" cy="828596"/>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Objetivo</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rPr>
              <a:t>Informar al empleador la responsabilidad en la actualización del protocolo TMERT</a:t>
            </a:r>
          </a:p>
        </p:txBody>
      </p:sp>
      <p:sp>
        <p:nvSpPr>
          <p:cNvPr id="33" name="Rectángulo: esquinas redondeadas 32">
            <a:extLst>
              <a:ext uri="{FF2B5EF4-FFF2-40B4-BE49-F238E27FC236}">
                <a16:creationId xmlns:a16="http://schemas.microsoft.com/office/drawing/2014/main" id="{ECED7465-72CA-FF63-0845-ACA3AC511792}"/>
              </a:ext>
            </a:extLst>
          </p:cNvPr>
          <p:cNvSpPr/>
          <p:nvPr/>
        </p:nvSpPr>
        <p:spPr>
          <a:xfrm>
            <a:off x="6249967" y="1685635"/>
            <a:ext cx="5705657" cy="1007368"/>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1500"/>
              </a:lnSpc>
              <a:spcBef>
                <a:spcPts val="600"/>
              </a:spcBef>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Herramienta de soporte</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Ficha técnica actualización protocolo TMERT</a:t>
            </a: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Acta designación responsable implementación protocolo TMERT.</a:t>
            </a:r>
          </a:p>
        </p:txBody>
      </p:sp>
      <p:sp>
        <p:nvSpPr>
          <p:cNvPr id="5" name="Rectángulo: esquinas redondeadas 4">
            <a:extLst>
              <a:ext uri="{FF2B5EF4-FFF2-40B4-BE49-F238E27FC236}">
                <a16:creationId xmlns:a16="http://schemas.microsoft.com/office/drawing/2014/main" id="{39CA4D30-B48A-DFB8-4322-F4525372E203}"/>
              </a:ext>
            </a:extLst>
          </p:cNvPr>
          <p:cNvSpPr/>
          <p:nvPr/>
        </p:nvSpPr>
        <p:spPr>
          <a:xfrm>
            <a:off x="247652" y="2948206"/>
            <a:ext cx="5859621" cy="1066959"/>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¿Quién lo hace?</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Será responsabilidad del empleador la identificación de los factores de riesgo TMERT y podrá apoyarse en la gestión del CPHyS, encargado de prevención de riesgos u otro que el empleador determine.</a:t>
            </a:r>
          </a:p>
        </p:txBody>
      </p:sp>
      <p:sp>
        <p:nvSpPr>
          <p:cNvPr id="11" name="Rectángulo: esquinas redondeadas 10">
            <a:extLst>
              <a:ext uri="{FF2B5EF4-FFF2-40B4-BE49-F238E27FC236}">
                <a16:creationId xmlns:a16="http://schemas.microsoft.com/office/drawing/2014/main" id="{28D0B433-69A8-B68A-A665-E779C417E128}"/>
              </a:ext>
            </a:extLst>
          </p:cNvPr>
          <p:cNvSpPr/>
          <p:nvPr/>
        </p:nvSpPr>
        <p:spPr>
          <a:xfrm>
            <a:off x="247652" y="4686099"/>
            <a:ext cx="5848346" cy="828596"/>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¿Cómo lo realiza?</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Los líderes de la organización deberán designar un responsable que estará encargado de la implementación del protocolo TMERT. </a:t>
            </a:r>
          </a:p>
        </p:txBody>
      </p:sp>
      <p:pic>
        <p:nvPicPr>
          <p:cNvPr id="4" name="Imagen 3">
            <a:extLst>
              <a:ext uri="{FF2B5EF4-FFF2-40B4-BE49-F238E27FC236}">
                <a16:creationId xmlns:a16="http://schemas.microsoft.com/office/drawing/2014/main" id="{EF47367E-BE7D-33B2-5C4D-498C7147B25E}"/>
              </a:ext>
            </a:extLst>
          </p:cNvPr>
          <p:cNvPicPr>
            <a:picLocks noChangeAspect="1"/>
          </p:cNvPicPr>
          <p:nvPr/>
        </p:nvPicPr>
        <p:blipFill>
          <a:blip r:embed="rId7"/>
          <a:stretch>
            <a:fillRect/>
          </a:stretch>
        </p:blipFill>
        <p:spPr>
          <a:xfrm>
            <a:off x="6442882" y="3064710"/>
            <a:ext cx="2425018" cy="3138460"/>
          </a:xfrm>
          <a:prstGeom prst="rect">
            <a:avLst/>
          </a:prstGeom>
          <a:ln>
            <a:solidFill>
              <a:schemeClr val="tx2"/>
            </a:solidFill>
          </a:ln>
        </p:spPr>
      </p:pic>
      <p:pic>
        <p:nvPicPr>
          <p:cNvPr id="12" name="Imagen 11">
            <a:extLst>
              <a:ext uri="{FF2B5EF4-FFF2-40B4-BE49-F238E27FC236}">
                <a16:creationId xmlns:a16="http://schemas.microsoft.com/office/drawing/2014/main" id="{46BFBFA8-0F5D-BDA1-8941-A936C4CD509F}"/>
              </a:ext>
            </a:extLst>
          </p:cNvPr>
          <p:cNvPicPr>
            <a:picLocks noChangeAspect="1"/>
          </p:cNvPicPr>
          <p:nvPr/>
        </p:nvPicPr>
        <p:blipFill>
          <a:blip r:embed="rId8"/>
          <a:stretch>
            <a:fillRect/>
          </a:stretch>
        </p:blipFill>
        <p:spPr>
          <a:xfrm>
            <a:off x="9214784" y="3062686"/>
            <a:ext cx="2425018" cy="3140484"/>
          </a:xfrm>
          <a:prstGeom prst="rect">
            <a:avLst/>
          </a:prstGeom>
          <a:ln>
            <a:solidFill>
              <a:schemeClr val="tx2"/>
            </a:solidFill>
          </a:ln>
        </p:spPr>
      </p:pic>
    </p:spTree>
    <p:extLst>
      <p:ext uri="{BB962C8B-B14F-4D97-AF65-F5344CB8AC3E}">
        <p14:creationId xmlns:p14="http://schemas.microsoft.com/office/powerpoint/2010/main" val="32048325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Etapas de implementación</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Organización y Planificación</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9" name="Rectángulo: esquinas redondeadas 28">
            <a:extLst>
              <a:ext uri="{FF2B5EF4-FFF2-40B4-BE49-F238E27FC236}">
                <a16:creationId xmlns:a16="http://schemas.microsoft.com/office/drawing/2014/main" id="{113A7795-A432-6AE8-076B-60040719EC22}"/>
              </a:ext>
            </a:extLst>
          </p:cNvPr>
          <p:cNvSpPr/>
          <p:nvPr/>
        </p:nvSpPr>
        <p:spPr>
          <a:xfrm>
            <a:off x="247650" y="1229164"/>
            <a:ext cx="5848349" cy="1066959"/>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Objetivo</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Planificar la implementación del protocolo TMERT en el interior de la organización, organizando una estructura que sustente el proceso en todas sus etapas.</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p:txBody>
      </p:sp>
      <p:sp>
        <p:nvSpPr>
          <p:cNvPr id="31" name="Rectángulo: esquinas redondeadas 30">
            <a:extLst>
              <a:ext uri="{FF2B5EF4-FFF2-40B4-BE49-F238E27FC236}">
                <a16:creationId xmlns:a16="http://schemas.microsoft.com/office/drawing/2014/main" id="{C3A774E3-119E-6446-3097-8F5939171F78}"/>
              </a:ext>
            </a:extLst>
          </p:cNvPr>
          <p:cNvSpPr/>
          <p:nvPr/>
        </p:nvSpPr>
        <p:spPr>
          <a:xfrm>
            <a:off x="247651" y="2611534"/>
            <a:ext cx="5848347" cy="130532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¿Quién lo hace?</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Será responsabilidad del empleador la implementación y aplicación del protocolo  TMERT y podrá apoyarse en la gestión del </a:t>
            </a:r>
            <a:r>
              <a:rPr lang="es-CL" sz="1400" err="1">
                <a:solidFill>
                  <a:schemeClr val="tx1">
                    <a:lumMod val="50000"/>
                    <a:lumOff val="50000"/>
                  </a:schemeClr>
                </a:solidFill>
                <a:latin typeface="+mj-lt"/>
                <a:ea typeface="Helvetica Neue Medium"/>
                <a:cs typeface="Helvetica Neue Medium"/>
                <a:sym typeface="Helvetica Neue Medium"/>
              </a:rPr>
              <a:t>CPHyS</a:t>
            </a:r>
            <a:r>
              <a:rPr lang="es-CL" sz="1400">
                <a:solidFill>
                  <a:schemeClr val="tx1">
                    <a:lumMod val="50000"/>
                    <a:lumOff val="50000"/>
                  </a:schemeClr>
                </a:solidFill>
                <a:latin typeface="+mj-lt"/>
                <a:ea typeface="Helvetica Neue Medium"/>
                <a:cs typeface="Helvetica Neue Medium"/>
                <a:sym typeface="Helvetica Neue Medium"/>
              </a:rPr>
              <a:t>, encargado de prevención de riesgos u otro que el empleador determine.</a:t>
            </a:r>
          </a:p>
        </p:txBody>
      </p:sp>
      <p:sp>
        <p:nvSpPr>
          <p:cNvPr id="32" name="Rectángulo: esquinas redondeadas 31">
            <a:extLst>
              <a:ext uri="{FF2B5EF4-FFF2-40B4-BE49-F238E27FC236}">
                <a16:creationId xmlns:a16="http://schemas.microsoft.com/office/drawing/2014/main" id="{223B54F7-CB0B-C7C7-18D7-DD92ED556E55}"/>
              </a:ext>
            </a:extLst>
          </p:cNvPr>
          <p:cNvSpPr/>
          <p:nvPr/>
        </p:nvSpPr>
        <p:spPr>
          <a:xfrm>
            <a:off x="247652" y="4470630"/>
            <a:ext cx="5848346" cy="1782048"/>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¿Cómo lo realiza?</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Los líderes de la organización deberán designar el responsable que estará encargado de la implementación del protocolo TMERT. La organización debe capacitar a el o los responsables de la aplicación del protocolo en el método de evaluación preliminar del riesgo. El responsable de aplicar el protocolo deberá proyectar una carta </a:t>
            </a:r>
            <a:r>
              <a:rPr lang="es-CL" sz="1400" err="1">
                <a:solidFill>
                  <a:schemeClr val="tx1">
                    <a:lumMod val="50000"/>
                    <a:lumOff val="50000"/>
                  </a:schemeClr>
                </a:solidFill>
                <a:latin typeface="+mj-lt"/>
                <a:ea typeface="Helvetica Neue Medium"/>
                <a:cs typeface="Helvetica Neue Medium"/>
                <a:sym typeface="Helvetica Neue Medium"/>
              </a:rPr>
              <a:t>gantt</a:t>
            </a:r>
            <a:r>
              <a:rPr lang="es-CL" sz="1400">
                <a:solidFill>
                  <a:schemeClr val="tx1">
                    <a:lumMod val="50000"/>
                    <a:lumOff val="50000"/>
                  </a:schemeClr>
                </a:solidFill>
                <a:latin typeface="+mj-lt"/>
                <a:ea typeface="Helvetica Neue Medium"/>
                <a:cs typeface="Helvetica Neue Medium"/>
                <a:sym typeface="Helvetica Neue Medium"/>
              </a:rPr>
              <a:t> con los hitos del protocolo.</a:t>
            </a:r>
          </a:p>
        </p:txBody>
      </p:sp>
      <p:sp>
        <p:nvSpPr>
          <p:cNvPr id="33" name="Rectángulo: esquinas redondeadas 32">
            <a:extLst>
              <a:ext uri="{FF2B5EF4-FFF2-40B4-BE49-F238E27FC236}">
                <a16:creationId xmlns:a16="http://schemas.microsoft.com/office/drawing/2014/main" id="{ECED7465-72CA-FF63-0845-ACA3AC511792}"/>
              </a:ext>
            </a:extLst>
          </p:cNvPr>
          <p:cNvSpPr/>
          <p:nvPr/>
        </p:nvSpPr>
        <p:spPr>
          <a:xfrm>
            <a:off x="6249967" y="1080188"/>
            <a:ext cx="5324475" cy="130532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1500"/>
              </a:lnSpc>
              <a:spcBef>
                <a:spcPts val="600"/>
              </a:spcBef>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Herramienta de soporte</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Formato carta Gantt implementación protocolo TMERT</a:t>
            </a:r>
          </a:p>
          <a:p>
            <a:pPr marL="285750" indent="-285750">
              <a:lnSpc>
                <a:spcPts val="1500"/>
              </a:lnSpc>
              <a:spcBef>
                <a:spcPts val="600"/>
              </a:spcBef>
              <a:buFont typeface="Arial" panose="020B0604020202020204" pitchFamily="34" charset="0"/>
              <a:buChar char="•"/>
            </a:pPr>
            <a:r>
              <a:rPr lang="es-CL" sz="1400" dirty="0">
                <a:solidFill>
                  <a:schemeClr val="bg1">
                    <a:lumMod val="50000"/>
                  </a:schemeClr>
                </a:solidFill>
                <a:cs typeface="Arial" charset="0"/>
              </a:rPr>
              <a:t>Guía para la implementación SGSST ISO 45001</a:t>
            </a:r>
            <a:endParaRPr lang="es-CL" sz="1400" dirty="0">
              <a:solidFill>
                <a:schemeClr val="tx1">
                  <a:lumMod val="50000"/>
                  <a:lumOff val="50000"/>
                </a:schemeClr>
              </a:solidFill>
              <a:latin typeface="+mj-lt"/>
              <a:ea typeface="Helvetica Neue Medium"/>
              <a:cs typeface="Helvetica Neue Medium"/>
            </a:endParaRP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PPT Difusión actualización protocolo TMERT</a:t>
            </a:r>
          </a:p>
        </p:txBody>
      </p:sp>
      <p:pic>
        <p:nvPicPr>
          <p:cNvPr id="2" name="Imagen 1">
            <a:extLst>
              <a:ext uri="{FF2B5EF4-FFF2-40B4-BE49-F238E27FC236}">
                <a16:creationId xmlns:a16="http://schemas.microsoft.com/office/drawing/2014/main" id="{BB942EE0-22EC-D2DD-8711-A74DAE75702E}"/>
              </a:ext>
            </a:extLst>
          </p:cNvPr>
          <p:cNvPicPr>
            <a:picLocks noChangeAspect="1"/>
          </p:cNvPicPr>
          <p:nvPr/>
        </p:nvPicPr>
        <p:blipFill>
          <a:blip r:embed="rId6"/>
          <a:stretch>
            <a:fillRect/>
          </a:stretch>
        </p:blipFill>
        <p:spPr>
          <a:xfrm>
            <a:off x="7818146" y="4755986"/>
            <a:ext cx="3914481" cy="1605443"/>
          </a:xfrm>
          <a:prstGeom prst="rect">
            <a:avLst/>
          </a:prstGeom>
          <a:ln>
            <a:solidFill>
              <a:schemeClr val="tx2"/>
            </a:solidFill>
          </a:ln>
        </p:spPr>
      </p:pic>
      <p:pic>
        <p:nvPicPr>
          <p:cNvPr id="4" name="Imagen 3">
            <a:extLst>
              <a:ext uri="{FF2B5EF4-FFF2-40B4-BE49-F238E27FC236}">
                <a16:creationId xmlns:a16="http://schemas.microsoft.com/office/drawing/2014/main" id="{53D0C4F4-2A40-1203-8040-942992EA684A}"/>
              </a:ext>
            </a:extLst>
          </p:cNvPr>
          <p:cNvPicPr>
            <a:picLocks noChangeAspect="1"/>
          </p:cNvPicPr>
          <p:nvPr/>
        </p:nvPicPr>
        <p:blipFill>
          <a:blip r:embed="rId7"/>
          <a:stretch>
            <a:fillRect/>
          </a:stretch>
        </p:blipFill>
        <p:spPr>
          <a:xfrm>
            <a:off x="6249967" y="2459333"/>
            <a:ext cx="3441311" cy="1939334"/>
          </a:xfrm>
          <a:prstGeom prst="rect">
            <a:avLst/>
          </a:prstGeom>
          <a:ln>
            <a:solidFill>
              <a:schemeClr val="tx2"/>
            </a:solidFill>
          </a:ln>
        </p:spPr>
      </p:pic>
    </p:spTree>
    <p:extLst>
      <p:ext uri="{BB962C8B-B14F-4D97-AF65-F5344CB8AC3E}">
        <p14:creationId xmlns:p14="http://schemas.microsoft.com/office/powerpoint/2010/main" val="6640242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Etapas de implementación</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Identificación Inicial</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9" name="Rectángulo: esquinas redondeadas 28">
            <a:extLst>
              <a:ext uri="{FF2B5EF4-FFF2-40B4-BE49-F238E27FC236}">
                <a16:creationId xmlns:a16="http://schemas.microsoft.com/office/drawing/2014/main" id="{113A7795-A432-6AE8-076B-60040719EC22}"/>
              </a:ext>
            </a:extLst>
          </p:cNvPr>
          <p:cNvSpPr/>
          <p:nvPr/>
        </p:nvSpPr>
        <p:spPr>
          <a:xfrm>
            <a:off x="287081" y="1186583"/>
            <a:ext cx="5808919" cy="828596"/>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Objetivo</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dirty="0">
                <a:solidFill>
                  <a:schemeClr val="tx1">
                    <a:lumMod val="50000"/>
                    <a:lumOff val="50000"/>
                  </a:schemeClr>
                </a:solidFill>
                <a:latin typeface="+mj-lt"/>
                <a:ea typeface="Helvetica Neue Medium"/>
                <a:cs typeface="Helvetica Neue Medium"/>
                <a:sym typeface="Helvetica Neue Medium"/>
              </a:rPr>
              <a:t>Identificar puestos de trabajo y tareas con exposición a  factores de riesgo TMERT.</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p:txBody>
      </p:sp>
      <p:sp>
        <p:nvSpPr>
          <p:cNvPr id="31" name="Rectángulo: esquinas redondeadas 30">
            <a:extLst>
              <a:ext uri="{FF2B5EF4-FFF2-40B4-BE49-F238E27FC236}">
                <a16:creationId xmlns:a16="http://schemas.microsoft.com/office/drawing/2014/main" id="{C3A774E3-119E-6446-3097-8F5939171F78}"/>
              </a:ext>
            </a:extLst>
          </p:cNvPr>
          <p:cNvSpPr/>
          <p:nvPr/>
        </p:nvSpPr>
        <p:spPr>
          <a:xfrm>
            <a:off x="287081" y="2490438"/>
            <a:ext cx="5808920" cy="828596"/>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¿Quién lo hace?</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Será responsabilidad del empleador identificar los puestos de trabajo y sus tareas, para identificar la presencia de factores de riesgo TMERT.</a:t>
            </a:r>
          </a:p>
        </p:txBody>
      </p:sp>
      <p:sp>
        <p:nvSpPr>
          <p:cNvPr id="32" name="Rectángulo: esquinas redondeadas 31">
            <a:extLst>
              <a:ext uri="{FF2B5EF4-FFF2-40B4-BE49-F238E27FC236}">
                <a16:creationId xmlns:a16="http://schemas.microsoft.com/office/drawing/2014/main" id="{223B54F7-CB0B-C7C7-18D7-DD92ED556E55}"/>
              </a:ext>
            </a:extLst>
          </p:cNvPr>
          <p:cNvSpPr/>
          <p:nvPr/>
        </p:nvSpPr>
        <p:spPr>
          <a:xfrm>
            <a:off x="287081" y="3536754"/>
            <a:ext cx="5808920" cy="3212227"/>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¿Cómo lo realiza?</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 deberá caracterizar todos los puestos de trabajo y listar las tareas que en ella se realizan, con el objetivo de mapear los procesos e interacciones.</a:t>
            </a:r>
          </a:p>
          <a:p>
            <a:pPr marL="0" marR="0" indent="0" algn="just" defTabSz="825500" rtl="0" fontAlgn="auto" latinLnBrk="0" hangingPunct="0">
              <a:lnSpc>
                <a:spcPct val="100000"/>
              </a:lnSpc>
              <a:spcBef>
                <a:spcPts val="0"/>
              </a:spcBef>
              <a:spcAft>
                <a:spcPts val="0"/>
              </a:spcAft>
              <a:buClrTx/>
              <a:buSzTx/>
              <a:buFontTx/>
              <a:buNone/>
              <a:tabLst/>
            </a:pPr>
            <a:endParaRPr lang="es-CL" sz="1400">
              <a:solidFill>
                <a:schemeClr val="tx1">
                  <a:lumMod val="50000"/>
                  <a:lumOff val="50000"/>
                </a:schemeClr>
              </a:solidFill>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A cada puesto de trabajo se le aplicara un instrumento de identificación inicial con 7 preguntas. La respuesta NO, indica sin exposición al factor de riesgo. Si todas las respuestas fueran NO se debe reaplicar identificación inicial en 3 años o cuando existan cambios en el proceso.</a:t>
            </a:r>
          </a:p>
          <a:p>
            <a:pPr marL="0" marR="0" indent="0" algn="just" defTabSz="825500" rtl="0" fontAlgn="auto" latinLnBrk="0" hangingPunct="0">
              <a:lnSpc>
                <a:spcPct val="100000"/>
              </a:lnSpc>
              <a:spcBef>
                <a:spcPts val="0"/>
              </a:spcBef>
              <a:spcAft>
                <a:spcPts val="0"/>
              </a:spcAft>
              <a:buClrTx/>
              <a:buSzTx/>
              <a:buFontTx/>
              <a:buNone/>
              <a:tabLst/>
            </a:pPr>
            <a:endParaRPr lang="es-CL" sz="1400">
              <a:solidFill>
                <a:schemeClr val="tx1">
                  <a:lumMod val="50000"/>
                  <a:lumOff val="50000"/>
                </a:schemeClr>
              </a:solidFill>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La respuesta SI identifica la presencia de factores de riesgo y se requerirá una identificación avanzada.</a:t>
            </a:r>
          </a:p>
        </p:txBody>
      </p:sp>
      <p:sp>
        <p:nvSpPr>
          <p:cNvPr id="33" name="Rectángulo: esquinas redondeadas 32">
            <a:extLst>
              <a:ext uri="{FF2B5EF4-FFF2-40B4-BE49-F238E27FC236}">
                <a16:creationId xmlns:a16="http://schemas.microsoft.com/office/drawing/2014/main" id="{ECED7465-72CA-FF63-0845-ACA3AC511792}"/>
              </a:ext>
            </a:extLst>
          </p:cNvPr>
          <p:cNvSpPr/>
          <p:nvPr/>
        </p:nvSpPr>
        <p:spPr>
          <a:xfrm>
            <a:off x="6258181" y="1205960"/>
            <a:ext cx="5808919" cy="922238"/>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1500"/>
              </a:lnSpc>
              <a:spcBef>
                <a:spcPts val="600"/>
              </a:spcBef>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Herramienta de soporte</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285750" indent="-285750">
              <a:lnSpc>
                <a:spcPts val="1500"/>
              </a:lnSpc>
              <a:spcBef>
                <a:spcPts val="600"/>
              </a:spcBef>
              <a:buFont typeface="Arial" panose="020B0604020202020204" pitchFamily="34" charset="0"/>
              <a:buChar char="•"/>
            </a:pPr>
            <a:r>
              <a:rPr lang="es-ES" sz="1400" dirty="0">
                <a:solidFill>
                  <a:schemeClr val="tx1">
                    <a:lumMod val="50000"/>
                    <a:lumOff val="50000"/>
                  </a:schemeClr>
                </a:solidFill>
                <a:latin typeface="+mj-lt"/>
                <a:ea typeface="Helvetica Neue Medium"/>
                <a:cs typeface="Helvetica Neue Medium"/>
              </a:rPr>
              <a:t>Herramienta caracterización e identificación factores de riesgo TMERT</a:t>
            </a:r>
            <a:endParaRPr lang="es-CL" sz="1400" dirty="0">
              <a:solidFill>
                <a:schemeClr val="tx1">
                  <a:lumMod val="50000"/>
                  <a:lumOff val="50000"/>
                </a:schemeClr>
              </a:solidFill>
              <a:latin typeface="+mj-lt"/>
              <a:ea typeface="Helvetica Neue Medium"/>
              <a:cs typeface="Helvetica Neue Medium"/>
            </a:endParaRPr>
          </a:p>
        </p:txBody>
      </p:sp>
      <p:pic>
        <p:nvPicPr>
          <p:cNvPr id="4" name="Imagen 3">
            <a:extLst>
              <a:ext uri="{FF2B5EF4-FFF2-40B4-BE49-F238E27FC236}">
                <a16:creationId xmlns:a16="http://schemas.microsoft.com/office/drawing/2014/main" id="{0A5423F2-7647-6CC3-F2E7-29266C077C38}"/>
              </a:ext>
            </a:extLst>
          </p:cNvPr>
          <p:cNvPicPr>
            <a:picLocks noChangeAspect="1"/>
          </p:cNvPicPr>
          <p:nvPr/>
        </p:nvPicPr>
        <p:blipFill>
          <a:blip r:embed="rId6"/>
          <a:stretch>
            <a:fillRect/>
          </a:stretch>
        </p:blipFill>
        <p:spPr>
          <a:xfrm>
            <a:off x="6258181" y="2342693"/>
            <a:ext cx="5030661" cy="2501323"/>
          </a:xfrm>
          <a:prstGeom prst="rect">
            <a:avLst/>
          </a:prstGeom>
          <a:ln>
            <a:solidFill>
              <a:schemeClr val="tx2"/>
            </a:solidFill>
          </a:ln>
        </p:spPr>
      </p:pic>
      <p:pic>
        <p:nvPicPr>
          <p:cNvPr id="11" name="Imagen 10">
            <a:extLst>
              <a:ext uri="{FF2B5EF4-FFF2-40B4-BE49-F238E27FC236}">
                <a16:creationId xmlns:a16="http://schemas.microsoft.com/office/drawing/2014/main" id="{E16E8EC6-815A-56CE-AF64-E0CAC3FB16F4}"/>
              </a:ext>
            </a:extLst>
          </p:cNvPr>
          <p:cNvPicPr>
            <a:picLocks noChangeAspect="1"/>
          </p:cNvPicPr>
          <p:nvPr/>
        </p:nvPicPr>
        <p:blipFill>
          <a:blip r:embed="rId7"/>
          <a:stretch>
            <a:fillRect/>
          </a:stretch>
        </p:blipFill>
        <p:spPr>
          <a:xfrm>
            <a:off x="6448844" y="5142867"/>
            <a:ext cx="5456075" cy="1274477"/>
          </a:xfrm>
          <a:prstGeom prst="rect">
            <a:avLst/>
          </a:prstGeom>
          <a:ln w="28575">
            <a:solidFill>
              <a:schemeClr val="tx2"/>
            </a:solidFill>
          </a:ln>
        </p:spPr>
      </p:pic>
    </p:spTree>
    <p:extLst>
      <p:ext uri="{BB962C8B-B14F-4D97-AF65-F5344CB8AC3E}">
        <p14:creationId xmlns:p14="http://schemas.microsoft.com/office/powerpoint/2010/main" val="25727729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Etapas de implementación</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Identificación Avanzada</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9" name="Rectángulo: esquinas redondeadas 28">
            <a:extLst>
              <a:ext uri="{FF2B5EF4-FFF2-40B4-BE49-F238E27FC236}">
                <a16:creationId xmlns:a16="http://schemas.microsoft.com/office/drawing/2014/main" id="{113A7795-A432-6AE8-076B-60040719EC22}"/>
              </a:ext>
            </a:extLst>
          </p:cNvPr>
          <p:cNvSpPr/>
          <p:nvPr/>
        </p:nvSpPr>
        <p:spPr>
          <a:xfrm>
            <a:off x="213361" y="1161144"/>
            <a:ext cx="5882640" cy="130532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Objetivo</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Determinar sin realizar cálculos, la presencia de dos condiciones opuestas (aceptable o crítica). Durante la aplicación de la identificación avanzada se pueden presentar diferentes resultados lo que conlleva a una serie de acciones.</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p:txBody>
      </p:sp>
      <p:sp>
        <p:nvSpPr>
          <p:cNvPr id="31" name="Rectángulo: esquinas redondeadas 30">
            <a:extLst>
              <a:ext uri="{FF2B5EF4-FFF2-40B4-BE49-F238E27FC236}">
                <a16:creationId xmlns:a16="http://schemas.microsoft.com/office/drawing/2014/main" id="{C3A774E3-119E-6446-3097-8F5939171F78}"/>
              </a:ext>
            </a:extLst>
          </p:cNvPr>
          <p:cNvSpPr/>
          <p:nvPr/>
        </p:nvSpPr>
        <p:spPr>
          <a:xfrm>
            <a:off x="213360" y="2615315"/>
            <a:ext cx="5882640" cy="1066959"/>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¿Quién lo hace?</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Será responsabilidad del empleador identificar los puestos de trabajo y sus tareas, para definir, en caso de existir, los Grupos de Exposición Similar (GES) y donde se encuentran localizados (centros de trabajo). </a:t>
            </a:r>
          </a:p>
        </p:txBody>
      </p:sp>
      <p:sp>
        <p:nvSpPr>
          <p:cNvPr id="32" name="Rectángulo: esquinas redondeadas 31">
            <a:extLst>
              <a:ext uri="{FF2B5EF4-FFF2-40B4-BE49-F238E27FC236}">
                <a16:creationId xmlns:a16="http://schemas.microsoft.com/office/drawing/2014/main" id="{223B54F7-CB0B-C7C7-18D7-DD92ED556E55}"/>
              </a:ext>
            </a:extLst>
          </p:cNvPr>
          <p:cNvSpPr/>
          <p:nvPr/>
        </p:nvSpPr>
        <p:spPr>
          <a:xfrm>
            <a:off x="213360" y="3831127"/>
            <a:ext cx="5882640" cy="2973864"/>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¿Cómo lo realiza?</a:t>
            </a:r>
          </a:p>
          <a:p>
            <a:pPr marL="0" marR="0" indent="0" algn="l" defTabSz="825500" rtl="0" fontAlgn="auto" latinLnBrk="0" hangingPunct="0">
              <a:lnSpc>
                <a:spcPct val="100000"/>
              </a:lnSpc>
              <a:spcBef>
                <a:spcPts val="0"/>
              </a:spcBef>
              <a:spcAft>
                <a:spcPts val="0"/>
              </a:spcAft>
              <a:buClrTx/>
              <a:buSzTx/>
              <a:buFontTx/>
              <a:buNone/>
              <a:tabLst/>
            </a:pPr>
            <a:r>
              <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rPr>
              <a:t>Según cada factor de riesgo identificado previamente se aplicará una tabla de identificación avanzada condiciones aceptables.</a:t>
            </a:r>
          </a:p>
          <a:p>
            <a:pPr marL="0" marR="0" indent="0" algn="l" defTabSz="8255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Si las condiciones son aceptables, se deberá reaplicar la identificación inicial en 3 años.</a:t>
            </a:r>
          </a:p>
          <a:p>
            <a:pPr marL="0" marR="0" indent="0" algn="l" defTabSz="8255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La presencia de condiciones no aceptables significará que la empresa deberá informar los trabajadores expuestos a su OAL.</a:t>
            </a:r>
          </a:p>
          <a:p>
            <a:pPr marL="0" marR="0" indent="0" algn="l" defTabSz="825500" rtl="0" fontAlgn="auto" latinLnBrk="0" hangingPunct="0">
              <a:lnSpc>
                <a:spcPct val="100000"/>
              </a:lnSpc>
              <a:spcBef>
                <a:spcPts val="0"/>
              </a:spcBef>
              <a:spcAft>
                <a:spcPts val="0"/>
              </a:spcAft>
              <a:buClrTx/>
              <a:buSzTx/>
              <a:buFontTx/>
              <a:buNone/>
              <a:tabLst/>
            </a:pPr>
            <a:endParaRPr lang="es-CL" sz="1400">
              <a:solidFill>
                <a:schemeClr val="tx1">
                  <a:lumMod val="50000"/>
                  <a:lumOff val="50000"/>
                </a:schemeClr>
              </a:solidFill>
              <a:latin typeface="+mj-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rPr>
              <a:t>En paralelo a la notificación de expuestos, la empresa deberá aplicar la tabla de identificación avanzada condiciones críticas.</a:t>
            </a:r>
          </a:p>
        </p:txBody>
      </p:sp>
      <p:sp>
        <p:nvSpPr>
          <p:cNvPr id="33" name="Rectángulo: esquinas redondeadas 32">
            <a:extLst>
              <a:ext uri="{FF2B5EF4-FFF2-40B4-BE49-F238E27FC236}">
                <a16:creationId xmlns:a16="http://schemas.microsoft.com/office/drawing/2014/main" id="{ECED7465-72CA-FF63-0845-ACA3AC511792}"/>
              </a:ext>
            </a:extLst>
          </p:cNvPr>
          <p:cNvSpPr/>
          <p:nvPr/>
        </p:nvSpPr>
        <p:spPr>
          <a:xfrm>
            <a:off x="6331903" y="1054732"/>
            <a:ext cx="5545394" cy="122019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1500"/>
              </a:lnSpc>
              <a:spcBef>
                <a:spcPts val="600"/>
              </a:spcBef>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Herramienta de soporte</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Herramienta caracterización e identificación factores de riesgo TMERT.</a:t>
            </a: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Formato informe nómina trabajadores expuestos (INE).</a:t>
            </a:r>
          </a:p>
        </p:txBody>
      </p:sp>
      <p:pic>
        <p:nvPicPr>
          <p:cNvPr id="4" name="Imagen 3">
            <a:extLst>
              <a:ext uri="{FF2B5EF4-FFF2-40B4-BE49-F238E27FC236}">
                <a16:creationId xmlns:a16="http://schemas.microsoft.com/office/drawing/2014/main" id="{DD85B655-C041-60B6-775B-148B2D48287F}"/>
              </a:ext>
            </a:extLst>
          </p:cNvPr>
          <p:cNvPicPr>
            <a:picLocks noChangeAspect="1"/>
          </p:cNvPicPr>
          <p:nvPr/>
        </p:nvPicPr>
        <p:blipFill>
          <a:blip r:embed="rId6"/>
          <a:stretch>
            <a:fillRect/>
          </a:stretch>
        </p:blipFill>
        <p:spPr>
          <a:xfrm>
            <a:off x="6331903" y="2466466"/>
            <a:ext cx="4562096" cy="2268345"/>
          </a:xfrm>
          <a:prstGeom prst="rect">
            <a:avLst/>
          </a:prstGeom>
          <a:ln>
            <a:solidFill>
              <a:schemeClr val="tx2"/>
            </a:solidFill>
          </a:ln>
        </p:spPr>
      </p:pic>
      <p:pic>
        <p:nvPicPr>
          <p:cNvPr id="12" name="Imagen 11">
            <a:extLst>
              <a:ext uri="{FF2B5EF4-FFF2-40B4-BE49-F238E27FC236}">
                <a16:creationId xmlns:a16="http://schemas.microsoft.com/office/drawing/2014/main" id="{8E0C0C25-652B-08A1-DC55-0FB1A3F62C4B}"/>
              </a:ext>
            </a:extLst>
          </p:cNvPr>
          <p:cNvPicPr>
            <a:picLocks noChangeAspect="1"/>
          </p:cNvPicPr>
          <p:nvPr/>
        </p:nvPicPr>
        <p:blipFill>
          <a:blip r:embed="rId7"/>
          <a:stretch>
            <a:fillRect/>
          </a:stretch>
        </p:blipFill>
        <p:spPr>
          <a:xfrm>
            <a:off x="6473687" y="4926353"/>
            <a:ext cx="5261749" cy="1597442"/>
          </a:xfrm>
          <a:prstGeom prst="rect">
            <a:avLst/>
          </a:prstGeom>
          <a:ln>
            <a:solidFill>
              <a:schemeClr val="tx2"/>
            </a:solidFill>
          </a:ln>
        </p:spPr>
      </p:pic>
    </p:spTree>
    <p:extLst>
      <p:ext uri="{BB962C8B-B14F-4D97-AF65-F5344CB8AC3E}">
        <p14:creationId xmlns:p14="http://schemas.microsoft.com/office/powerpoint/2010/main" val="21057516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Etapas de implementación</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Implementar medidas de control</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9" name="Rectángulo: esquinas redondeadas 28">
            <a:extLst>
              <a:ext uri="{FF2B5EF4-FFF2-40B4-BE49-F238E27FC236}">
                <a16:creationId xmlns:a16="http://schemas.microsoft.com/office/drawing/2014/main" id="{113A7795-A432-6AE8-076B-60040719EC22}"/>
              </a:ext>
            </a:extLst>
          </p:cNvPr>
          <p:cNvSpPr/>
          <p:nvPr/>
        </p:nvSpPr>
        <p:spPr>
          <a:xfrm>
            <a:off x="257173" y="1298105"/>
            <a:ext cx="5838825" cy="828596"/>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Objetivo</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Jerarquizar y seleccionar las medidas a implementar para el control de los riesgos asociados TMERT.</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p:txBody>
      </p:sp>
      <p:sp>
        <p:nvSpPr>
          <p:cNvPr id="31" name="Rectángulo: esquinas redondeadas 30">
            <a:extLst>
              <a:ext uri="{FF2B5EF4-FFF2-40B4-BE49-F238E27FC236}">
                <a16:creationId xmlns:a16="http://schemas.microsoft.com/office/drawing/2014/main" id="{C3A774E3-119E-6446-3097-8F5939171F78}"/>
              </a:ext>
            </a:extLst>
          </p:cNvPr>
          <p:cNvSpPr/>
          <p:nvPr/>
        </p:nvSpPr>
        <p:spPr>
          <a:xfrm>
            <a:off x="257175" y="2370843"/>
            <a:ext cx="5838825" cy="1066959"/>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¿Quién lo hace?</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El responsable de la implementación del protocolo deberá analizar las medidas de control que tengan impacto sobre los factores de riesgo identificados.</a:t>
            </a:r>
          </a:p>
        </p:txBody>
      </p:sp>
      <p:sp>
        <p:nvSpPr>
          <p:cNvPr id="32" name="Rectángulo: esquinas redondeadas 31">
            <a:extLst>
              <a:ext uri="{FF2B5EF4-FFF2-40B4-BE49-F238E27FC236}">
                <a16:creationId xmlns:a16="http://schemas.microsoft.com/office/drawing/2014/main" id="{223B54F7-CB0B-C7C7-18D7-DD92ED556E55}"/>
              </a:ext>
            </a:extLst>
          </p:cNvPr>
          <p:cNvSpPr/>
          <p:nvPr/>
        </p:nvSpPr>
        <p:spPr>
          <a:xfrm>
            <a:off x="257172" y="3681013"/>
            <a:ext cx="5838825" cy="2497138"/>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¿Cómo lo realiza?</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algn="just" defTabSz="825500">
              <a:lnSpc>
                <a:spcPct val="100000"/>
              </a:lnSpc>
              <a:spcBef>
                <a:spcPts val="0"/>
              </a:spcBef>
            </a:pPr>
            <a:r>
              <a:rPr lang="es-CL" sz="1400">
                <a:solidFill>
                  <a:schemeClr val="tx1">
                    <a:lumMod val="50000"/>
                    <a:lumOff val="50000"/>
                  </a:schemeClr>
                </a:solidFill>
                <a:latin typeface="+mj-lt"/>
                <a:ea typeface="Helvetica Neue Medium"/>
                <a:cs typeface="Helvetica Neue Medium"/>
                <a:sym typeface="Helvetica Neue Medium"/>
              </a:rPr>
              <a:t>El diseño e implementación de las medidas preventivas, debe conllevar un proceso participativo, donde los trabajadores por medio de sus representantes puedan ser parte activa de esta etapa.</a:t>
            </a:r>
          </a:p>
          <a:p>
            <a:pPr algn="just" defTabSz="825500">
              <a:lnSpc>
                <a:spcPct val="100000"/>
              </a:lnSpc>
              <a:spcBef>
                <a:spcPts val="0"/>
              </a:spcBef>
            </a:pPr>
            <a:endParaRPr lang="es-CL" sz="1400">
              <a:solidFill>
                <a:schemeClr val="tx1">
                  <a:lumMod val="50000"/>
                  <a:lumOff val="50000"/>
                </a:schemeClr>
              </a:solidFill>
              <a:latin typeface="+mj-lt"/>
              <a:ea typeface="Helvetica Neue Medium"/>
              <a:cs typeface="Helvetica Neue Medium"/>
              <a:sym typeface="Helvetica Neue Medium"/>
            </a:endParaRPr>
          </a:p>
          <a:p>
            <a:pPr algn="just" defTabSz="825500">
              <a:lnSpc>
                <a:spcPct val="100000"/>
              </a:lnSpc>
              <a:spcBef>
                <a:spcPts val="0"/>
              </a:spcBef>
            </a:pPr>
            <a:r>
              <a:rPr lang="es-CL" sz="1400">
                <a:solidFill>
                  <a:schemeClr val="tx1">
                    <a:lumMod val="50000"/>
                    <a:lumOff val="50000"/>
                  </a:schemeClr>
                </a:solidFill>
                <a:latin typeface="+mj-lt"/>
                <a:ea typeface="Helvetica Neue Medium"/>
                <a:cs typeface="Helvetica Neue Medium"/>
                <a:sym typeface="Helvetica Neue Medium"/>
              </a:rPr>
              <a:t>Una vez seleccionada la medida de control, tendrá un plazo máximo de 90 días para su implementación. </a:t>
            </a:r>
          </a:p>
          <a:p>
            <a:pPr algn="just" defTabSz="825500">
              <a:lnSpc>
                <a:spcPct val="100000"/>
              </a:lnSpc>
              <a:spcBef>
                <a:spcPts val="0"/>
              </a:spcBef>
            </a:pPr>
            <a:endParaRPr lang="es-CL" sz="1400">
              <a:solidFill>
                <a:schemeClr val="tx1">
                  <a:lumMod val="50000"/>
                  <a:lumOff val="50000"/>
                </a:schemeClr>
              </a:solidFill>
              <a:latin typeface="+mj-lt"/>
              <a:ea typeface="Helvetica Neue Medium"/>
              <a:cs typeface="Helvetica Neue Medium"/>
              <a:sym typeface="Helvetica Neue Medium"/>
            </a:endParaRPr>
          </a:p>
          <a:p>
            <a:pPr algn="just" defTabSz="825500">
              <a:lnSpc>
                <a:spcPct val="100000"/>
              </a:lnSpc>
              <a:spcBef>
                <a:spcPts val="0"/>
              </a:spcBef>
            </a:pPr>
            <a:r>
              <a:rPr lang="es-CL" sz="1400">
                <a:solidFill>
                  <a:schemeClr val="tx1">
                    <a:lumMod val="50000"/>
                    <a:lumOff val="50000"/>
                  </a:schemeClr>
                </a:solidFill>
                <a:latin typeface="+mj-lt"/>
                <a:ea typeface="Helvetica Neue Medium"/>
                <a:cs typeface="Helvetica Neue Medium"/>
                <a:sym typeface="Helvetica Neue Medium"/>
              </a:rPr>
              <a:t>Las medidas podrán ser administrativas y/o ingenieriles, pero siempre deberán estar priorizadas según la jerarquía de controles. </a:t>
            </a:r>
          </a:p>
        </p:txBody>
      </p:sp>
      <p:sp>
        <p:nvSpPr>
          <p:cNvPr id="33" name="Rectángulo: esquinas redondeadas 32">
            <a:extLst>
              <a:ext uri="{FF2B5EF4-FFF2-40B4-BE49-F238E27FC236}">
                <a16:creationId xmlns:a16="http://schemas.microsoft.com/office/drawing/2014/main" id="{ECED7465-72CA-FF63-0845-ACA3AC511792}"/>
              </a:ext>
            </a:extLst>
          </p:cNvPr>
          <p:cNvSpPr/>
          <p:nvPr/>
        </p:nvSpPr>
        <p:spPr>
          <a:xfrm>
            <a:off x="6183980" y="1306724"/>
            <a:ext cx="5838825" cy="122019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1500"/>
              </a:lnSpc>
              <a:spcBef>
                <a:spcPts val="600"/>
              </a:spcBef>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Herramienta de soporte</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Herramienta caracterización e identificación factores de riesgo TMERT.</a:t>
            </a: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PPT informe resultados.</a:t>
            </a:r>
          </a:p>
        </p:txBody>
      </p:sp>
      <p:pic>
        <p:nvPicPr>
          <p:cNvPr id="4" name="Imagen 3">
            <a:extLst>
              <a:ext uri="{FF2B5EF4-FFF2-40B4-BE49-F238E27FC236}">
                <a16:creationId xmlns:a16="http://schemas.microsoft.com/office/drawing/2014/main" id="{95E753D8-EF35-44A2-9B6D-65DA370FFC91}"/>
              </a:ext>
            </a:extLst>
          </p:cNvPr>
          <p:cNvPicPr>
            <a:picLocks noChangeAspect="1"/>
          </p:cNvPicPr>
          <p:nvPr/>
        </p:nvPicPr>
        <p:blipFill>
          <a:blip r:embed="rId6"/>
          <a:stretch>
            <a:fillRect/>
          </a:stretch>
        </p:blipFill>
        <p:spPr>
          <a:xfrm>
            <a:off x="8964645" y="4945693"/>
            <a:ext cx="3058160" cy="1720215"/>
          </a:xfrm>
          <a:prstGeom prst="rect">
            <a:avLst/>
          </a:prstGeom>
          <a:ln>
            <a:solidFill>
              <a:schemeClr val="bg1">
                <a:lumMod val="65000"/>
              </a:schemeClr>
            </a:solidFill>
          </a:ln>
        </p:spPr>
      </p:pic>
      <p:pic>
        <p:nvPicPr>
          <p:cNvPr id="3" name="Imagen 2">
            <a:extLst>
              <a:ext uri="{FF2B5EF4-FFF2-40B4-BE49-F238E27FC236}">
                <a16:creationId xmlns:a16="http://schemas.microsoft.com/office/drawing/2014/main" id="{4FE19CB6-27FE-6162-7FFE-181FA19C1B66}"/>
              </a:ext>
            </a:extLst>
          </p:cNvPr>
          <p:cNvPicPr>
            <a:picLocks noChangeAspect="1"/>
          </p:cNvPicPr>
          <p:nvPr/>
        </p:nvPicPr>
        <p:blipFill>
          <a:blip r:embed="rId7"/>
          <a:stretch>
            <a:fillRect/>
          </a:stretch>
        </p:blipFill>
        <p:spPr>
          <a:xfrm>
            <a:off x="6504974" y="2604476"/>
            <a:ext cx="4552668" cy="2263657"/>
          </a:xfrm>
          <a:prstGeom prst="rect">
            <a:avLst/>
          </a:prstGeom>
          <a:ln>
            <a:solidFill>
              <a:schemeClr val="tx2"/>
            </a:solidFill>
          </a:ln>
        </p:spPr>
      </p:pic>
    </p:spTree>
    <p:extLst>
      <p:ext uri="{BB962C8B-B14F-4D97-AF65-F5344CB8AC3E}">
        <p14:creationId xmlns:p14="http://schemas.microsoft.com/office/powerpoint/2010/main" val="8776692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Etapas de implementación</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Evaluación y seguimiento</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9" name="Rectángulo: esquinas redondeadas 28">
            <a:extLst>
              <a:ext uri="{FF2B5EF4-FFF2-40B4-BE49-F238E27FC236}">
                <a16:creationId xmlns:a16="http://schemas.microsoft.com/office/drawing/2014/main" id="{113A7795-A432-6AE8-076B-60040719EC22}"/>
              </a:ext>
            </a:extLst>
          </p:cNvPr>
          <p:cNvSpPr/>
          <p:nvPr/>
        </p:nvSpPr>
        <p:spPr>
          <a:xfrm>
            <a:off x="120314" y="1330363"/>
            <a:ext cx="6310967" cy="130532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Objetivo</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Implementar y reunir aquellos verificadores que acrediten la implementación de medidas prescritas por el OAL. Estos verificadores podrán ser requeridos por el OAL en su proceso de monitoreo y verificación, así como también por la autoridad sanitaria.</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p:txBody>
      </p:sp>
      <p:sp>
        <p:nvSpPr>
          <p:cNvPr id="31" name="Rectángulo: esquinas redondeadas 30">
            <a:extLst>
              <a:ext uri="{FF2B5EF4-FFF2-40B4-BE49-F238E27FC236}">
                <a16:creationId xmlns:a16="http://schemas.microsoft.com/office/drawing/2014/main" id="{C3A774E3-119E-6446-3097-8F5939171F78}"/>
              </a:ext>
            </a:extLst>
          </p:cNvPr>
          <p:cNvSpPr/>
          <p:nvPr/>
        </p:nvSpPr>
        <p:spPr>
          <a:xfrm>
            <a:off x="120314" y="2779223"/>
            <a:ext cx="6310966" cy="1066959"/>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¿Quién lo hace?</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Será responsabilidad del empleador verificar la implementación de medidas de control, planes de acción y reevaluar para medir el impacto de las acciones desarrolladas.</a:t>
            </a:r>
          </a:p>
        </p:txBody>
      </p:sp>
      <p:sp>
        <p:nvSpPr>
          <p:cNvPr id="32" name="Rectángulo: esquinas redondeadas 31">
            <a:extLst>
              <a:ext uri="{FF2B5EF4-FFF2-40B4-BE49-F238E27FC236}">
                <a16:creationId xmlns:a16="http://schemas.microsoft.com/office/drawing/2014/main" id="{223B54F7-CB0B-C7C7-18D7-DD92ED556E55}"/>
              </a:ext>
            </a:extLst>
          </p:cNvPr>
          <p:cNvSpPr/>
          <p:nvPr/>
        </p:nvSpPr>
        <p:spPr>
          <a:xfrm>
            <a:off x="120312" y="3989720"/>
            <a:ext cx="6310967" cy="2735501"/>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CL" sz="1400" b="1">
                <a:solidFill>
                  <a:schemeClr val="tx1">
                    <a:lumMod val="50000"/>
                    <a:lumOff val="50000"/>
                  </a:schemeClr>
                </a:solidFill>
                <a:latin typeface="+mj-lt"/>
                <a:ea typeface="Helvetica Neue Medium"/>
                <a:cs typeface="Helvetica Neue Medium"/>
                <a:sym typeface="Helvetica Neue Medium"/>
              </a:rPr>
              <a:t>¿Cómo lo realiza?</a:t>
            </a:r>
            <a:endParaRPr kumimoji="0" lang="es-CL" sz="1400" b="0" i="0" u="none" strike="noStrike" cap="none" spc="0" normalizeH="0" baseline="0">
              <a:ln>
                <a:noFill/>
              </a:ln>
              <a:solidFill>
                <a:schemeClr val="tx1">
                  <a:lumMod val="50000"/>
                  <a:lumOff val="50000"/>
                </a:schemeClr>
              </a:solidFill>
              <a:effectLst/>
              <a:uFillTx/>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Según los resultados de la aplicación identificación avanzada – condiciones críticas, se deberá aplicar una metodología de evaluación inicial y/o avanzada.</a:t>
            </a:r>
          </a:p>
          <a:p>
            <a:pPr marL="0" marR="0" indent="0" algn="just" defTabSz="825500" rtl="0" fontAlgn="auto" latinLnBrk="0" hangingPunct="0">
              <a:lnSpc>
                <a:spcPct val="100000"/>
              </a:lnSpc>
              <a:spcBef>
                <a:spcPts val="0"/>
              </a:spcBef>
              <a:spcAft>
                <a:spcPts val="0"/>
              </a:spcAft>
              <a:buClrTx/>
              <a:buSzTx/>
              <a:buFontTx/>
              <a:buNone/>
              <a:tabLst/>
            </a:pPr>
            <a:endParaRPr lang="es-CL" sz="1400">
              <a:solidFill>
                <a:schemeClr val="tx1">
                  <a:lumMod val="50000"/>
                  <a:lumOff val="50000"/>
                </a:schemeClr>
              </a:solidFill>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El proceso de evaluaciones inicial y/o avanzada, es de responsabilidad del OAL y deberá realizarse por parte de profesionales capacitados en los métodos de evaluación.</a:t>
            </a:r>
          </a:p>
          <a:p>
            <a:pPr marL="0" marR="0" indent="0" algn="just" defTabSz="825500" rtl="0" fontAlgn="auto" latinLnBrk="0" hangingPunct="0">
              <a:lnSpc>
                <a:spcPct val="100000"/>
              </a:lnSpc>
              <a:spcBef>
                <a:spcPts val="0"/>
              </a:spcBef>
              <a:spcAft>
                <a:spcPts val="0"/>
              </a:spcAft>
              <a:buClrTx/>
              <a:buSzTx/>
              <a:buFontTx/>
              <a:buNone/>
              <a:tabLst/>
            </a:pPr>
            <a:endParaRPr lang="es-CL" sz="1400">
              <a:solidFill>
                <a:schemeClr val="tx1">
                  <a:lumMod val="50000"/>
                  <a:lumOff val="50000"/>
                </a:schemeClr>
              </a:solidFill>
              <a:latin typeface="+mj-lt"/>
              <a:ea typeface="Helvetica Neue Medium"/>
              <a:cs typeface="Helvetica Neue Medium"/>
              <a:sym typeface="Helvetica Neue Medium"/>
            </a:endParaRPr>
          </a:p>
          <a:p>
            <a:pPr marL="0" marR="0" indent="0" algn="just" defTabSz="825500" rtl="0" fontAlgn="auto" latinLnBrk="0" hangingPunct="0">
              <a:lnSpc>
                <a:spcPct val="100000"/>
              </a:lnSpc>
              <a:spcBef>
                <a:spcPts val="0"/>
              </a:spcBef>
              <a:spcAft>
                <a:spcPts val="0"/>
              </a:spcAft>
              <a:buClrTx/>
              <a:buSzTx/>
              <a:buFontTx/>
              <a:buNone/>
              <a:tabLst/>
            </a:pPr>
            <a:r>
              <a:rPr lang="es-CL" sz="1400">
                <a:solidFill>
                  <a:schemeClr val="tx1">
                    <a:lumMod val="50000"/>
                    <a:lumOff val="50000"/>
                  </a:schemeClr>
                </a:solidFill>
                <a:latin typeface="+mj-lt"/>
                <a:ea typeface="Helvetica Neue Medium"/>
                <a:cs typeface="Helvetica Neue Medium"/>
                <a:sym typeface="Helvetica Neue Medium"/>
              </a:rPr>
              <a:t>La empresa debe verificar la implementación de las medidas conforme a los resultados de la evaluación.</a:t>
            </a:r>
          </a:p>
        </p:txBody>
      </p:sp>
      <p:sp>
        <p:nvSpPr>
          <p:cNvPr id="33" name="Rectángulo: esquinas redondeadas 32">
            <a:extLst>
              <a:ext uri="{FF2B5EF4-FFF2-40B4-BE49-F238E27FC236}">
                <a16:creationId xmlns:a16="http://schemas.microsoft.com/office/drawing/2014/main" id="{ECED7465-72CA-FF63-0845-ACA3AC511792}"/>
              </a:ext>
            </a:extLst>
          </p:cNvPr>
          <p:cNvSpPr/>
          <p:nvPr/>
        </p:nvSpPr>
        <p:spPr>
          <a:xfrm>
            <a:off x="6578916" y="1351532"/>
            <a:ext cx="5492770" cy="1305322"/>
          </a:xfrm>
          <a:prstGeom prst="roundRect">
            <a:avLst/>
          </a:prstGeom>
          <a:ln w="127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1500"/>
              </a:lnSpc>
              <a:spcBef>
                <a:spcPts val="600"/>
              </a:spcBef>
              <a:buClrTx/>
              <a:buSzTx/>
              <a:buFontTx/>
              <a:buNone/>
              <a:tabLst/>
            </a:pPr>
            <a:r>
              <a:rPr lang="es-CL" sz="1400" b="1" dirty="0">
                <a:solidFill>
                  <a:schemeClr val="tx1">
                    <a:lumMod val="50000"/>
                    <a:lumOff val="50000"/>
                  </a:schemeClr>
                </a:solidFill>
                <a:latin typeface="+mj-lt"/>
                <a:ea typeface="Helvetica Neue Medium"/>
                <a:cs typeface="Helvetica Neue Medium"/>
                <a:sym typeface="Helvetica Neue Medium"/>
              </a:rPr>
              <a:t>Herramienta de soporte</a:t>
            </a:r>
            <a:endParaRPr kumimoji="0" lang="es-CL" sz="1400" b="0" i="0" u="none" strike="noStrike" cap="none" spc="0" normalizeH="0" baseline="0" dirty="0">
              <a:ln>
                <a:noFill/>
              </a:ln>
              <a:solidFill>
                <a:schemeClr val="tx1">
                  <a:lumMod val="50000"/>
                  <a:lumOff val="50000"/>
                </a:schemeClr>
              </a:solidFill>
              <a:effectLst/>
              <a:uFillTx/>
              <a:latin typeface="+mj-lt"/>
              <a:ea typeface="Helvetica Neue Medium"/>
              <a:cs typeface="Helvetica Neue Medium"/>
              <a:sym typeface="Helvetica Neue Medium"/>
            </a:endParaRP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Formato plan de acción.</a:t>
            </a: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PPT informe resultados.</a:t>
            </a:r>
          </a:p>
          <a:p>
            <a:pPr marL="285750" indent="-285750">
              <a:lnSpc>
                <a:spcPts val="1500"/>
              </a:lnSpc>
              <a:spcBef>
                <a:spcPts val="600"/>
              </a:spcBef>
              <a:buFont typeface="Arial" panose="020B0604020202020204" pitchFamily="34" charset="0"/>
              <a:buChar char="•"/>
            </a:pPr>
            <a:r>
              <a:rPr lang="es-CL" sz="1400" dirty="0">
                <a:solidFill>
                  <a:schemeClr val="tx1">
                    <a:lumMod val="50000"/>
                    <a:lumOff val="50000"/>
                  </a:schemeClr>
                </a:solidFill>
                <a:latin typeface="+mj-lt"/>
                <a:ea typeface="Helvetica Neue Medium"/>
                <a:cs typeface="Helvetica Neue Medium"/>
              </a:rPr>
              <a:t>Oferta de capacitación.</a:t>
            </a:r>
          </a:p>
        </p:txBody>
      </p:sp>
      <p:pic>
        <p:nvPicPr>
          <p:cNvPr id="2" name="Imagen 1">
            <a:extLst>
              <a:ext uri="{FF2B5EF4-FFF2-40B4-BE49-F238E27FC236}">
                <a16:creationId xmlns:a16="http://schemas.microsoft.com/office/drawing/2014/main" id="{BDB7B8F7-79D9-89F7-37FC-CCF338233793}"/>
              </a:ext>
            </a:extLst>
          </p:cNvPr>
          <p:cNvPicPr>
            <a:picLocks noChangeAspect="1"/>
          </p:cNvPicPr>
          <p:nvPr/>
        </p:nvPicPr>
        <p:blipFill>
          <a:blip r:embed="rId6"/>
          <a:stretch>
            <a:fillRect/>
          </a:stretch>
        </p:blipFill>
        <p:spPr>
          <a:xfrm>
            <a:off x="8964645" y="4945693"/>
            <a:ext cx="3058160" cy="1720215"/>
          </a:xfrm>
          <a:prstGeom prst="rect">
            <a:avLst/>
          </a:prstGeom>
          <a:ln>
            <a:solidFill>
              <a:schemeClr val="tx2"/>
            </a:solidFill>
          </a:ln>
        </p:spPr>
      </p:pic>
      <p:pic>
        <p:nvPicPr>
          <p:cNvPr id="3" name="Imagen 2">
            <a:extLst>
              <a:ext uri="{FF2B5EF4-FFF2-40B4-BE49-F238E27FC236}">
                <a16:creationId xmlns:a16="http://schemas.microsoft.com/office/drawing/2014/main" id="{4F5B78B3-F0E5-25EC-22B4-7705F0AEA93A}"/>
              </a:ext>
            </a:extLst>
          </p:cNvPr>
          <p:cNvPicPr>
            <a:picLocks noChangeAspect="1"/>
          </p:cNvPicPr>
          <p:nvPr/>
        </p:nvPicPr>
        <p:blipFill rotWithShape="1">
          <a:blip r:embed="rId7"/>
          <a:srcRect l="1541" t="41096" r="31238" b="14675"/>
          <a:stretch/>
        </p:blipFill>
        <p:spPr bwMode="auto">
          <a:xfrm>
            <a:off x="6578916" y="2923844"/>
            <a:ext cx="4984115" cy="1844675"/>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23050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texto 7">
            <a:extLst>
              <a:ext uri="{FF2B5EF4-FFF2-40B4-BE49-F238E27FC236}">
                <a16:creationId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21" name="Marcador de número de diapositiva 1">
            <a:extLst>
              <a:ext uri="{FF2B5EF4-FFF2-40B4-BE49-F238E27FC236}">
                <a16:creationId xmlns:a16="http://schemas.microsoft.com/office/drawing/2014/main" id="{256CB545-9D84-A4D7-8695-35DFF2355999}"/>
              </a:ext>
            </a:extLst>
          </p:cNvPr>
          <p:cNvSpPr txBox="1">
            <a:spLocks/>
          </p:cNvSpPr>
          <p:nvPr/>
        </p:nvSpPr>
        <p:spPr>
          <a:xfrm>
            <a:off x="11636577" y="6990028"/>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endParaRPr lang="es-CL"/>
          </a:p>
        </p:txBody>
      </p:sp>
      <p:sp>
        <p:nvSpPr>
          <p:cNvPr id="26" name="Marcador de texto 4">
            <a:extLst>
              <a:ext uri="{FF2B5EF4-FFF2-40B4-BE49-F238E27FC236}">
                <a16:creationId xmlns:a16="http://schemas.microsoft.com/office/drawing/2014/main" id="{92B115D2-3591-B55A-AD40-844A7DBE74FE}"/>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1</a:t>
            </a:r>
            <a:endParaRPr lang="es-CL">
              <a:solidFill>
                <a:schemeClr val="bg1">
                  <a:lumMod val="95000"/>
                </a:schemeClr>
              </a:solidFill>
            </a:endParaRPr>
          </a:p>
        </p:txBody>
      </p:sp>
      <p:sp>
        <p:nvSpPr>
          <p:cNvPr id="27" name="Marcador de texto 4">
            <a:extLst>
              <a:ext uri="{FF2B5EF4-FFF2-40B4-BE49-F238E27FC236}">
                <a16:creationId xmlns:a16="http://schemas.microsoft.com/office/drawing/2014/main" id="{D4A47F8C-0C0D-9CC6-E296-863D3ED514B9}"/>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2</a:t>
            </a:r>
            <a:endParaRPr lang="es-CL">
              <a:solidFill>
                <a:schemeClr val="bg1">
                  <a:lumMod val="95000"/>
                </a:schemeClr>
              </a:solidFill>
            </a:endParaRPr>
          </a:p>
        </p:txBody>
      </p:sp>
      <p:sp>
        <p:nvSpPr>
          <p:cNvPr id="28" name="Marcador de texto 4">
            <a:extLst>
              <a:ext uri="{FF2B5EF4-FFF2-40B4-BE49-F238E27FC236}">
                <a16:creationId xmlns:a16="http://schemas.microsoft.com/office/drawing/2014/main" id="{231E1835-3C88-FC3E-CBD7-407B7E619D00}"/>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3</a:t>
            </a:r>
            <a:endParaRPr lang="es-CL">
              <a:solidFill>
                <a:schemeClr val="bg1">
                  <a:lumMod val="95000"/>
                </a:schemeClr>
              </a:solidFill>
            </a:endParaRPr>
          </a:p>
        </p:txBody>
      </p:sp>
      <p:sp>
        <p:nvSpPr>
          <p:cNvPr id="29" name="Marcador de texto 7">
            <a:extLst>
              <a:ext uri="{FF2B5EF4-FFF2-40B4-BE49-F238E27FC236}">
                <a16:creationId xmlns:a16="http://schemas.microsoft.com/office/drawing/2014/main" id="{8BF95300-5863-FE88-573B-B437944646DB}"/>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Etapas implementación</a:t>
            </a:r>
            <a:endParaRPr lang="es-CL">
              <a:solidFill>
                <a:schemeClr val="bg1">
                  <a:lumMod val="95000"/>
                </a:schemeClr>
              </a:solidFill>
            </a:endParaRPr>
          </a:p>
        </p:txBody>
      </p:sp>
      <p:sp>
        <p:nvSpPr>
          <p:cNvPr id="30" name="Marcador de texto 7">
            <a:extLst>
              <a:ext uri="{FF2B5EF4-FFF2-40B4-BE49-F238E27FC236}">
                <a16:creationId xmlns:a16="http://schemas.microsoft.com/office/drawing/2014/main" id="{C9E1B5F2-833E-97FA-F31E-09ACD34CF286}"/>
              </a:ext>
            </a:extLst>
          </p:cNvPr>
          <p:cNvSpPr txBox="1">
            <a:spLocks/>
          </p:cNvSpPr>
          <p:nvPr/>
        </p:nvSpPr>
        <p:spPr>
          <a:xfrm>
            <a:off x="7189780" y="219165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Metodología empresa</a:t>
            </a:r>
            <a:endParaRPr lang="es-CL">
              <a:solidFill>
                <a:schemeClr val="bg1">
                  <a:lumMod val="95000"/>
                </a:schemeClr>
              </a:solidFill>
            </a:endParaRPr>
          </a:p>
        </p:txBody>
      </p:sp>
      <p:sp>
        <p:nvSpPr>
          <p:cNvPr id="31" name="Marcador de texto 7">
            <a:extLst>
              <a:ext uri="{FF2B5EF4-FFF2-40B4-BE49-F238E27FC236}">
                <a16:creationId xmlns:a16="http://schemas.microsoft.com/office/drawing/2014/main" id="{B9C9C9F8-6388-B3AC-3EEB-1C546A648151}"/>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chemeClr val="bg1">
                    <a:lumMod val="95000"/>
                  </a:schemeClr>
                </a:solidFill>
              </a:rPr>
              <a:t>Contexto</a:t>
            </a:r>
          </a:p>
        </p:txBody>
      </p:sp>
      <p:sp>
        <p:nvSpPr>
          <p:cNvPr id="32" name="Marcador de texto 7">
            <a:extLst>
              <a:ext uri="{FF2B5EF4-FFF2-40B4-BE49-F238E27FC236}">
                <a16:creationId xmlns:a16="http://schemas.microsoft.com/office/drawing/2014/main" id="{2B50EC65-7363-689F-6124-59D96C480EE0}"/>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chemeClr val="bg1">
                    <a:lumMod val="95000"/>
                  </a:schemeClr>
                </a:solidFill>
              </a:rPr>
              <a:t>Justificación</a:t>
            </a:r>
            <a:endParaRPr lang="es-CL">
              <a:solidFill>
                <a:schemeClr val="bg1">
                  <a:lumMod val="95000"/>
                </a:schemeClr>
              </a:solidFill>
            </a:endParaRPr>
          </a:p>
        </p:txBody>
      </p:sp>
      <p:sp>
        <p:nvSpPr>
          <p:cNvPr id="34" name="Marcador de texto 7">
            <a:extLst>
              <a:ext uri="{FF2B5EF4-FFF2-40B4-BE49-F238E27FC236}">
                <a16:creationId xmlns:a16="http://schemas.microsoft.com/office/drawing/2014/main" id="{50C2869D-F5A1-3F7C-A2E6-63B1CE2276BF}"/>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Uso de herramientas disponibles</a:t>
            </a:r>
            <a:endParaRPr lang="es-CL">
              <a:solidFill>
                <a:schemeClr val="bg1">
                  <a:lumMod val="95000"/>
                </a:schemeClr>
              </a:solidFill>
            </a:endParaRPr>
          </a:p>
        </p:txBody>
      </p:sp>
      <p:sp>
        <p:nvSpPr>
          <p:cNvPr id="35" name="Marcador de texto 4">
            <a:extLst>
              <a:ext uri="{FF2B5EF4-FFF2-40B4-BE49-F238E27FC236}">
                <a16:creationId xmlns:a16="http://schemas.microsoft.com/office/drawing/2014/main" id="{E8400E1E-02D8-9B05-FDDE-01B8718AA226}"/>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7EFF45"/>
                </a:solidFill>
              </a:rPr>
              <a:t>4</a:t>
            </a:r>
            <a:endParaRPr lang="es-CL">
              <a:solidFill>
                <a:srgbClr val="7EFF45"/>
              </a:solidFill>
            </a:endParaRPr>
          </a:p>
        </p:txBody>
      </p:sp>
      <p:sp>
        <p:nvSpPr>
          <p:cNvPr id="36" name="Marcador de texto 7">
            <a:extLst>
              <a:ext uri="{FF2B5EF4-FFF2-40B4-BE49-F238E27FC236}">
                <a16:creationId xmlns:a16="http://schemas.microsoft.com/office/drawing/2014/main" id="{C4D62D65-89C9-2C71-1C67-8C41E5D3206F}"/>
              </a:ext>
            </a:extLst>
          </p:cNvPr>
          <p:cNvSpPr txBox="1">
            <a:spLocks/>
          </p:cNvSpPr>
          <p:nvPr/>
        </p:nvSpPr>
        <p:spPr>
          <a:xfrm>
            <a:off x="7189780" y="445335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rPr>
              <a:t>Bibliografía</a:t>
            </a:r>
            <a:endParaRPr lang="es-CL">
              <a:solidFill>
                <a:srgbClr val="13C045"/>
              </a:solidFill>
            </a:endParaRPr>
          </a:p>
        </p:txBody>
      </p:sp>
      <p:sp>
        <p:nvSpPr>
          <p:cNvPr id="37" name="Marcador de texto 7">
            <a:extLst>
              <a:ext uri="{FF2B5EF4-FFF2-40B4-BE49-F238E27FC236}">
                <a16:creationId xmlns:a16="http://schemas.microsoft.com/office/drawing/2014/main" id="{165C5F91-8C66-8C35-7044-366EBCB5A82A}"/>
              </a:ext>
            </a:extLst>
          </p:cNvPr>
          <p:cNvSpPr txBox="1">
            <a:spLocks/>
          </p:cNvSpPr>
          <p:nvPr/>
        </p:nvSpPr>
        <p:spPr>
          <a:xfrm>
            <a:off x="7189780" y="474983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rPr>
              <a:t>Referencia</a:t>
            </a:r>
            <a:endParaRPr lang="es-CL">
              <a:solidFill>
                <a:srgbClr val="13C045"/>
              </a:solidFill>
            </a:endParaRPr>
          </a:p>
        </p:txBody>
      </p:sp>
    </p:spTree>
    <p:extLst>
      <p:ext uri="{BB962C8B-B14F-4D97-AF65-F5344CB8AC3E}">
        <p14:creationId xmlns:p14="http://schemas.microsoft.com/office/powerpoint/2010/main" val="31960547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Referencias bibliográficas</a:t>
            </a: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15" name="CuadroTexto 14">
            <a:extLst>
              <a:ext uri="{FF2B5EF4-FFF2-40B4-BE49-F238E27FC236}">
                <a16:creationId xmlns:a16="http://schemas.microsoft.com/office/drawing/2014/main" id="{ED1C31B0-6754-15AB-A2A5-2674CE86C986}"/>
              </a:ext>
            </a:extLst>
          </p:cNvPr>
          <p:cNvSpPr txBox="1"/>
          <p:nvPr/>
        </p:nvSpPr>
        <p:spPr>
          <a:xfrm>
            <a:off x="870329" y="1608186"/>
            <a:ext cx="10612834" cy="480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Clr>
                <a:schemeClr val="bg2"/>
              </a:buClr>
              <a:buFont typeface="Wingdings" panose="05000000000000000000" pitchFamily="2" charset="2"/>
              <a:buChar char="§"/>
            </a:pPr>
            <a:r>
              <a:rPr lang="es-CL" sz="1400">
                <a:solidFill>
                  <a:schemeClr val="tx1">
                    <a:lumMod val="50000"/>
                    <a:lumOff val="50000"/>
                  </a:schemeClr>
                </a:solidFill>
                <a:latin typeface="+mj-lt"/>
              </a:rPr>
              <a:t>Aprueba actualización de protocolo de vigilancia de trabajadores expuestos  a factores de riesgo de trastornos musculoesqueléticos. (MINSAL, 2024) </a:t>
            </a:r>
            <a:r>
              <a:rPr lang="es-CL" sz="1400">
                <a:solidFill>
                  <a:schemeClr val="tx1">
                    <a:lumMod val="50000"/>
                    <a:lumOff val="50000"/>
                  </a:schemeClr>
                </a:solidFill>
                <a:latin typeface="+mj-lt"/>
                <a:hlinkClick r:id="rId6"/>
              </a:rPr>
              <a:t>https://www.minsal.cl/salud-ocupacional/</a:t>
            </a:r>
            <a:r>
              <a:rPr lang="es-CL" sz="1400">
                <a:solidFill>
                  <a:schemeClr val="tx1">
                    <a:lumMod val="50000"/>
                    <a:lumOff val="50000"/>
                  </a:schemeClr>
                </a:solidFill>
                <a:latin typeface="+mj-lt"/>
              </a:rPr>
              <a:t> </a:t>
            </a:r>
          </a:p>
        </p:txBody>
      </p:sp>
    </p:spTree>
    <p:extLst>
      <p:ext uri="{BB962C8B-B14F-4D97-AF65-F5344CB8AC3E}">
        <p14:creationId xmlns:p14="http://schemas.microsoft.com/office/powerpoint/2010/main" val="39885426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4">
            <a:extLst>
              <a:ext uri="{FF2B5EF4-FFF2-40B4-BE49-F238E27FC236}">
                <a16:creationId xmlns:a16="http://schemas.microsoft.com/office/drawing/2014/main" id="{B12B621A-677C-8E47-96F2-B8B3990CE272}"/>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7EFF45"/>
                </a:solidFill>
              </a:rPr>
              <a:t>1</a:t>
            </a:r>
            <a:endParaRPr lang="es-CL">
              <a:solidFill>
                <a:srgbClr val="7EFF45"/>
              </a:solidFill>
            </a:endParaRPr>
          </a:p>
        </p:txBody>
      </p:sp>
      <p:sp>
        <p:nvSpPr>
          <p:cNvPr id="13" name="Marcador de texto 4">
            <a:extLst>
              <a:ext uri="{FF2B5EF4-FFF2-40B4-BE49-F238E27FC236}">
                <a16:creationId xmlns:a16="http://schemas.microsoft.com/office/drawing/2014/main" id="{05EE18C7-3F24-EC4F-9C06-0B94EFEF786F}"/>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2</a:t>
            </a:r>
            <a:endParaRPr lang="es-CL">
              <a:solidFill>
                <a:schemeClr val="bg1">
                  <a:lumMod val="95000"/>
                </a:schemeClr>
              </a:solidFill>
            </a:endParaRPr>
          </a:p>
        </p:txBody>
      </p:sp>
      <p:sp>
        <p:nvSpPr>
          <p:cNvPr id="14" name="Marcador de texto 4">
            <a:extLst>
              <a:ext uri="{FF2B5EF4-FFF2-40B4-BE49-F238E27FC236}">
                <a16:creationId xmlns:a16="http://schemas.microsoft.com/office/drawing/2014/main" id="{6A5D74FC-6BB2-754B-96D4-3ADB51AA8E19}"/>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3</a:t>
            </a:r>
            <a:endParaRPr lang="es-CL">
              <a:solidFill>
                <a:schemeClr val="bg1">
                  <a:lumMod val="95000"/>
                </a:schemeClr>
              </a:solidFill>
            </a:endParaRPr>
          </a:p>
        </p:txBody>
      </p:sp>
      <p:sp>
        <p:nvSpPr>
          <p:cNvPr id="15" name="Marcador de texto 7">
            <a:extLst>
              <a:ext uri="{FF2B5EF4-FFF2-40B4-BE49-F238E27FC236}">
                <a16:creationId xmlns:a16="http://schemas.microsoft.com/office/drawing/2014/main" id="{8EDABF3F-180A-684D-99DB-4D5FEFFEFC22}"/>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Etapas implementación</a:t>
            </a:r>
            <a:endParaRPr lang="es-CL">
              <a:solidFill>
                <a:schemeClr val="bg1">
                  <a:lumMod val="95000"/>
                </a:schemeClr>
              </a:solidFill>
            </a:endParaRPr>
          </a:p>
        </p:txBody>
      </p:sp>
      <p:sp>
        <p:nvSpPr>
          <p:cNvPr id="16" name="Marcador de texto 7">
            <a:extLst>
              <a:ext uri="{FF2B5EF4-FFF2-40B4-BE49-F238E27FC236}">
                <a16:creationId xmlns:a16="http://schemas.microsoft.com/office/drawing/2014/main" id="{CC47074C-BE64-F645-A7D7-4FEA7C8D8000}"/>
              </a:ext>
            </a:extLst>
          </p:cNvPr>
          <p:cNvSpPr txBox="1">
            <a:spLocks/>
          </p:cNvSpPr>
          <p:nvPr/>
        </p:nvSpPr>
        <p:spPr>
          <a:xfrm>
            <a:off x="7189780" y="219165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Metodología empresa</a:t>
            </a:r>
            <a:endParaRPr lang="es-CL">
              <a:solidFill>
                <a:schemeClr val="bg1">
                  <a:lumMod val="95000"/>
                </a:schemeClr>
              </a:solidFill>
            </a:endParaRPr>
          </a:p>
        </p:txBody>
      </p:sp>
      <p:sp>
        <p:nvSpPr>
          <p:cNvPr id="17" name="Marcador de texto 7">
            <a:extLst>
              <a:ext uri="{FF2B5EF4-FFF2-40B4-BE49-F238E27FC236}">
                <a16:creationId xmlns:a16="http://schemas.microsoft.com/office/drawing/2014/main" id="{86AE43C6-FDB9-C044-B2A0-27B5B49C4F8D}"/>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rgbClr val="006D36"/>
                </a:solidFill>
              </a:rPr>
              <a:t>Contexto</a:t>
            </a:r>
          </a:p>
        </p:txBody>
      </p:sp>
      <p:sp>
        <p:nvSpPr>
          <p:cNvPr id="20" name="Marcador de texto 7">
            <a:extLst>
              <a:ext uri="{FF2B5EF4-FFF2-40B4-BE49-F238E27FC236}">
                <a16:creationId xmlns:a16="http://schemas.microsoft.com/office/drawing/2014/main" id="{9E866F1C-78CA-9546-BAC2-977BC1814B41}"/>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rgbClr val="006D36"/>
                </a:solidFill>
              </a:rPr>
              <a:t>Justificación</a:t>
            </a:r>
            <a:endParaRPr lang="es-CL">
              <a:solidFill>
                <a:srgbClr val="006D36"/>
              </a:solidFill>
            </a:endParaRPr>
          </a:p>
        </p:txBody>
      </p:sp>
      <p:sp>
        <p:nvSpPr>
          <p:cNvPr id="23" name="Marcador de texto 7">
            <a:extLst>
              <a:ext uri="{FF2B5EF4-FFF2-40B4-BE49-F238E27FC236}">
                <a16:creationId xmlns:a16="http://schemas.microsoft.com/office/drawing/2014/main" id="{ABA0A3C8-3A70-6547-A792-01A78798071E}"/>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Uso de herramientas disponibles</a:t>
            </a:r>
            <a:endParaRPr lang="es-CL">
              <a:solidFill>
                <a:schemeClr val="bg1">
                  <a:lumMod val="95000"/>
                </a:schemeClr>
              </a:solidFill>
            </a:endParaRPr>
          </a:p>
        </p:txBody>
      </p:sp>
      <p:sp>
        <p:nvSpPr>
          <p:cNvPr id="24" name="Marcador de texto 7">
            <a:extLst>
              <a:ext uri="{FF2B5EF4-FFF2-40B4-BE49-F238E27FC236}">
                <a16:creationId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18" name="Marcador de texto 4">
            <a:extLst>
              <a:ext uri="{FF2B5EF4-FFF2-40B4-BE49-F238E27FC236}">
                <a16:creationId xmlns:a16="http://schemas.microsoft.com/office/drawing/2014/main" id="{FB7B9E74-A57E-40FA-2D1A-6219140DA6DC}"/>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4</a:t>
            </a:r>
            <a:endParaRPr lang="es-CL">
              <a:solidFill>
                <a:schemeClr val="bg1">
                  <a:lumMod val="95000"/>
                </a:schemeClr>
              </a:solidFill>
            </a:endParaRPr>
          </a:p>
        </p:txBody>
      </p:sp>
      <p:sp>
        <p:nvSpPr>
          <p:cNvPr id="21" name="Marcador de texto 7">
            <a:extLst>
              <a:ext uri="{FF2B5EF4-FFF2-40B4-BE49-F238E27FC236}">
                <a16:creationId xmlns:a16="http://schemas.microsoft.com/office/drawing/2014/main" id="{98D5239F-A4A6-C8C0-AC3E-DAA343FD10EC}"/>
              </a:ext>
            </a:extLst>
          </p:cNvPr>
          <p:cNvSpPr txBox="1">
            <a:spLocks/>
          </p:cNvSpPr>
          <p:nvPr/>
        </p:nvSpPr>
        <p:spPr>
          <a:xfrm>
            <a:off x="7189780" y="445335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Bibliografía</a:t>
            </a:r>
            <a:endParaRPr lang="es-CL">
              <a:solidFill>
                <a:schemeClr val="bg1">
                  <a:lumMod val="95000"/>
                </a:schemeClr>
              </a:solidFill>
            </a:endParaRPr>
          </a:p>
        </p:txBody>
      </p:sp>
      <p:sp>
        <p:nvSpPr>
          <p:cNvPr id="26" name="Marcador de texto 7">
            <a:extLst>
              <a:ext uri="{FF2B5EF4-FFF2-40B4-BE49-F238E27FC236}">
                <a16:creationId xmlns:a16="http://schemas.microsoft.com/office/drawing/2014/main" id="{E55114CB-EEB3-6966-F755-0D8141581879}"/>
              </a:ext>
            </a:extLst>
          </p:cNvPr>
          <p:cNvSpPr txBox="1">
            <a:spLocks/>
          </p:cNvSpPr>
          <p:nvPr/>
        </p:nvSpPr>
        <p:spPr>
          <a:xfrm>
            <a:off x="7189780" y="474983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Referencia</a:t>
            </a:r>
            <a:endParaRPr lang="es-CL">
              <a:solidFill>
                <a:schemeClr val="bg1">
                  <a:lumMod val="95000"/>
                </a:schemeClr>
              </a:solidFill>
            </a:endParaRPr>
          </a:p>
        </p:txBody>
      </p:sp>
    </p:spTree>
    <p:extLst>
      <p:ext uri="{BB962C8B-B14F-4D97-AF65-F5344CB8AC3E}">
        <p14:creationId xmlns:p14="http://schemas.microsoft.com/office/powerpoint/2010/main" val="1233008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E6EF784-E949-DB41-BE36-B1A3CB12324B}"/>
              </a:ext>
            </a:extLst>
          </p:cNvPr>
          <p:cNvSpPr/>
          <p:nvPr/>
        </p:nvSpPr>
        <p:spPr>
          <a:xfrm>
            <a:off x="0" y="0"/>
            <a:ext cx="12192000" cy="6858000"/>
          </a:xfrm>
          <a:prstGeom prst="rect">
            <a:avLst/>
          </a:prstGeom>
          <a:solidFill>
            <a:srgbClr val="13C0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Imagen 2">
            <a:extLst>
              <a:ext uri="{FF2B5EF4-FFF2-40B4-BE49-F238E27FC236}">
                <a16:creationId xmlns:a16="http://schemas.microsoft.com/office/drawing/2014/main" id="{AF21F4AA-9AEE-DE50-14D7-61BC3DD55FEB}"/>
              </a:ext>
            </a:extLst>
          </p:cNvPr>
          <p:cNvPicPr>
            <a:picLocks noChangeAspect="1"/>
          </p:cNvPicPr>
          <p:nvPr/>
        </p:nvPicPr>
        <p:blipFill rotWithShape="1">
          <a:blip r:embed="rId2"/>
          <a:srcRect l="28727"/>
          <a:stretch/>
        </p:blipFill>
        <p:spPr>
          <a:xfrm>
            <a:off x="4951542" y="2996998"/>
            <a:ext cx="2288915" cy="864004"/>
          </a:xfrm>
          <a:prstGeom prst="rect">
            <a:avLst/>
          </a:prstGeom>
        </p:spPr>
      </p:pic>
    </p:spTree>
    <p:extLst>
      <p:ext uri="{BB962C8B-B14F-4D97-AF65-F5344CB8AC3E}">
        <p14:creationId xmlns:p14="http://schemas.microsoft.com/office/powerpoint/2010/main" val="15555046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Contexto</a:t>
            </a:r>
          </a:p>
        </p:txBody>
      </p:sp>
      <p:sp>
        <p:nvSpPr>
          <p:cNvPr id="9" name="Marcador de texto 7">
            <a:extLst>
              <a:ext uri="{FF2B5EF4-FFF2-40B4-BE49-F238E27FC236}">
                <a16:creationId xmlns:a16="http://schemas.microsoft.com/office/drawing/2014/main" id="{5EF7F189-5C98-BB41-B9E6-CD55ED441D8B}"/>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Actualización protocolo TMERT</a:t>
            </a:r>
            <a:endParaRPr lang="es-CL">
              <a:solidFill>
                <a:srgbClr val="006D36"/>
              </a:solidFill>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5" name="Marcador de texto 9">
            <a:extLst>
              <a:ext uri="{FF2B5EF4-FFF2-40B4-BE49-F238E27FC236}">
                <a16:creationId xmlns:a16="http://schemas.microsoft.com/office/drawing/2014/main" id="{97AEA5F7-8A85-39D7-DA0C-46FBA2620403}"/>
              </a:ext>
            </a:extLst>
          </p:cNvPr>
          <p:cNvSpPr txBox="1">
            <a:spLocks/>
          </p:cNvSpPr>
          <p:nvPr/>
        </p:nvSpPr>
        <p:spPr>
          <a:xfrm>
            <a:off x="339944" y="1446705"/>
            <a:ext cx="11084802" cy="335476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En el año 2011, Chile ratificó el Convenio </a:t>
            </a:r>
            <a:r>
              <a:rPr lang="es-CL" err="1">
                <a:solidFill>
                  <a:schemeClr val="tx1">
                    <a:lumMod val="75000"/>
                    <a:lumOff val="25000"/>
                  </a:schemeClr>
                </a:solidFill>
              </a:rPr>
              <a:t>Nº</a:t>
            </a:r>
            <a:r>
              <a:rPr lang="es-CL">
                <a:solidFill>
                  <a:schemeClr val="tx1">
                    <a:lumMod val="75000"/>
                    <a:lumOff val="25000"/>
                  </a:schemeClr>
                </a:solidFill>
              </a:rPr>
              <a:t> 187 de la OIT (sobre el marco promocional para la seguridad y salud en el trabajo), que exige promover la mejora continua de la seguridad y salud en el trabajo, con el fin de prevenir las lesiones, enfermedades y muertes ocasionadas por el trabajo, mediante el desarrollo de una Política Nacional de Salud y Seguridad en el Trabajo que promueva el desarrollo de ambientes de trabajo seguros y saludables en el país. </a:t>
            </a:r>
          </a:p>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Según los resultados de la Encuesta Nacional de Condiciones de Empleo, Trabajo y Salud (ENETS, 2011) y la Encuesta Nacional de Condiciones Laborales (ENCLA, 2014), los factores ergonómicos constituyen un riesgo importante para la salud de los trabajadores y trabajadoras, entre los que se destacan la presencia de manipulación de cargas, los movimientos repetitivos de miembros superiores, las posturas de trabajo estáticas y/o forzadas y el uso de maquinarias o herramientas vibrantes.</a:t>
            </a:r>
          </a:p>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Durante el año 2022 se diagnosticó un total de 8.700 enfermedades profesionales. Durante este mismo año, los diagnósticos asociados a las denuncias por enfermedad profesional, relacionadas a enfermedades musculoesqueléticas fueron de un 16%. (Superintendencia de Seguridad Social, 2022). </a:t>
            </a:r>
          </a:p>
        </p:txBody>
      </p:sp>
      <p:cxnSp>
        <p:nvCxnSpPr>
          <p:cNvPr id="4" name="Conector recto 3">
            <a:extLst>
              <a:ext uri="{FF2B5EF4-FFF2-40B4-BE49-F238E27FC236}">
                <a16:creationId xmlns:a16="http://schemas.microsoft.com/office/drawing/2014/main" id="{A26B1FE4-0255-B57D-7BAF-FB31FDCB73BF}"/>
              </a:ext>
            </a:extLst>
          </p:cNvPr>
          <p:cNvCxnSpPr/>
          <p:nvPr/>
        </p:nvCxnSpPr>
        <p:spPr>
          <a:xfrm>
            <a:off x="436563" y="6461125"/>
            <a:ext cx="11298873" cy="0"/>
          </a:xfrm>
          <a:prstGeom prst="line">
            <a:avLst/>
          </a:prstGeom>
          <a:noFill/>
          <a:ln w="127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642864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Contexto</a:t>
            </a:r>
          </a:p>
        </p:txBody>
      </p:sp>
      <p:sp>
        <p:nvSpPr>
          <p:cNvPr id="9" name="Marcador de texto 7">
            <a:extLst>
              <a:ext uri="{FF2B5EF4-FFF2-40B4-BE49-F238E27FC236}">
                <a16:creationId xmlns:a16="http://schemas.microsoft.com/office/drawing/2014/main" id="{5EF7F189-5C98-BB41-B9E6-CD55ED441D8B}"/>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Marco Normativo</a:t>
            </a:r>
            <a:endParaRPr lang="es-CL">
              <a:solidFill>
                <a:srgbClr val="006D36"/>
              </a:solidFill>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cxnSp>
        <p:nvCxnSpPr>
          <p:cNvPr id="20" name="Conector recto 19">
            <a:extLst>
              <a:ext uri="{FF2B5EF4-FFF2-40B4-BE49-F238E27FC236}">
                <a16:creationId xmlns:a16="http://schemas.microsoft.com/office/drawing/2014/main" id="{09B25860-DDBE-53D2-F6E7-9E4EEE49AD45}"/>
              </a:ext>
            </a:extLst>
          </p:cNvPr>
          <p:cNvCxnSpPr/>
          <p:nvPr/>
        </p:nvCxnSpPr>
        <p:spPr>
          <a:xfrm>
            <a:off x="436563" y="6461125"/>
            <a:ext cx="11298873" cy="0"/>
          </a:xfrm>
          <a:prstGeom prst="line">
            <a:avLst/>
          </a:prstGeom>
          <a:noFill/>
          <a:ln w="127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1" name="Marcador de texto 9">
            <a:extLst>
              <a:ext uri="{FF2B5EF4-FFF2-40B4-BE49-F238E27FC236}">
                <a16:creationId xmlns:a16="http://schemas.microsoft.com/office/drawing/2014/main" id="{C8BBE4A9-1413-4C8C-BDC8-20586BEC31CD}"/>
              </a:ext>
            </a:extLst>
          </p:cNvPr>
          <p:cNvSpPr txBox="1">
            <a:spLocks/>
          </p:cNvSpPr>
          <p:nvPr/>
        </p:nvSpPr>
        <p:spPr>
          <a:xfrm>
            <a:off x="659469" y="1269927"/>
            <a:ext cx="6067902" cy="1569660"/>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Establece un sistema integral de monitoreo y seguimiento que permita identificar, prevenir y controlar los factores de riesgo ambientales y laborales asociados a las enfermedades musculoesqueléticas, con el fin de promover ambientes de trabajo saludables y reducir la incidencia y el impacto de estas enfermedades en la población trabajadora en chile.</a:t>
            </a:r>
          </a:p>
        </p:txBody>
      </p:sp>
      <p:pic>
        <p:nvPicPr>
          <p:cNvPr id="4" name="Imagen 3">
            <a:extLst>
              <a:ext uri="{FF2B5EF4-FFF2-40B4-BE49-F238E27FC236}">
                <a16:creationId xmlns:a16="http://schemas.microsoft.com/office/drawing/2014/main" id="{133EE2D5-55FE-DDAF-4A68-378869405C36}"/>
              </a:ext>
            </a:extLst>
          </p:cNvPr>
          <p:cNvPicPr>
            <a:picLocks noChangeAspect="1"/>
          </p:cNvPicPr>
          <p:nvPr/>
        </p:nvPicPr>
        <p:blipFill>
          <a:blip r:embed="rId3"/>
          <a:stretch>
            <a:fillRect/>
          </a:stretch>
        </p:blipFill>
        <p:spPr>
          <a:xfrm>
            <a:off x="7488514" y="1297302"/>
            <a:ext cx="3416181" cy="5095685"/>
          </a:xfrm>
          <a:prstGeom prst="rect">
            <a:avLst/>
          </a:prstGeom>
          <a:ln>
            <a:solidFill>
              <a:schemeClr val="tx1"/>
            </a:solidFill>
          </a:ln>
        </p:spPr>
      </p:pic>
    </p:spTree>
    <p:extLst>
      <p:ext uri="{BB962C8B-B14F-4D97-AF65-F5344CB8AC3E}">
        <p14:creationId xmlns:p14="http://schemas.microsoft.com/office/powerpoint/2010/main" val="14754748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Contexto</a:t>
            </a:r>
          </a:p>
        </p:txBody>
      </p:sp>
      <p:sp>
        <p:nvSpPr>
          <p:cNvPr id="9" name="Marcador de texto 7">
            <a:extLst>
              <a:ext uri="{FF2B5EF4-FFF2-40B4-BE49-F238E27FC236}">
                <a16:creationId xmlns:a16="http://schemas.microsoft.com/office/drawing/2014/main" id="{5EF7F189-5C98-BB41-B9E6-CD55ED441D8B}"/>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Alcance </a:t>
            </a:r>
            <a:endParaRPr lang="es-CL">
              <a:solidFill>
                <a:srgbClr val="006D36"/>
              </a:solidFill>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cxnSp>
        <p:nvCxnSpPr>
          <p:cNvPr id="20" name="Conector recto 19">
            <a:extLst>
              <a:ext uri="{FF2B5EF4-FFF2-40B4-BE49-F238E27FC236}">
                <a16:creationId xmlns:a16="http://schemas.microsoft.com/office/drawing/2014/main" id="{09B25860-DDBE-53D2-F6E7-9E4EEE49AD45}"/>
              </a:ext>
            </a:extLst>
          </p:cNvPr>
          <p:cNvCxnSpPr/>
          <p:nvPr/>
        </p:nvCxnSpPr>
        <p:spPr>
          <a:xfrm>
            <a:off x="436563" y="6461125"/>
            <a:ext cx="11298873" cy="0"/>
          </a:xfrm>
          <a:prstGeom prst="line">
            <a:avLst/>
          </a:prstGeom>
          <a:noFill/>
          <a:ln w="127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1" name="Marcador de texto 9">
            <a:extLst>
              <a:ext uri="{FF2B5EF4-FFF2-40B4-BE49-F238E27FC236}">
                <a16:creationId xmlns:a16="http://schemas.microsoft.com/office/drawing/2014/main" id="{C8BBE4A9-1413-4C8C-BDC8-20586BEC31CD}"/>
              </a:ext>
            </a:extLst>
          </p:cNvPr>
          <p:cNvSpPr txBox="1">
            <a:spLocks/>
          </p:cNvSpPr>
          <p:nvPr/>
        </p:nvSpPr>
        <p:spPr>
          <a:xfrm>
            <a:off x="554364" y="1585626"/>
            <a:ext cx="10954463" cy="2369880"/>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La actualización de este protocolo incluye la vigilancia ambiental y la vigilancia de salud por exposición a factores de riesgos de TMERT (Protocolo integrado). </a:t>
            </a:r>
          </a:p>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El objetivo principal de la vigilancia ambiental definida para este protocolo es evaluar y monitorear las condiciones laborales a las que se encuentran expuestos las trabajadoras y los trabajadores para detectar posibles impactos negativos en su salud. </a:t>
            </a:r>
          </a:p>
          <a:p>
            <a:pPr marL="285750" indent="-285750" algn="just">
              <a:lnSpc>
                <a:spcPct val="100000"/>
              </a:lnSpc>
              <a:buFont typeface="Arial" panose="020B0604020202020204" pitchFamily="34" charset="0"/>
              <a:buChar char="•"/>
              <a:defRPr/>
            </a:pPr>
            <a:r>
              <a:rPr lang="es-CL">
                <a:solidFill>
                  <a:schemeClr val="tx1">
                    <a:lumMod val="75000"/>
                    <a:lumOff val="25000"/>
                  </a:schemeClr>
                </a:solidFill>
              </a:rPr>
              <a:t>Los datos recopilados durante la vigilancia ambiental son analizados y utilizados para informar y guiar la toma de decisiones en materia de políticas públicas, regulaciones ambientales y medidas de prevención y control de la exposición a factores de riesgo de trastornos musculoesqueléticos.</a:t>
            </a:r>
          </a:p>
        </p:txBody>
      </p:sp>
    </p:spTree>
    <p:extLst>
      <p:ext uri="{BB962C8B-B14F-4D97-AF65-F5344CB8AC3E}">
        <p14:creationId xmlns:p14="http://schemas.microsoft.com/office/powerpoint/2010/main" val="12695278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texto 7">
            <a:extLst>
              <a:ext uri="{FF2B5EF4-FFF2-40B4-BE49-F238E27FC236}">
                <a16:creationId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26" name="Marcador de texto 4">
            <a:extLst>
              <a:ext uri="{FF2B5EF4-FFF2-40B4-BE49-F238E27FC236}">
                <a16:creationId xmlns:a16="http://schemas.microsoft.com/office/drawing/2014/main" id="{92B115D2-3591-B55A-AD40-844A7DBE74FE}"/>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1</a:t>
            </a:r>
            <a:endParaRPr lang="es-CL">
              <a:solidFill>
                <a:schemeClr val="bg1">
                  <a:lumMod val="95000"/>
                </a:schemeClr>
              </a:solidFill>
            </a:endParaRPr>
          </a:p>
        </p:txBody>
      </p:sp>
      <p:sp>
        <p:nvSpPr>
          <p:cNvPr id="27" name="Marcador de texto 4">
            <a:extLst>
              <a:ext uri="{FF2B5EF4-FFF2-40B4-BE49-F238E27FC236}">
                <a16:creationId xmlns:a16="http://schemas.microsoft.com/office/drawing/2014/main" id="{D4A47F8C-0C0D-9CC6-E296-863D3ED514B9}"/>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7EFF45"/>
                </a:solidFill>
              </a:rPr>
              <a:t>2</a:t>
            </a:r>
            <a:endParaRPr lang="es-CL">
              <a:solidFill>
                <a:srgbClr val="7EFF45"/>
              </a:solidFill>
            </a:endParaRPr>
          </a:p>
        </p:txBody>
      </p:sp>
      <p:sp>
        <p:nvSpPr>
          <p:cNvPr id="28" name="Marcador de texto 4">
            <a:extLst>
              <a:ext uri="{FF2B5EF4-FFF2-40B4-BE49-F238E27FC236}">
                <a16:creationId xmlns:a16="http://schemas.microsoft.com/office/drawing/2014/main" id="{231E1835-3C88-FC3E-CBD7-407B7E619D00}"/>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3</a:t>
            </a:r>
            <a:endParaRPr lang="es-CL">
              <a:solidFill>
                <a:schemeClr val="bg1">
                  <a:lumMod val="95000"/>
                </a:schemeClr>
              </a:solidFill>
            </a:endParaRPr>
          </a:p>
        </p:txBody>
      </p:sp>
      <p:sp>
        <p:nvSpPr>
          <p:cNvPr id="29" name="Marcador de texto 7">
            <a:extLst>
              <a:ext uri="{FF2B5EF4-FFF2-40B4-BE49-F238E27FC236}">
                <a16:creationId xmlns:a16="http://schemas.microsoft.com/office/drawing/2014/main" id="{8BF95300-5863-FE88-573B-B437944646DB}"/>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Etapas implementación</a:t>
            </a:r>
            <a:endParaRPr lang="es-CL">
              <a:solidFill>
                <a:schemeClr val="bg1">
                  <a:lumMod val="95000"/>
                </a:schemeClr>
              </a:solidFill>
            </a:endParaRPr>
          </a:p>
        </p:txBody>
      </p:sp>
      <p:sp>
        <p:nvSpPr>
          <p:cNvPr id="30" name="Marcador de texto 7">
            <a:extLst>
              <a:ext uri="{FF2B5EF4-FFF2-40B4-BE49-F238E27FC236}">
                <a16:creationId xmlns:a16="http://schemas.microsoft.com/office/drawing/2014/main" id="{C9E1B5F2-833E-97FA-F31E-09ACD34CF286}"/>
              </a:ext>
            </a:extLst>
          </p:cNvPr>
          <p:cNvSpPr txBox="1">
            <a:spLocks/>
          </p:cNvSpPr>
          <p:nvPr/>
        </p:nvSpPr>
        <p:spPr>
          <a:xfrm>
            <a:off x="7189780" y="219165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Metodología empresa</a:t>
            </a:r>
            <a:endParaRPr lang="es-CL">
              <a:solidFill>
                <a:srgbClr val="006D36"/>
              </a:solidFill>
            </a:endParaRPr>
          </a:p>
        </p:txBody>
      </p:sp>
      <p:sp>
        <p:nvSpPr>
          <p:cNvPr id="31" name="Marcador de texto 7">
            <a:extLst>
              <a:ext uri="{FF2B5EF4-FFF2-40B4-BE49-F238E27FC236}">
                <a16:creationId xmlns:a16="http://schemas.microsoft.com/office/drawing/2014/main" id="{B9C9C9F8-6388-B3AC-3EEB-1C546A648151}"/>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chemeClr val="bg1">
                    <a:lumMod val="95000"/>
                  </a:schemeClr>
                </a:solidFill>
              </a:rPr>
              <a:t>Contexto</a:t>
            </a:r>
          </a:p>
        </p:txBody>
      </p:sp>
      <p:sp>
        <p:nvSpPr>
          <p:cNvPr id="32" name="Marcador de texto 7">
            <a:extLst>
              <a:ext uri="{FF2B5EF4-FFF2-40B4-BE49-F238E27FC236}">
                <a16:creationId xmlns:a16="http://schemas.microsoft.com/office/drawing/2014/main" id="{2B50EC65-7363-689F-6124-59D96C480EE0}"/>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a:solidFill>
                  <a:schemeClr val="bg1">
                    <a:lumMod val="95000"/>
                  </a:schemeClr>
                </a:solidFill>
              </a:rPr>
              <a:t>Justificación</a:t>
            </a:r>
            <a:endParaRPr lang="es-CL">
              <a:solidFill>
                <a:schemeClr val="bg1">
                  <a:lumMod val="95000"/>
                </a:schemeClr>
              </a:solidFill>
            </a:endParaRPr>
          </a:p>
        </p:txBody>
      </p:sp>
      <p:sp>
        <p:nvSpPr>
          <p:cNvPr id="34" name="Marcador de texto 7">
            <a:extLst>
              <a:ext uri="{FF2B5EF4-FFF2-40B4-BE49-F238E27FC236}">
                <a16:creationId xmlns:a16="http://schemas.microsoft.com/office/drawing/2014/main" id="{50C2869D-F5A1-3F7C-A2E6-63B1CE2276BF}"/>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Uso de herramientas disponibles</a:t>
            </a:r>
            <a:endParaRPr lang="es-CL">
              <a:solidFill>
                <a:schemeClr val="bg1">
                  <a:lumMod val="95000"/>
                </a:schemeClr>
              </a:solidFill>
            </a:endParaRPr>
          </a:p>
        </p:txBody>
      </p:sp>
      <p:sp>
        <p:nvSpPr>
          <p:cNvPr id="35" name="Marcador de texto 4">
            <a:extLst>
              <a:ext uri="{FF2B5EF4-FFF2-40B4-BE49-F238E27FC236}">
                <a16:creationId xmlns:a16="http://schemas.microsoft.com/office/drawing/2014/main" id="{E8400E1E-02D8-9B05-FDDE-01B8718AA226}"/>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4</a:t>
            </a:r>
            <a:endParaRPr lang="es-CL">
              <a:solidFill>
                <a:schemeClr val="bg1">
                  <a:lumMod val="95000"/>
                </a:schemeClr>
              </a:solidFill>
            </a:endParaRPr>
          </a:p>
        </p:txBody>
      </p:sp>
      <p:sp>
        <p:nvSpPr>
          <p:cNvPr id="36" name="Marcador de texto 7">
            <a:extLst>
              <a:ext uri="{FF2B5EF4-FFF2-40B4-BE49-F238E27FC236}">
                <a16:creationId xmlns:a16="http://schemas.microsoft.com/office/drawing/2014/main" id="{C4D62D65-89C9-2C71-1C67-8C41E5D3206F}"/>
              </a:ext>
            </a:extLst>
          </p:cNvPr>
          <p:cNvSpPr txBox="1">
            <a:spLocks/>
          </p:cNvSpPr>
          <p:nvPr/>
        </p:nvSpPr>
        <p:spPr>
          <a:xfrm>
            <a:off x="7189780" y="445335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Bibliografía</a:t>
            </a:r>
            <a:endParaRPr lang="es-CL">
              <a:solidFill>
                <a:schemeClr val="bg1">
                  <a:lumMod val="95000"/>
                </a:schemeClr>
              </a:solidFill>
            </a:endParaRPr>
          </a:p>
        </p:txBody>
      </p:sp>
      <p:sp>
        <p:nvSpPr>
          <p:cNvPr id="37" name="Marcador de texto 7">
            <a:extLst>
              <a:ext uri="{FF2B5EF4-FFF2-40B4-BE49-F238E27FC236}">
                <a16:creationId xmlns:a16="http://schemas.microsoft.com/office/drawing/2014/main" id="{165C5F91-8C66-8C35-7044-366EBCB5A82A}"/>
              </a:ext>
            </a:extLst>
          </p:cNvPr>
          <p:cNvSpPr txBox="1">
            <a:spLocks/>
          </p:cNvSpPr>
          <p:nvPr/>
        </p:nvSpPr>
        <p:spPr>
          <a:xfrm>
            <a:off x="7189780" y="474983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chemeClr val="bg1">
                    <a:lumMod val="95000"/>
                  </a:schemeClr>
                </a:solidFill>
              </a:rPr>
              <a:t>Referencia</a:t>
            </a:r>
            <a:endParaRPr lang="es-CL">
              <a:solidFill>
                <a:schemeClr val="bg1">
                  <a:lumMod val="95000"/>
                </a:schemeClr>
              </a:solidFill>
            </a:endParaRPr>
          </a:p>
        </p:txBody>
      </p:sp>
    </p:spTree>
    <p:extLst>
      <p:ext uri="{BB962C8B-B14F-4D97-AF65-F5344CB8AC3E}">
        <p14:creationId xmlns:p14="http://schemas.microsoft.com/office/powerpoint/2010/main" val="16301804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extLst>
              <p:ext uri="{D42A27DB-BD31-4B8C-83A1-F6EECF244321}">
                <p14:modId xmlns:p14="http://schemas.microsoft.com/office/powerpoint/2010/main" val="1704005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Metodología empresa</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006D36"/>
                </a:solidFill>
              </a:rPr>
              <a:t>Flujograma</a:t>
            </a:r>
            <a:endParaRPr lang="es-CL">
              <a:solidFill>
                <a:srgbClr val="006D36"/>
              </a:solidFill>
            </a:endParaRP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pic>
        <p:nvPicPr>
          <p:cNvPr id="13" name="Imagen 12" descr="Interfaz de usuario gráfica, Aplicación, Word&#10;&#10;Descripción generada automáticamente">
            <a:extLst>
              <a:ext uri="{FF2B5EF4-FFF2-40B4-BE49-F238E27FC236}">
                <a16:creationId xmlns:a16="http://schemas.microsoft.com/office/drawing/2014/main" id="{82A24756-810B-1A02-7F5A-8BB6A6DC35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05580"/>
            <a:ext cx="12192000" cy="3246840"/>
          </a:xfrm>
          <a:prstGeom prst="rect">
            <a:avLst/>
          </a:prstGeom>
        </p:spPr>
      </p:pic>
    </p:spTree>
    <p:extLst>
      <p:ext uri="{BB962C8B-B14F-4D97-AF65-F5344CB8AC3E}">
        <p14:creationId xmlns:p14="http://schemas.microsoft.com/office/powerpoint/2010/main" val="12397374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Metodología empresa actualización TMERT</a:t>
            </a: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50" name="Marcador de texto 7">
            <a:extLst>
              <a:ext uri="{FF2B5EF4-FFF2-40B4-BE49-F238E27FC236}">
                <a16:creationId xmlns:a16="http://schemas.microsoft.com/office/drawing/2014/main" id="{53A2BDBC-1652-9E74-B5DF-97B9CECC3468}"/>
              </a:ext>
            </a:extLst>
          </p:cNvPr>
          <p:cNvSpPr txBox="1">
            <a:spLocks/>
          </p:cNvSpPr>
          <p:nvPr/>
        </p:nvSpPr>
        <p:spPr>
          <a:xfrm>
            <a:off x="457213" y="920625"/>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a:solidFill>
                  <a:srgbClr val="006D36"/>
                </a:solidFill>
              </a:rPr>
              <a:t>Descripción etapas y elementos del flujo</a:t>
            </a:r>
          </a:p>
        </p:txBody>
      </p:sp>
      <p:sp>
        <p:nvSpPr>
          <p:cNvPr id="26" name="TextBox 60">
            <a:extLst>
              <a:ext uri="{FF2B5EF4-FFF2-40B4-BE49-F238E27FC236}">
                <a16:creationId xmlns:a16="http://schemas.microsoft.com/office/drawing/2014/main" id="{F9E0AA67-6A48-44C3-839A-182C515334EB}"/>
              </a:ext>
            </a:extLst>
          </p:cNvPr>
          <p:cNvSpPr txBox="1"/>
          <p:nvPr/>
        </p:nvSpPr>
        <p:spPr>
          <a:xfrm>
            <a:off x="436558" y="3360745"/>
            <a:ext cx="5476223"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2. Organización y planificación</a:t>
            </a:r>
          </a:p>
        </p:txBody>
      </p:sp>
      <p:sp>
        <p:nvSpPr>
          <p:cNvPr id="27" name="TextBox 61">
            <a:extLst>
              <a:ext uri="{FF2B5EF4-FFF2-40B4-BE49-F238E27FC236}">
                <a16:creationId xmlns:a16="http://schemas.microsoft.com/office/drawing/2014/main" id="{D848AB4D-6121-44C8-97D7-2C696670FE61}"/>
              </a:ext>
            </a:extLst>
          </p:cNvPr>
          <p:cNvSpPr txBox="1"/>
          <p:nvPr/>
        </p:nvSpPr>
        <p:spPr>
          <a:xfrm>
            <a:off x="436559" y="3662643"/>
            <a:ext cx="5476222" cy="768666"/>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Se estructura una planificación de los hitos relevantes del protocolo TMERT.</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Los responsables realizan la difusión del protocolo al interior de la empresa, incluyen representes de los trabajadores (CPHS y Sindicatos).</a:t>
            </a:r>
          </a:p>
          <a:p>
            <a:pPr marL="176318" indent="-176318" defTabSz="916777" hangingPunct="1">
              <a:lnSpc>
                <a:spcPct val="100000"/>
              </a:lnSpc>
              <a:spcBef>
                <a:spcPts val="0"/>
              </a:spcBef>
              <a:buClr>
                <a:srgbClr val="83B727"/>
              </a:buClr>
              <a:buFont typeface="Wingdings" pitchFamily="2" charset="2"/>
              <a:buChar char="§"/>
              <a:defRPr/>
            </a:pPr>
            <a:endParaRPr lang="es-CL" sz="1100">
              <a:solidFill>
                <a:srgbClr val="616161"/>
              </a:solidFill>
              <a:cs typeface="Arial" charset="0"/>
            </a:endParaRPr>
          </a:p>
        </p:txBody>
      </p:sp>
      <p:sp>
        <p:nvSpPr>
          <p:cNvPr id="44" name="TextBox 60">
            <a:extLst>
              <a:ext uri="{FF2B5EF4-FFF2-40B4-BE49-F238E27FC236}">
                <a16:creationId xmlns:a16="http://schemas.microsoft.com/office/drawing/2014/main" id="{8DCB2ED1-CBF2-42E5-A492-6BE429560C40}"/>
              </a:ext>
            </a:extLst>
          </p:cNvPr>
          <p:cNvSpPr txBox="1"/>
          <p:nvPr/>
        </p:nvSpPr>
        <p:spPr>
          <a:xfrm>
            <a:off x="457212" y="1314109"/>
            <a:ext cx="5476227" cy="276223"/>
          </a:xfrm>
          <a:prstGeom prst="rect">
            <a:avLst/>
          </a:prstGeom>
          <a:solidFill>
            <a:srgbClr val="0C662F"/>
          </a:solidFill>
          <a:ln>
            <a:noFill/>
          </a:ln>
        </p:spPr>
        <p:txBody>
          <a:bodyPr wrap="square" lIns="90675" tIns="45336" rIns="90675" bIns="45336" rtlCol="0">
            <a:spAutoFit/>
          </a:bodyPr>
          <a:lstStyle/>
          <a:p>
            <a:pPr algn="ctr" defTabSz="916777" hangingPunct="1">
              <a:lnSpc>
                <a:spcPct val="100000"/>
              </a:lnSpc>
              <a:spcBef>
                <a:spcPts val="0"/>
              </a:spcBef>
              <a:defRPr/>
            </a:pPr>
            <a:r>
              <a:rPr lang="es-CL" sz="1200" b="1">
                <a:solidFill>
                  <a:srgbClr val="FFFFFF"/>
                </a:solidFill>
                <a:cs typeface="Arial" charset="0"/>
              </a:rPr>
              <a:t>ACCIONES EMPRESA</a:t>
            </a:r>
          </a:p>
        </p:txBody>
      </p:sp>
      <p:sp>
        <p:nvSpPr>
          <p:cNvPr id="45" name="TextBox 60">
            <a:extLst>
              <a:ext uri="{FF2B5EF4-FFF2-40B4-BE49-F238E27FC236}">
                <a16:creationId xmlns:a16="http://schemas.microsoft.com/office/drawing/2014/main" id="{B34B92F5-0438-4BC2-B3E2-00FFB98666F6}"/>
              </a:ext>
            </a:extLst>
          </p:cNvPr>
          <p:cNvSpPr txBox="1"/>
          <p:nvPr/>
        </p:nvSpPr>
        <p:spPr>
          <a:xfrm>
            <a:off x="6043560" y="1314106"/>
            <a:ext cx="5318125" cy="303848"/>
          </a:xfrm>
          <a:prstGeom prst="rect">
            <a:avLst/>
          </a:prstGeom>
          <a:solidFill>
            <a:srgbClr val="0C662F"/>
          </a:solidFill>
          <a:ln>
            <a:noFill/>
          </a:ln>
        </p:spPr>
        <p:txBody>
          <a:bodyPr wrap="square" lIns="90675" tIns="45336" rIns="90675" bIns="45336" rtlCol="0">
            <a:spAutoFit/>
          </a:bodyPr>
          <a:lstStyle/>
          <a:p>
            <a:pPr algn="ctr" defTabSz="916777" hangingPunct="1">
              <a:lnSpc>
                <a:spcPct val="100000"/>
              </a:lnSpc>
              <a:spcBef>
                <a:spcPts val="0"/>
              </a:spcBef>
              <a:defRPr/>
            </a:pPr>
            <a:r>
              <a:rPr lang="es-CL" sz="1200" b="1">
                <a:solidFill>
                  <a:srgbClr val="FFFFFF"/>
                </a:solidFill>
                <a:cs typeface="Arial" charset="0"/>
              </a:rPr>
              <a:t>HERRAMIENTAS</a:t>
            </a:r>
          </a:p>
        </p:txBody>
      </p:sp>
      <p:sp>
        <p:nvSpPr>
          <p:cNvPr id="51" name="TextBox 61">
            <a:extLst>
              <a:ext uri="{FF2B5EF4-FFF2-40B4-BE49-F238E27FC236}">
                <a16:creationId xmlns:a16="http://schemas.microsoft.com/office/drawing/2014/main" id="{E457C3F0-093F-478C-95E1-E8519B6E93E8}"/>
              </a:ext>
            </a:extLst>
          </p:cNvPr>
          <p:cNvSpPr txBox="1"/>
          <p:nvPr/>
        </p:nvSpPr>
        <p:spPr>
          <a:xfrm>
            <a:off x="6022934" y="3576561"/>
            <a:ext cx="5318125" cy="599389"/>
          </a:xfrm>
          <a:prstGeom prst="rect">
            <a:avLst/>
          </a:prstGeom>
          <a:solidFill>
            <a:schemeClr val="bg1"/>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dirty="0">
                <a:solidFill>
                  <a:schemeClr val="bg1">
                    <a:lumMod val="50000"/>
                  </a:schemeClr>
                </a:solidFill>
                <a:cs typeface="Arial" charset="0"/>
              </a:rPr>
              <a:t>Formato carta Gantt TMERT.</a:t>
            </a:r>
          </a:p>
          <a:p>
            <a:pPr marL="176318" indent="-176318" defTabSz="916777" hangingPunct="1">
              <a:lnSpc>
                <a:spcPct val="100000"/>
              </a:lnSpc>
              <a:spcBef>
                <a:spcPts val="0"/>
              </a:spcBef>
              <a:buClr>
                <a:srgbClr val="83B727"/>
              </a:buClr>
              <a:buFont typeface="Wingdings" pitchFamily="2" charset="2"/>
              <a:buChar char="§"/>
              <a:defRPr/>
            </a:pPr>
            <a:r>
              <a:rPr lang="es-CL" sz="1100" dirty="0">
                <a:solidFill>
                  <a:schemeClr val="bg1">
                    <a:lumMod val="50000"/>
                  </a:schemeClr>
                </a:solidFill>
                <a:cs typeface="Arial" charset="0"/>
              </a:rPr>
              <a:t>Guía para la implementación  SGSST ISO 45001</a:t>
            </a:r>
          </a:p>
          <a:p>
            <a:pPr marL="176318" indent="-176318" defTabSz="916777" hangingPunct="1">
              <a:lnSpc>
                <a:spcPct val="100000"/>
              </a:lnSpc>
              <a:spcBef>
                <a:spcPts val="0"/>
              </a:spcBef>
              <a:buClr>
                <a:srgbClr val="83B727"/>
              </a:buClr>
              <a:buFont typeface="Wingdings" pitchFamily="2" charset="2"/>
              <a:buChar char="§"/>
              <a:defRPr/>
            </a:pPr>
            <a:r>
              <a:rPr lang="es-CL" sz="1100" dirty="0">
                <a:solidFill>
                  <a:schemeClr val="bg1">
                    <a:lumMod val="50000"/>
                  </a:schemeClr>
                </a:solidFill>
                <a:cs typeface="Arial" charset="0"/>
              </a:rPr>
              <a:t>PPT Difusión actualización protocolo TMERT.</a:t>
            </a:r>
          </a:p>
        </p:txBody>
      </p:sp>
      <p:sp>
        <p:nvSpPr>
          <p:cNvPr id="4" name="TextBox 60">
            <a:extLst>
              <a:ext uri="{FF2B5EF4-FFF2-40B4-BE49-F238E27FC236}">
                <a16:creationId xmlns:a16="http://schemas.microsoft.com/office/drawing/2014/main" id="{90CC77CD-3A7C-2845-4EA9-2B979AD82550}"/>
              </a:ext>
            </a:extLst>
          </p:cNvPr>
          <p:cNvSpPr txBox="1"/>
          <p:nvPr/>
        </p:nvSpPr>
        <p:spPr>
          <a:xfrm>
            <a:off x="457213" y="1732314"/>
            <a:ext cx="5476226"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1. Toma conocimiento empresa</a:t>
            </a:r>
          </a:p>
        </p:txBody>
      </p:sp>
      <p:sp>
        <p:nvSpPr>
          <p:cNvPr id="5" name="TextBox 61">
            <a:extLst>
              <a:ext uri="{FF2B5EF4-FFF2-40B4-BE49-F238E27FC236}">
                <a16:creationId xmlns:a16="http://schemas.microsoft.com/office/drawing/2014/main" id="{1D595E6D-739F-5C33-D562-3F70E03E8AEB}"/>
              </a:ext>
            </a:extLst>
          </p:cNvPr>
          <p:cNvSpPr txBox="1"/>
          <p:nvPr/>
        </p:nvSpPr>
        <p:spPr>
          <a:xfrm>
            <a:off x="457216" y="2028040"/>
            <a:ext cx="5476225" cy="1107220"/>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Informar al empleador la responsabilidad de implementar/actualizar el protocolo TMERT</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La empresa determina el (la) encargado (a) de aplicar el protocolo TMERT.</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Los responsables de aplicar el protocolo TMERT se deben capacitar en la aplicación de la identificación inicial y avanzada.</a:t>
            </a:r>
          </a:p>
          <a:p>
            <a:pPr marL="176318" indent="-176318" defTabSz="916777" hangingPunct="1">
              <a:lnSpc>
                <a:spcPct val="100000"/>
              </a:lnSpc>
              <a:spcBef>
                <a:spcPts val="0"/>
              </a:spcBef>
              <a:buClr>
                <a:srgbClr val="83B727"/>
              </a:buClr>
              <a:buFont typeface="Wingdings" pitchFamily="2" charset="2"/>
              <a:buChar char="§"/>
              <a:defRPr/>
            </a:pPr>
            <a:endParaRPr lang="es-CL" sz="1100">
              <a:solidFill>
                <a:srgbClr val="616161"/>
              </a:solidFill>
              <a:cs typeface="Arial" charset="0"/>
            </a:endParaRPr>
          </a:p>
        </p:txBody>
      </p:sp>
      <p:sp>
        <p:nvSpPr>
          <p:cNvPr id="8" name="CuadroTexto 7">
            <a:extLst>
              <a:ext uri="{FF2B5EF4-FFF2-40B4-BE49-F238E27FC236}">
                <a16:creationId xmlns:a16="http://schemas.microsoft.com/office/drawing/2014/main" id="{F409B6D9-4C63-6A70-9BBF-BF1BCBF3072E}"/>
              </a:ext>
            </a:extLst>
          </p:cNvPr>
          <p:cNvSpPr txBox="1"/>
          <p:nvPr/>
        </p:nvSpPr>
        <p:spPr>
          <a:xfrm>
            <a:off x="6022934" y="1983596"/>
            <a:ext cx="5761509" cy="430112"/>
          </a:xfrm>
          <a:prstGeom prst="rect">
            <a:avLst/>
          </a:prstGeom>
          <a:solidFill>
            <a:schemeClr val="bg1"/>
          </a:solidFill>
          <a:ln>
            <a:noFill/>
          </a:ln>
        </p:spPr>
        <p:txBody>
          <a:bodyPr wrap="square" lIns="90675" tIns="45336" rIns="90675" bIns="45336"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176318" indent="-176318" defTabSz="916777" hangingPunct="1">
              <a:lnSpc>
                <a:spcPct val="100000"/>
              </a:lnSpc>
              <a:spcBef>
                <a:spcPts val="0"/>
              </a:spcBef>
              <a:buClr>
                <a:srgbClr val="83B727"/>
              </a:buClr>
              <a:buFont typeface="Wingdings" pitchFamily="2" charset="2"/>
              <a:buChar char="§"/>
              <a:defRPr sz="1100">
                <a:solidFill>
                  <a:srgbClr val="616161"/>
                </a:solidFill>
                <a:cs typeface="Arial" charset="0"/>
              </a:defRPr>
            </a:lvl1pPr>
          </a:lstStyle>
          <a:p>
            <a:r>
              <a:rPr lang="es-CL" dirty="0">
                <a:solidFill>
                  <a:schemeClr val="bg1">
                    <a:lumMod val="50000"/>
                  </a:schemeClr>
                </a:solidFill>
              </a:rPr>
              <a:t>Ficha técnica actualización protocolo TMERT</a:t>
            </a:r>
          </a:p>
          <a:p>
            <a:r>
              <a:rPr lang="es-CL" sz="1100" dirty="0">
                <a:solidFill>
                  <a:schemeClr val="bg1">
                    <a:lumMod val="50000"/>
                  </a:schemeClr>
                </a:solidFill>
                <a:cs typeface="Arial" charset="0"/>
              </a:rPr>
              <a:t>Acta designación responsables implementación protocolo </a:t>
            </a:r>
            <a:r>
              <a:rPr lang="es-CL" dirty="0">
                <a:solidFill>
                  <a:schemeClr val="bg1">
                    <a:lumMod val="50000"/>
                  </a:schemeClr>
                </a:solidFill>
              </a:rPr>
              <a:t>TMERT.</a:t>
            </a:r>
            <a:endParaRPr lang="es-CL" sz="1100" dirty="0">
              <a:solidFill>
                <a:schemeClr val="bg1">
                  <a:lumMod val="50000"/>
                </a:schemeClr>
              </a:solidFill>
              <a:cs typeface="Arial" charset="0"/>
            </a:endParaRPr>
          </a:p>
        </p:txBody>
      </p:sp>
      <p:sp>
        <p:nvSpPr>
          <p:cNvPr id="2" name="TextBox 60">
            <a:extLst>
              <a:ext uri="{FF2B5EF4-FFF2-40B4-BE49-F238E27FC236}">
                <a16:creationId xmlns:a16="http://schemas.microsoft.com/office/drawing/2014/main" id="{405E1CA0-4D8A-8733-4D5E-E566F6739D69}"/>
              </a:ext>
            </a:extLst>
          </p:cNvPr>
          <p:cNvSpPr txBox="1"/>
          <p:nvPr/>
        </p:nvSpPr>
        <p:spPr>
          <a:xfrm>
            <a:off x="449262" y="4672433"/>
            <a:ext cx="5450815"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3. Identificación inicial</a:t>
            </a:r>
          </a:p>
        </p:txBody>
      </p:sp>
      <p:sp>
        <p:nvSpPr>
          <p:cNvPr id="3" name="TextBox 61">
            <a:extLst>
              <a:ext uri="{FF2B5EF4-FFF2-40B4-BE49-F238E27FC236}">
                <a16:creationId xmlns:a16="http://schemas.microsoft.com/office/drawing/2014/main" id="{21AE70EC-463F-5CFD-EB8E-214FEF3A5508}"/>
              </a:ext>
            </a:extLst>
          </p:cNvPr>
          <p:cNvSpPr txBox="1"/>
          <p:nvPr/>
        </p:nvSpPr>
        <p:spPr>
          <a:xfrm>
            <a:off x="6022933" y="5002434"/>
            <a:ext cx="5318125" cy="260835"/>
          </a:xfrm>
          <a:prstGeom prst="rect">
            <a:avLst/>
          </a:prstGeom>
          <a:solidFill>
            <a:schemeClr val="bg1"/>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ES" sz="1100" dirty="0">
                <a:solidFill>
                  <a:schemeClr val="bg1">
                    <a:lumMod val="50000"/>
                  </a:schemeClr>
                </a:solidFill>
                <a:cs typeface="Arial" charset="0"/>
              </a:rPr>
              <a:t>Herramienta caracterización e identificación factores de riesgo TMERT. </a:t>
            </a:r>
            <a:endParaRPr lang="es-CL" sz="1100" dirty="0">
              <a:solidFill>
                <a:schemeClr val="bg1">
                  <a:lumMod val="50000"/>
                </a:schemeClr>
              </a:solidFill>
              <a:cs typeface="Arial" charset="0"/>
            </a:endParaRPr>
          </a:p>
        </p:txBody>
      </p:sp>
      <p:sp>
        <p:nvSpPr>
          <p:cNvPr id="11" name="TextBox 61">
            <a:extLst>
              <a:ext uri="{FF2B5EF4-FFF2-40B4-BE49-F238E27FC236}">
                <a16:creationId xmlns:a16="http://schemas.microsoft.com/office/drawing/2014/main" id="{7D71BC71-B5FB-1714-3E2D-6C5C02D05CC0}"/>
              </a:ext>
            </a:extLst>
          </p:cNvPr>
          <p:cNvSpPr txBox="1"/>
          <p:nvPr/>
        </p:nvSpPr>
        <p:spPr>
          <a:xfrm>
            <a:off x="436558" y="4948656"/>
            <a:ext cx="5463519" cy="1445774"/>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La empresa caracteriza todos sus puestos de trabajo y describe las tareas que en ellos realiza.</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Se deberá aplicar en cada puesto las 7 pregunta de identificación inicial, para detectar la presencia de los factores de riesgo TMERT (trabajo repetitivo de miembros superiores, postura de trabajo estático, manipulación manual de cargas, manejo manual de personas/pacientes, vibración cuerpo completo / mano-brazo)</a:t>
            </a:r>
          </a:p>
          <a:p>
            <a:pPr marL="176318" indent="-176318" defTabSz="916777" hangingPunct="1">
              <a:lnSpc>
                <a:spcPct val="100000"/>
              </a:lnSpc>
              <a:spcBef>
                <a:spcPts val="0"/>
              </a:spcBef>
              <a:buClr>
                <a:srgbClr val="83B727"/>
              </a:buClr>
              <a:buFont typeface="Wingdings" pitchFamily="2" charset="2"/>
              <a:buChar char="§"/>
              <a:defRPr/>
            </a:pPr>
            <a:endParaRPr lang="es-CL" sz="1100">
              <a:solidFill>
                <a:srgbClr val="616161"/>
              </a:solidFill>
              <a:cs typeface="Arial" charset="0"/>
            </a:endParaRPr>
          </a:p>
        </p:txBody>
      </p:sp>
    </p:spTree>
    <p:extLst>
      <p:ext uri="{BB962C8B-B14F-4D97-AF65-F5344CB8AC3E}">
        <p14:creationId xmlns:p14="http://schemas.microsoft.com/office/powerpoint/2010/main" val="2008489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DDC1484A-D689-4D0A-94E1-E93BD4C39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5" imgH="356" progId="TCLayout.ActiveDocument.1">
                  <p:embed/>
                </p:oleObj>
              </mc:Choice>
              <mc:Fallback>
                <p:oleObj name="Diapositiva de think-cell" r:id="rId3" imgW="355" imgH="356" progId="TCLayout.ActiveDocument.1">
                  <p:embed/>
                  <p:pic>
                    <p:nvPicPr>
                      <p:cNvPr id="7" name="Objeto 6" hidden="1">
                        <a:extLst>
                          <a:ext uri="{FF2B5EF4-FFF2-40B4-BE49-F238E27FC236}">
                            <a16:creationId xmlns:a16="http://schemas.microsoft.com/office/drawing/2014/main" id="{DDC1484A-D689-4D0A-94E1-E93BD4C39B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a:solidFill>
                  <a:srgbClr val="13C045"/>
                </a:solidFill>
                <a:latin typeface="Arial" panose="020B0604020202020204" pitchFamily="34" charset="0"/>
                <a:cs typeface="Arial" panose="020B0604020202020204" pitchFamily="34" charset="0"/>
              </a:rPr>
              <a:t>Metodología empresa actualización TMERT</a:t>
            </a:r>
          </a:p>
        </p:txBody>
      </p:sp>
      <p:sp>
        <p:nvSpPr>
          <p:cNvPr id="8" name="Marcador de texto 7">
            <a:extLst>
              <a:ext uri="{FF2B5EF4-FFF2-40B4-BE49-F238E27FC236}">
                <a16:creationId xmlns:a16="http://schemas.microsoft.com/office/drawing/2014/main" id="{3EAD68FB-1E69-FF48-A778-36F84E03895E}"/>
              </a:ext>
            </a:extLst>
          </p:cNvPr>
          <p:cNvSpPr txBox="1">
            <a:spLocks/>
          </p:cNvSpPr>
          <p:nvPr/>
        </p:nvSpPr>
        <p:spPr>
          <a:xfrm>
            <a:off x="449262" y="872882"/>
            <a:ext cx="8347075"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a:solidFill>
                  <a:srgbClr val="006D36"/>
                </a:solidFill>
              </a:rPr>
              <a:t>Descripción de los elementos del flujo</a:t>
            </a:r>
          </a:p>
        </p:txBody>
      </p:sp>
      <p:cxnSp>
        <p:nvCxnSpPr>
          <p:cNvPr id="9" name="Conector recto 18">
            <a:extLst>
              <a:ext uri="{FF2B5EF4-FFF2-40B4-BE49-F238E27FC236}">
                <a16:creationId xmlns:a16="http://schemas.microsoft.com/office/drawing/2014/main"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id="{3471817B-C2D0-7540-9676-0765FA116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293" y="385812"/>
            <a:ext cx="1308143" cy="534402"/>
          </a:xfrm>
          <a:prstGeom prst="rect">
            <a:avLst/>
          </a:prstGeom>
        </p:spPr>
      </p:pic>
      <p:sp>
        <p:nvSpPr>
          <p:cNvPr id="31" name="TextBox 60">
            <a:extLst>
              <a:ext uri="{FF2B5EF4-FFF2-40B4-BE49-F238E27FC236}">
                <a16:creationId xmlns:a16="http://schemas.microsoft.com/office/drawing/2014/main" id="{C50AE475-DC0E-4077-9393-6F8F7984806E}"/>
              </a:ext>
            </a:extLst>
          </p:cNvPr>
          <p:cNvSpPr txBox="1"/>
          <p:nvPr/>
        </p:nvSpPr>
        <p:spPr>
          <a:xfrm>
            <a:off x="404773" y="1760415"/>
            <a:ext cx="5554874"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4. Identificación avanzada</a:t>
            </a:r>
          </a:p>
        </p:txBody>
      </p:sp>
      <p:sp>
        <p:nvSpPr>
          <p:cNvPr id="32" name="TextBox 61">
            <a:extLst>
              <a:ext uri="{FF2B5EF4-FFF2-40B4-BE49-F238E27FC236}">
                <a16:creationId xmlns:a16="http://schemas.microsoft.com/office/drawing/2014/main" id="{369B3850-D19E-4436-ACAD-BDD5D1F9DB55}"/>
              </a:ext>
            </a:extLst>
          </p:cNvPr>
          <p:cNvSpPr txBox="1"/>
          <p:nvPr/>
        </p:nvSpPr>
        <p:spPr>
          <a:xfrm>
            <a:off x="404772" y="2072322"/>
            <a:ext cx="5554875" cy="1615051"/>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Se aplica la identificación avanzada en cada factor de riesgo que previamente en identificación inicial, fuera declarada su presencia con un SI.</a:t>
            </a:r>
          </a:p>
          <a:p>
            <a:pPr marL="171450" indent="-171450" defTabSz="916777" hangingPunct="1">
              <a:lnSpc>
                <a:spcPct val="100000"/>
              </a:lnSpc>
              <a:spcBef>
                <a:spcPts val="0"/>
              </a:spcBef>
              <a:buClr>
                <a:srgbClr val="83B727"/>
              </a:buClr>
              <a:buFontTx/>
              <a:buChar char="-"/>
              <a:defRPr/>
            </a:pPr>
            <a:r>
              <a:rPr lang="es-CL" sz="1100">
                <a:solidFill>
                  <a:srgbClr val="616161"/>
                </a:solidFill>
                <a:cs typeface="Arial" charset="0"/>
              </a:rPr>
              <a:t>Las empresas micro y pequeña, deberán contar con asistencia del OAL.</a:t>
            </a:r>
          </a:p>
          <a:p>
            <a:pPr marL="171450" indent="-171450" defTabSz="916777" hangingPunct="1">
              <a:lnSpc>
                <a:spcPct val="100000"/>
              </a:lnSpc>
              <a:spcBef>
                <a:spcPts val="0"/>
              </a:spcBef>
              <a:buClr>
                <a:srgbClr val="83B727"/>
              </a:buClr>
              <a:buFontTx/>
              <a:buChar char="-"/>
              <a:defRPr/>
            </a:pPr>
            <a:r>
              <a:rPr lang="es-CL" sz="1100" b="1">
                <a:solidFill>
                  <a:srgbClr val="616161"/>
                </a:solidFill>
                <a:cs typeface="Arial" charset="0"/>
              </a:rPr>
              <a:t>Condición aceptable</a:t>
            </a:r>
            <a:r>
              <a:rPr lang="es-CL" sz="1100">
                <a:solidFill>
                  <a:srgbClr val="616161"/>
                </a:solidFill>
                <a:cs typeface="Arial" charset="0"/>
              </a:rPr>
              <a:t>: deberá aplicar identificación inicial en 3 años.</a:t>
            </a:r>
          </a:p>
          <a:p>
            <a:pPr marL="171450" indent="-171450" defTabSz="916777" hangingPunct="1">
              <a:lnSpc>
                <a:spcPct val="100000"/>
              </a:lnSpc>
              <a:spcBef>
                <a:spcPts val="0"/>
              </a:spcBef>
              <a:buClr>
                <a:srgbClr val="83B727"/>
              </a:buClr>
              <a:buFontTx/>
              <a:buChar char="-"/>
              <a:defRPr/>
            </a:pPr>
            <a:r>
              <a:rPr lang="es-CL" sz="1100" b="1">
                <a:solidFill>
                  <a:srgbClr val="616161"/>
                </a:solidFill>
                <a:cs typeface="Arial" charset="0"/>
              </a:rPr>
              <a:t>Condición no aceptable</a:t>
            </a:r>
            <a:r>
              <a:rPr lang="es-CL" sz="1100">
                <a:solidFill>
                  <a:srgbClr val="616161"/>
                </a:solidFill>
                <a:cs typeface="Arial" charset="0"/>
              </a:rPr>
              <a:t>: en un plazo de 90 días deberá informar los trabajadores expuestos al OAL, para ingresar a vigilancia de la salud.</a:t>
            </a:r>
          </a:p>
          <a:p>
            <a:pPr marL="171450" indent="-171450" defTabSz="916777" hangingPunct="1">
              <a:lnSpc>
                <a:spcPct val="100000"/>
              </a:lnSpc>
              <a:spcBef>
                <a:spcPts val="0"/>
              </a:spcBef>
              <a:buClr>
                <a:srgbClr val="83B727"/>
              </a:buClr>
              <a:buFontTx/>
              <a:buChar char="-"/>
              <a:defRPr/>
            </a:pPr>
            <a:r>
              <a:rPr lang="es-CL" sz="1100" b="1">
                <a:solidFill>
                  <a:srgbClr val="616161"/>
                </a:solidFill>
                <a:cs typeface="Arial" charset="0"/>
              </a:rPr>
              <a:t>Condición no critica</a:t>
            </a:r>
            <a:r>
              <a:rPr lang="es-CL" sz="1100">
                <a:solidFill>
                  <a:srgbClr val="616161"/>
                </a:solidFill>
                <a:cs typeface="Arial" charset="0"/>
              </a:rPr>
              <a:t>: deberá solicitar evaluación inicial al OAL</a:t>
            </a:r>
          </a:p>
          <a:p>
            <a:pPr marL="171450" indent="-171450" defTabSz="916777" hangingPunct="1">
              <a:lnSpc>
                <a:spcPct val="100000"/>
              </a:lnSpc>
              <a:spcBef>
                <a:spcPts val="0"/>
              </a:spcBef>
              <a:buClr>
                <a:srgbClr val="83B727"/>
              </a:buClr>
              <a:buFontTx/>
              <a:buChar char="-"/>
              <a:defRPr/>
            </a:pPr>
            <a:r>
              <a:rPr lang="es-CL" sz="1100" b="1">
                <a:solidFill>
                  <a:srgbClr val="616161"/>
                </a:solidFill>
                <a:cs typeface="Arial" charset="0"/>
              </a:rPr>
              <a:t>Condición crítica</a:t>
            </a:r>
            <a:r>
              <a:rPr lang="es-CL" sz="1100">
                <a:solidFill>
                  <a:srgbClr val="616161"/>
                </a:solidFill>
                <a:cs typeface="Arial" charset="0"/>
              </a:rPr>
              <a:t>: implementar plan de acción, informar los niveles de riesgo y controlar cumplimiento medidas en 90 días.</a:t>
            </a:r>
          </a:p>
        </p:txBody>
      </p:sp>
      <p:sp>
        <p:nvSpPr>
          <p:cNvPr id="35" name="TextBox 61">
            <a:extLst>
              <a:ext uri="{FF2B5EF4-FFF2-40B4-BE49-F238E27FC236}">
                <a16:creationId xmlns:a16="http://schemas.microsoft.com/office/drawing/2014/main" id="{C89A0E16-C48D-4460-AF65-C860D2A4E361}"/>
              </a:ext>
            </a:extLst>
          </p:cNvPr>
          <p:cNvSpPr txBox="1"/>
          <p:nvPr/>
        </p:nvSpPr>
        <p:spPr>
          <a:xfrm>
            <a:off x="6095998" y="6193557"/>
            <a:ext cx="5318125" cy="260835"/>
          </a:xfrm>
          <a:prstGeom prst="rect">
            <a:avLst/>
          </a:prstGeom>
          <a:solidFill>
            <a:schemeClr val="bg1"/>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endParaRPr lang="es-CL" sz="1100">
              <a:solidFill>
                <a:srgbClr val="616161"/>
              </a:solidFill>
              <a:cs typeface="Arial" charset="0"/>
            </a:endParaRPr>
          </a:p>
        </p:txBody>
      </p:sp>
      <p:sp>
        <p:nvSpPr>
          <p:cNvPr id="41" name="TextBox 61">
            <a:extLst>
              <a:ext uri="{FF2B5EF4-FFF2-40B4-BE49-F238E27FC236}">
                <a16:creationId xmlns:a16="http://schemas.microsoft.com/office/drawing/2014/main" id="{8FBB2E2E-22DE-4ED1-A4AC-322CA056BEB4}"/>
              </a:ext>
            </a:extLst>
          </p:cNvPr>
          <p:cNvSpPr txBox="1"/>
          <p:nvPr/>
        </p:nvSpPr>
        <p:spPr>
          <a:xfrm>
            <a:off x="6043559" y="2036638"/>
            <a:ext cx="5318125" cy="430112"/>
          </a:xfrm>
          <a:prstGeom prst="rect">
            <a:avLst/>
          </a:prstGeom>
          <a:solidFill>
            <a:schemeClr val="bg1"/>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ES" sz="1100" dirty="0">
                <a:solidFill>
                  <a:schemeClr val="bg1">
                    <a:lumMod val="50000"/>
                  </a:schemeClr>
                </a:solidFill>
                <a:cs typeface="Arial" charset="0"/>
              </a:rPr>
              <a:t>Herramienta caracterización e identificación factores de riesgo TMERT.</a:t>
            </a:r>
          </a:p>
          <a:p>
            <a:pPr marL="176318" indent="-176318" defTabSz="916777" hangingPunct="1">
              <a:lnSpc>
                <a:spcPct val="100000"/>
              </a:lnSpc>
              <a:spcBef>
                <a:spcPts val="0"/>
              </a:spcBef>
              <a:buClr>
                <a:srgbClr val="83B727"/>
              </a:buClr>
              <a:buFont typeface="Wingdings" pitchFamily="2" charset="2"/>
              <a:buChar char="§"/>
              <a:defRPr/>
            </a:pPr>
            <a:r>
              <a:rPr lang="es-CL" sz="1100" dirty="0">
                <a:solidFill>
                  <a:schemeClr val="bg1">
                    <a:lumMod val="50000"/>
                  </a:schemeClr>
                </a:solidFill>
                <a:cs typeface="Arial" charset="0"/>
              </a:rPr>
              <a:t>Formato informe nómina trabajadores expuestos (INE).</a:t>
            </a:r>
          </a:p>
        </p:txBody>
      </p:sp>
      <p:sp>
        <p:nvSpPr>
          <p:cNvPr id="3" name="TextBox 60">
            <a:extLst>
              <a:ext uri="{FF2B5EF4-FFF2-40B4-BE49-F238E27FC236}">
                <a16:creationId xmlns:a16="http://schemas.microsoft.com/office/drawing/2014/main" id="{51642001-AAB2-DC9E-79B0-544FD1035BAC}"/>
              </a:ext>
            </a:extLst>
          </p:cNvPr>
          <p:cNvSpPr txBox="1"/>
          <p:nvPr/>
        </p:nvSpPr>
        <p:spPr>
          <a:xfrm>
            <a:off x="419204" y="1314109"/>
            <a:ext cx="5554873" cy="276223"/>
          </a:xfrm>
          <a:prstGeom prst="rect">
            <a:avLst/>
          </a:prstGeom>
          <a:solidFill>
            <a:srgbClr val="0C662F"/>
          </a:solidFill>
          <a:ln>
            <a:noFill/>
          </a:ln>
        </p:spPr>
        <p:txBody>
          <a:bodyPr wrap="square" lIns="90675" tIns="45336" rIns="90675" bIns="45336" rtlCol="0">
            <a:spAutoFit/>
          </a:bodyPr>
          <a:lstStyle/>
          <a:p>
            <a:pPr algn="ctr" defTabSz="916777" hangingPunct="1">
              <a:lnSpc>
                <a:spcPct val="100000"/>
              </a:lnSpc>
              <a:spcBef>
                <a:spcPts val="0"/>
              </a:spcBef>
              <a:defRPr/>
            </a:pPr>
            <a:r>
              <a:rPr lang="es-CL" sz="1200" b="1">
                <a:solidFill>
                  <a:srgbClr val="FFFFFF"/>
                </a:solidFill>
                <a:cs typeface="Arial" charset="0"/>
              </a:rPr>
              <a:t>ACCIONES EMPRESA</a:t>
            </a:r>
          </a:p>
        </p:txBody>
      </p:sp>
      <p:sp>
        <p:nvSpPr>
          <p:cNvPr id="4" name="TextBox 60">
            <a:extLst>
              <a:ext uri="{FF2B5EF4-FFF2-40B4-BE49-F238E27FC236}">
                <a16:creationId xmlns:a16="http://schemas.microsoft.com/office/drawing/2014/main" id="{DD51484D-C0C6-27EA-7D76-3189B0DA0742}"/>
              </a:ext>
            </a:extLst>
          </p:cNvPr>
          <p:cNvSpPr txBox="1"/>
          <p:nvPr/>
        </p:nvSpPr>
        <p:spPr>
          <a:xfrm>
            <a:off x="6043560" y="1314106"/>
            <a:ext cx="5318125" cy="303848"/>
          </a:xfrm>
          <a:prstGeom prst="rect">
            <a:avLst/>
          </a:prstGeom>
          <a:solidFill>
            <a:srgbClr val="0C662F"/>
          </a:solidFill>
          <a:ln>
            <a:noFill/>
          </a:ln>
        </p:spPr>
        <p:txBody>
          <a:bodyPr wrap="square" lIns="90675" tIns="45336" rIns="90675" bIns="45336" rtlCol="0">
            <a:spAutoFit/>
          </a:bodyPr>
          <a:lstStyle/>
          <a:p>
            <a:pPr algn="ctr" defTabSz="916777" hangingPunct="1">
              <a:lnSpc>
                <a:spcPct val="100000"/>
              </a:lnSpc>
              <a:spcBef>
                <a:spcPts val="0"/>
              </a:spcBef>
              <a:defRPr/>
            </a:pPr>
            <a:r>
              <a:rPr lang="es-CL" sz="1200" b="1">
                <a:solidFill>
                  <a:srgbClr val="FFFFFF"/>
                </a:solidFill>
                <a:cs typeface="Arial" charset="0"/>
              </a:rPr>
              <a:t>HERRAMIENTAS</a:t>
            </a:r>
          </a:p>
        </p:txBody>
      </p:sp>
      <p:sp>
        <p:nvSpPr>
          <p:cNvPr id="5" name="TextBox 60">
            <a:extLst>
              <a:ext uri="{FF2B5EF4-FFF2-40B4-BE49-F238E27FC236}">
                <a16:creationId xmlns:a16="http://schemas.microsoft.com/office/drawing/2014/main" id="{B510669C-7C73-20D5-7962-5897C441DA14}"/>
              </a:ext>
            </a:extLst>
          </p:cNvPr>
          <p:cNvSpPr txBox="1"/>
          <p:nvPr/>
        </p:nvSpPr>
        <p:spPr>
          <a:xfrm>
            <a:off x="404773" y="3836397"/>
            <a:ext cx="5569305" cy="276223"/>
          </a:xfrm>
          <a:prstGeom prst="rect">
            <a:avLst/>
          </a:prstGeom>
          <a:solidFill>
            <a:srgbClr val="0C662F"/>
          </a:solidFill>
          <a:ln>
            <a:noFill/>
          </a:ln>
        </p:spPr>
        <p:txBody>
          <a:bodyPr wrap="square" lIns="90675" tIns="45336" rIns="90675" bIns="45336" rtlCol="0">
            <a:spAutoFit/>
          </a:bodyPr>
          <a:lstStyle/>
          <a:p>
            <a:pPr defTabSz="916777" hangingPunct="1">
              <a:lnSpc>
                <a:spcPct val="100000"/>
              </a:lnSpc>
              <a:spcBef>
                <a:spcPts val="0"/>
              </a:spcBef>
              <a:defRPr/>
            </a:pPr>
            <a:r>
              <a:rPr lang="es-CL" sz="1200" b="1">
                <a:solidFill>
                  <a:srgbClr val="FFFFFF"/>
                </a:solidFill>
                <a:cs typeface="Arial" charset="0"/>
              </a:rPr>
              <a:t>5. Implementar medidas de control</a:t>
            </a:r>
          </a:p>
        </p:txBody>
      </p:sp>
      <p:sp>
        <p:nvSpPr>
          <p:cNvPr id="11" name="TextBox 61">
            <a:extLst>
              <a:ext uri="{FF2B5EF4-FFF2-40B4-BE49-F238E27FC236}">
                <a16:creationId xmlns:a16="http://schemas.microsoft.com/office/drawing/2014/main" id="{3BC9C9B2-76BE-5822-A260-E096555DB9A4}"/>
              </a:ext>
            </a:extLst>
          </p:cNvPr>
          <p:cNvSpPr txBox="1"/>
          <p:nvPr/>
        </p:nvSpPr>
        <p:spPr>
          <a:xfrm>
            <a:off x="6043560" y="4158027"/>
            <a:ext cx="5318125" cy="768666"/>
          </a:xfrm>
          <a:prstGeom prst="rect">
            <a:avLst/>
          </a:prstGeom>
          <a:solidFill>
            <a:schemeClr val="bg1"/>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ES" sz="1100" dirty="0">
                <a:solidFill>
                  <a:schemeClr val="bg1">
                    <a:lumMod val="50000"/>
                  </a:schemeClr>
                </a:solidFill>
                <a:cs typeface="Arial" charset="0"/>
              </a:rPr>
              <a:t>Herramienta caracterización e identificación factores de riesgo TMERT. </a:t>
            </a:r>
            <a:endParaRPr lang="es-CL" sz="1100" dirty="0">
              <a:solidFill>
                <a:schemeClr val="bg1">
                  <a:lumMod val="50000"/>
                </a:schemeClr>
              </a:solidFill>
              <a:cs typeface="Arial" charset="0"/>
            </a:endParaRPr>
          </a:p>
          <a:p>
            <a:pPr marL="176318" indent="-176318" defTabSz="916777" hangingPunct="1">
              <a:lnSpc>
                <a:spcPct val="100000"/>
              </a:lnSpc>
              <a:spcBef>
                <a:spcPts val="0"/>
              </a:spcBef>
              <a:buClr>
                <a:srgbClr val="83B727"/>
              </a:buClr>
              <a:buFont typeface="Wingdings" pitchFamily="2" charset="2"/>
              <a:buChar char="§"/>
              <a:defRPr/>
            </a:pPr>
            <a:r>
              <a:rPr lang="es-CL" sz="1100" dirty="0">
                <a:solidFill>
                  <a:schemeClr val="bg1">
                    <a:lumMod val="50000"/>
                  </a:schemeClr>
                </a:solidFill>
                <a:cs typeface="Arial" charset="0"/>
              </a:rPr>
              <a:t>PPT informe resultados.</a:t>
            </a:r>
          </a:p>
          <a:p>
            <a:pPr defTabSz="916777" hangingPunct="1">
              <a:lnSpc>
                <a:spcPct val="100000"/>
              </a:lnSpc>
              <a:spcBef>
                <a:spcPts val="0"/>
              </a:spcBef>
              <a:buClr>
                <a:srgbClr val="83B727"/>
              </a:buClr>
              <a:defRPr/>
            </a:pPr>
            <a:r>
              <a:rPr lang="es-CL" sz="1100" dirty="0">
                <a:solidFill>
                  <a:srgbClr val="616161"/>
                </a:solidFill>
                <a:cs typeface="Arial" charset="0"/>
              </a:rPr>
              <a:t> </a:t>
            </a:r>
          </a:p>
          <a:p>
            <a:pPr marL="176318" indent="-176318" defTabSz="916777" hangingPunct="1">
              <a:lnSpc>
                <a:spcPct val="100000"/>
              </a:lnSpc>
              <a:spcBef>
                <a:spcPts val="0"/>
              </a:spcBef>
              <a:buClr>
                <a:srgbClr val="83B727"/>
              </a:buClr>
              <a:buFont typeface="Wingdings" pitchFamily="2" charset="2"/>
              <a:buChar char="§"/>
              <a:defRPr/>
            </a:pPr>
            <a:endParaRPr lang="es-CL" sz="1100" dirty="0">
              <a:solidFill>
                <a:srgbClr val="616161"/>
              </a:solidFill>
              <a:cs typeface="Arial" charset="0"/>
            </a:endParaRPr>
          </a:p>
        </p:txBody>
      </p:sp>
      <p:sp>
        <p:nvSpPr>
          <p:cNvPr id="12" name="TextBox 61">
            <a:extLst>
              <a:ext uri="{FF2B5EF4-FFF2-40B4-BE49-F238E27FC236}">
                <a16:creationId xmlns:a16="http://schemas.microsoft.com/office/drawing/2014/main" id="{A7E60236-5D3B-9BF5-AB9E-F4D911DF8559}"/>
              </a:ext>
            </a:extLst>
          </p:cNvPr>
          <p:cNvSpPr txBox="1"/>
          <p:nvPr/>
        </p:nvSpPr>
        <p:spPr>
          <a:xfrm>
            <a:off x="404773" y="4183173"/>
            <a:ext cx="5569303" cy="768666"/>
          </a:xfrm>
          <a:prstGeom prst="rect">
            <a:avLst/>
          </a:prstGeom>
          <a:solidFill>
            <a:srgbClr val="8A8A8A">
              <a:lumMod val="20000"/>
              <a:lumOff val="80000"/>
            </a:srgbClr>
          </a:solidFill>
          <a:ln>
            <a:noFill/>
          </a:ln>
        </p:spPr>
        <p:txBody>
          <a:bodyPr wrap="square" lIns="90675" tIns="45336" rIns="90675" bIns="45336" rtlCol="0">
            <a:spAutoFit/>
          </a:bodyPr>
          <a:lstStyle/>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Analizar medidas de control disponibles en repositorios de medidas de control</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Jerarquizar y seleccionar las  medidas a implementar.</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Generar un plan da acción</a:t>
            </a:r>
          </a:p>
          <a:p>
            <a:pPr marL="176318" indent="-176318" defTabSz="916777" hangingPunct="1">
              <a:lnSpc>
                <a:spcPct val="100000"/>
              </a:lnSpc>
              <a:spcBef>
                <a:spcPts val="0"/>
              </a:spcBef>
              <a:buClr>
                <a:srgbClr val="83B727"/>
              </a:buClr>
              <a:buFont typeface="Wingdings" pitchFamily="2" charset="2"/>
              <a:buChar char="§"/>
              <a:defRPr/>
            </a:pPr>
            <a:r>
              <a:rPr lang="es-CL" sz="1100">
                <a:solidFill>
                  <a:srgbClr val="616161"/>
                </a:solidFill>
                <a:cs typeface="Arial" charset="0"/>
              </a:rPr>
              <a:t>Informar niveles de riesgo a los trabajadores expuestos.</a:t>
            </a:r>
          </a:p>
        </p:txBody>
      </p:sp>
    </p:spTree>
    <p:extLst>
      <p:ext uri="{BB962C8B-B14F-4D97-AF65-F5344CB8AC3E}">
        <p14:creationId xmlns:p14="http://schemas.microsoft.com/office/powerpoint/2010/main" val="150846036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283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B&lt;/m_strFormatTime&gt;&lt;m_yearfmt&gt;&lt;begin val=&quot;0&quot;/&gt;&lt;end val=&quot;4&quot;/&gt;&lt;/m_yearfmt&gt;&lt;/m_precDefaultMonth&gt;&lt;m_precDefaultWeek&gt;&lt;m_bNumberIsYear val=&quot;0&quot;/&gt;&lt;m_strFormatTime&gt;%d.%m.&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2_BasicWhite">
  <a:themeElements>
    <a:clrScheme name="ACHS_Gestion">
      <a:dk1>
        <a:srgbClr val="191919"/>
      </a:dk1>
      <a:lt1>
        <a:sysClr val="window" lastClr="FFFFFF"/>
      </a:lt1>
      <a:dk2>
        <a:srgbClr val="195A28"/>
      </a:dk2>
      <a:lt2>
        <a:srgbClr val="80BD26"/>
      </a:lt2>
      <a:accent1>
        <a:srgbClr val="80C7BC"/>
      </a:accent1>
      <a:accent2>
        <a:srgbClr val="009BCF"/>
      </a:accent2>
      <a:accent3>
        <a:srgbClr val="FF7900"/>
      </a:accent3>
      <a:accent4>
        <a:srgbClr val="FED100"/>
      </a:accent4>
      <a:accent5>
        <a:srgbClr val="8F23B3"/>
      </a:accent5>
      <a:accent6>
        <a:srgbClr val="EA283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1218406" rtl="0" fontAlgn="auto" hangingPunct="1">
          <a:spcBef>
            <a:spcPts val="0"/>
          </a:spcBef>
          <a:buSzPct val="123000"/>
          <a:defRPr sz="1600" dirty="0">
            <a:solidFill>
              <a:schemeClr val="tx2"/>
            </a:solidFill>
            <a:latin typeface="Arial"/>
            <a:cs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hs_template_2020" id="{51F7E6E5-7C30-EC4A-8159-8FB9119F0B22}" vid="{A31DE21C-DB4F-DE4C-A8A1-ECD911F8D2DB}"/>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594953-0794-4abf-ab0d-a7d28a67d603">
      <Terms xmlns="http://schemas.microsoft.com/office/infopath/2007/PartnerControls"/>
    </lcf76f155ced4ddcb4097134ff3c332f>
    <TaxCatchAll xmlns="6a010876-3770-4fde-a246-064718848a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45BCD87B7BDE40BF8880D8945EA949" ma:contentTypeVersion="14" ma:contentTypeDescription="Create a new document." ma:contentTypeScope="" ma:versionID="f6d645d09d66d270eca45bd7b44ab510">
  <xsd:schema xmlns:xsd="http://www.w3.org/2001/XMLSchema" xmlns:xs="http://www.w3.org/2001/XMLSchema" xmlns:p="http://schemas.microsoft.com/office/2006/metadata/properties" xmlns:ns2="39594953-0794-4abf-ab0d-a7d28a67d603" xmlns:ns3="6a010876-3770-4fde-a246-064718848a31" targetNamespace="http://schemas.microsoft.com/office/2006/metadata/properties" ma:root="true" ma:fieldsID="99e2d3375817899102397b1a140f4a00" ns2:_="" ns3:_="">
    <xsd:import namespace="39594953-0794-4abf-ab0d-a7d28a67d603"/>
    <xsd:import namespace="6a010876-3770-4fde-a246-064718848a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94953-0794-4abf-ab0d-a7d28a67d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10876-3770-4fde-a246-064718848a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a997ed-4244-4530-b9a2-864c9a58eb20}" ma:internalName="TaxCatchAll" ma:showField="CatchAllData" ma:web="6a010876-3770-4fde-a246-064718848a3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C02EC6-06CE-44A0-88F0-DE540D682F6C}">
  <ds:schemaRefs>
    <ds:schemaRef ds:uri="http://schemas.microsoft.com/sharepoint/v3/contenttype/forms"/>
  </ds:schemaRefs>
</ds:datastoreItem>
</file>

<file path=customXml/itemProps2.xml><?xml version="1.0" encoding="utf-8"?>
<ds:datastoreItem xmlns:ds="http://schemas.openxmlformats.org/officeDocument/2006/customXml" ds:itemID="{0B34AC0D-48C9-4152-86ED-3DB56D02DC76}">
  <ds:schemaRefs>
    <ds:schemaRef ds:uri="39594953-0794-4abf-ab0d-a7d28a67d603"/>
    <ds:schemaRef ds:uri="52ea0b21-68b6-4e77-a663-8e11d9f45cfe"/>
    <ds:schemaRef ds:uri="6a010876-3770-4fde-a246-064718848a31"/>
    <ds:schemaRef ds:uri="7f8950a3-8e4d-42bb-85a2-e630f4bd9e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CC258B-25DB-4517-A123-FF9D8BD747DB}">
  <ds:schemaRefs>
    <ds:schemaRef ds:uri="39594953-0794-4abf-ab0d-a7d28a67d603"/>
    <ds:schemaRef ds:uri="6a010876-3770-4fde-a246-064718848a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70</TotalTime>
  <Words>2040</Words>
  <Application>Microsoft Office PowerPoint</Application>
  <PresentationFormat>Panorámica</PresentationFormat>
  <Paragraphs>211</Paragraphs>
  <Slides>20</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6" baseType="lpstr">
      <vt:lpstr>Arial</vt:lpstr>
      <vt:lpstr>Calibri</vt:lpstr>
      <vt:lpstr>Helvetica Neue Medium</vt:lpstr>
      <vt:lpstr>Wingdings</vt:lpstr>
      <vt:lpstr>22_BasicWhite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CGS</dc:creator>
  <cp:lastModifiedBy>Gatica Agüero, Ignacio Alberto</cp:lastModifiedBy>
  <cp:revision>2</cp:revision>
  <dcterms:created xsi:type="dcterms:W3CDTF">2020-05-27T23:52:59Z</dcterms:created>
  <dcterms:modified xsi:type="dcterms:W3CDTF">2024-06-10T21:56:37Z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0x0101004545BCD87B7BDE40BF8880D8945EA949</vt:lpwstr>
  </property>
  <property fmtid="{D5CDD505-2E9C-101B-9397-08002B2CF9AE}" pid="3" name="MediaServiceImageTags">
    <vt:lpwstr/>
  </property>
</Properties>
</file>