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8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4"/>
    <p:sldMasterId id="2147483697" r:id="rId5"/>
  </p:sldMasterIdLst>
  <p:notesMasterIdLst>
    <p:notesMasterId r:id="rId39"/>
  </p:notesMasterIdLst>
  <p:handoutMasterIdLst>
    <p:handoutMasterId r:id="rId40"/>
  </p:handoutMasterIdLst>
  <p:sldIdLst>
    <p:sldId id="375" r:id="rId6"/>
    <p:sldId id="438" r:id="rId7"/>
    <p:sldId id="440" r:id="rId8"/>
    <p:sldId id="509" r:id="rId9"/>
    <p:sldId id="448" r:id="rId10"/>
    <p:sldId id="454" r:id="rId11"/>
    <p:sldId id="510" r:id="rId12"/>
    <p:sldId id="467" r:id="rId13"/>
    <p:sldId id="512" r:id="rId14"/>
    <p:sldId id="530" r:id="rId15"/>
    <p:sldId id="532" r:id="rId16"/>
    <p:sldId id="533" r:id="rId17"/>
    <p:sldId id="534" r:id="rId18"/>
    <p:sldId id="535" r:id="rId19"/>
    <p:sldId id="531" r:id="rId20"/>
    <p:sldId id="513" r:id="rId21"/>
    <p:sldId id="511" r:id="rId22"/>
    <p:sldId id="515" r:id="rId23"/>
    <p:sldId id="493" r:id="rId24"/>
    <p:sldId id="517" r:id="rId25"/>
    <p:sldId id="518" r:id="rId26"/>
    <p:sldId id="519" r:id="rId27"/>
    <p:sldId id="520" r:id="rId28"/>
    <p:sldId id="521" r:id="rId29"/>
    <p:sldId id="522" r:id="rId30"/>
    <p:sldId id="524" r:id="rId31"/>
    <p:sldId id="526" r:id="rId32"/>
    <p:sldId id="525" r:id="rId33"/>
    <p:sldId id="527" r:id="rId34"/>
    <p:sldId id="528" r:id="rId35"/>
    <p:sldId id="529" r:id="rId36"/>
    <p:sldId id="536" r:id="rId37"/>
    <p:sldId id="478" r:id="rId38"/>
  </p:sldIdLst>
  <p:sldSz cx="12192000" cy="6858000"/>
  <p:notesSz cx="6858000" cy="9144000"/>
  <p:custDataLst>
    <p:tags r:id="rId41"/>
  </p:custDataLst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4D1A6F1-5AF3-8DA8-F5EE-E9803F31E58C}" name="Salas Tejero, Carmen Gloria" initials="SG" userId="S::stgcst@achs.cl::78ddbc3f-1779-40e2-a811-ae11bd7a114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C045"/>
    <a:srgbClr val="FF9900"/>
    <a:srgbClr val="EAEADE"/>
    <a:srgbClr val="004C14"/>
    <a:srgbClr val="CC3300"/>
    <a:srgbClr val="0000FF"/>
    <a:srgbClr val="81D877"/>
    <a:srgbClr val="0065E0"/>
    <a:srgbClr val="348FFF"/>
    <a:srgbClr val="8B7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D1EB07-D5CE-1B9B-59A8-A5E39CD358C3}" v="35" dt="2024-07-25T19:18:18.5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E171933-4619-4E11-9A3F-F7608DF75F80}" styleName="Estilo medio 1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90" autoAdjust="0"/>
    <p:restoredTop sz="90068" autoAdjust="0"/>
  </p:normalViewPr>
  <p:slideViewPr>
    <p:cSldViewPr snapToGrid="0">
      <p:cViewPr varScale="1">
        <p:scale>
          <a:sx n="102" d="100"/>
          <a:sy n="102" d="100"/>
        </p:scale>
        <p:origin x="1284" y="64"/>
      </p:cViewPr>
      <p:guideLst/>
    </p:cSldViewPr>
  </p:slideViewPr>
  <p:outlineViewPr>
    <p:cViewPr>
      <p:scale>
        <a:sx n="33" d="100"/>
        <a:sy n="33" d="100"/>
      </p:scale>
      <p:origin x="0" y="-1653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15128"/>
    </p:cViewPr>
  </p:sorterViewPr>
  <p:notesViewPr>
    <p:cSldViewPr snapToGrid="0">
      <p:cViewPr varScale="1">
        <p:scale>
          <a:sx n="49" d="100"/>
          <a:sy n="49" d="100"/>
        </p:scale>
        <p:origin x="1884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presProps" Target="presProp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8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57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59" Type="http://schemas.microsoft.com/office/2016/11/relationships/changesInfo" Target="changesInfos/changesInfo1.xml"/><Relationship Id="rId20" Type="http://schemas.openxmlformats.org/officeDocument/2006/relationships/slide" Target="slides/slide15.xml"/><Relationship Id="rId41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las Tejero, Carmen Gloria" userId="S::stgcst@achs.cl::78ddbc3f-1779-40e2-a811-ae11bd7a1141" providerId="AD" clId="Web-{FBD1EB07-D5CE-1B9B-59A8-A5E39CD358C3}"/>
    <pc:docChg chg="mod modSld">
      <pc:chgData name="Salas Tejero, Carmen Gloria" userId="S::stgcst@achs.cl::78ddbc3f-1779-40e2-a811-ae11bd7a1141" providerId="AD" clId="Web-{FBD1EB07-D5CE-1B9B-59A8-A5E39CD358C3}" dt="2024-07-25T19:18:18.544" v="37" actId="20577"/>
      <pc:docMkLst>
        <pc:docMk/>
      </pc:docMkLst>
      <pc:sldChg chg="modSp">
        <pc:chgData name="Salas Tejero, Carmen Gloria" userId="S::stgcst@achs.cl::78ddbc3f-1779-40e2-a811-ae11bd7a1141" providerId="AD" clId="Web-{FBD1EB07-D5CE-1B9B-59A8-A5E39CD358C3}" dt="2024-07-25T19:02:22.627" v="16" actId="20577"/>
        <pc:sldMkLst>
          <pc:docMk/>
          <pc:sldMk cId="2725564918" sldId="383"/>
        </pc:sldMkLst>
        <pc:spChg chg="mod">
          <ac:chgData name="Salas Tejero, Carmen Gloria" userId="S::stgcst@achs.cl::78ddbc3f-1779-40e2-a811-ae11bd7a1141" providerId="AD" clId="Web-{FBD1EB07-D5CE-1B9B-59A8-A5E39CD358C3}" dt="2024-07-25T19:02:22.627" v="16" actId="20577"/>
          <ac:spMkLst>
            <pc:docMk/>
            <pc:sldMk cId="2725564918" sldId="383"/>
            <ac:spMk id="4" creationId="{00000000-0000-0000-0000-000000000000}"/>
          </ac:spMkLst>
        </pc:spChg>
      </pc:sldChg>
      <pc:sldChg chg="modSp">
        <pc:chgData name="Salas Tejero, Carmen Gloria" userId="S::stgcst@achs.cl::78ddbc3f-1779-40e2-a811-ae11bd7a1141" providerId="AD" clId="Web-{FBD1EB07-D5CE-1B9B-59A8-A5E39CD358C3}" dt="2024-07-25T19:03:31.723" v="17" actId="20577"/>
        <pc:sldMkLst>
          <pc:docMk/>
          <pc:sldMk cId="2763021804" sldId="384"/>
        </pc:sldMkLst>
        <pc:spChg chg="mod">
          <ac:chgData name="Salas Tejero, Carmen Gloria" userId="S::stgcst@achs.cl::78ddbc3f-1779-40e2-a811-ae11bd7a1141" providerId="AD" clId="Web-{FBD1EB07-D5CE-1B9B-59A8-A5E39CD358C3}" dt="2024-07-25T19:03:31.723" v="17" actId="20577"/>
          <ac:spMkLst>
            <pc:docMk/>
            <pc:sldMk cId="2763021804" sldId="384"/>
            <ac:spMk id="4" creationId="{00000000-0000-0000-0000-000000000000}"/>
          </ac:spMkLst>
        </pc:spChg>
      </pc:sldChg>
      <pc:sldChg chg="modSp">
        <pc:chgData name="Salas Tejero, Carmen Gloria" userId="S::stgcst@achs.cl::78ddbc3f-1779-40e2-a811-ae11bd7a1141" providerId="AD" clId="Web-{FBD1EB07-D5CE-1B9B-59A8-A5E39CD358C3}" dt="2024-07-25T19:06:02.977" v="18" actId="20577"/>
        <pc:sldMkLst>
          <pc:docMk/>
          <pc:sldMk cId="703070455" sldId="385"/>
        </pc:sldMkLst>
        <pc:spChg chg="mod">
          <ac:chgData name="Salas Tejero, Carmen Gloria" userId="S::stgcst@achs.cl::78ddbc3f-1779-40e2-a811-ae11bd7a1141" providerId="AD" clId="Web-{FBD1EB07-D5CE-1B9B-59A8-A5E39CD358C3}" dt="2024-07-25T19:06:02.977" v="18" actId="20577"/>
          <ac:spMkLst>
            <pc:docMk/>
            <pc:sldMk cId="703070455" sldId="385"/>
            <ac:spMk id="4" creationId="{00000000-0000-0000-0000-000000000000}"/>
          </ac:spMkLst>
        </pc:spChg>
      </pc:sldChg>
      <pc:sldChg chg="modSp">
        <pc:chgData name="Salas Tejero, Carmen Gloria" userId="S::stgcst@achs.cl::78ddbc3f-1779-40e2-a811-ae11bd7a1141" providerId="AD" clId="Web-{FBD1EB07-D5CE-1B9B-59A8-A5E39CD358C3}" dt="2024-07-25T19:17:36.386" v="36" actId="20577"/>
        <pc:sldMkLst>
          <pc:docMk/>
          <pc:sldMk cId="3042638603" sldId="386"/>
        </pc:sldMkLst>
        <pc:spChg chg="mod">
          <ac:chgData name="Salas Tejero, Carmen Gloria" userId="S::stgcst@achs.cl::78ddbc3f-1779-40e2-a811-ae11bd7a1141" providerId="AD" clId="Web-{FBD1EB07-D5CE-1B9B-59A8-A5E39CD358C3}" dt="2024-07-25T19:17:36.386" v="36" actId="20577"/>
          <ac:spMkLst>
            <pc:docMk/>
            <pc:sldMk cId="3042638603" sldId="386"/>
            <ac:spMk id="4" creationId="{00000000-0000-0000-0000-000000000000}"/>
          </ac:spMkLst>
        </pc:spChg>
      </pc:sldChg>
      <pc:sldChg chg="modSp">
        <pc:chgData name="Salas Tejero, Carmen Gloria" userId="S::stgcst@achs.cl::78ddbc3f-1779-40e2-a811-ae11bd7a1141" providerId="AD" clId="Web-{FBD1EB07-D5CE-1B9B-59A8-A5E39CD358C3}" dt="2024-07-25T19:18:18.544" v="37" actId="20577"/>
        <pc:sldMkLst>
          <pc:docMk/>
          <pc:sldMk cId="2510546009" sldId="387"/>
        </pc:sldMkLst>
        <pc:spChg chg="mod">
          <ac:chgData name="Salas Tejero, Carmen Gloria" userId="S::stgcst@achs.cl::78ddbc3f-1779-40e2-a811-ae11bd7a1141" providerId="AD" clId="Web-{FBD1EB07-D5CE-1B9B-59A8-A5E39CD358C3}" dt="2024-07-25T19:18:18.544" v="37" actId="20577"/>
          <ac:spMkLst>
            <pc:docMk/>
            <pc:sldMk cId="2510546009" sldId="387"/>
            <ac:spMk id="4" creationId="{00000000-0000-0000-0000-000000000000}"/>
          </ac:spMkLst>
        </pc:spChg>
      </pc:sldChg>
      <pc:sldChg chg="modSp">
        <pc:chgData name="Salas Tejero, Carmen Gloria" userId="S::stgcst@achs.cl::78ddbc3f-1779-40e2-a811-ae11bd7a1141" providerId="AD" clId="Web-{FBD1EB07-D5CE-1B9B-59A8-A5E39CD358C3}" dt="2024-07-25T18:55:08.944" v="2" actId="20577"/>
        <pc:sldMkLst>
          <pc:docMk/>
          <pc:sldMk cId="3373363348" sldId="388"/>
        </pc:sldMkLst>
        <pc:spChg chg="mod">
          <ac:chgData name="Salas Tejero, Carmen Gloria" userId="S::stgcst@achs.cl::78ddbc3f-1779-40e2-a811-ae11bd7a1141" providerId="AD" clId="Web-{FBD1EB07-D5CE-1B9B-59A8-A5E39CD358C3}" dt="2024-07-25T18:55:08.944" v="2" actId="20577"/>
          <ac:spMkLst>
            <pc:docMk/>
            <pc:sldMk cId="3373363348" sldId="388"/>
            <ac:spMk id="4" creationId="{00000000-0000-0000-0000-000000000000}"/>
          </ac:spMkLst>
        </pc:spChg>
      </pc:sldChg>
      <pc:sldChg chg="modSp addCm modCm">
        <pc:chgData name="Salas Tejero, Carmen Gloria" userId="S::stgcst@achs.cl::78ddbc3f-1779-40e2-a811-ae11bd7a1141" providerId="AD" clId="Web-{FBD1EB07-D5CE-1B9B-59A8-A5E39CD358C3}" dt="2024-07-25T18:58:33.449" v="11" actId="20577"/>
        <pc:sldMkLst>
          <pc:docMk/>
          <pc:sldMk cId="826817654" sldId="389"/>
        </pc:sldMkLst>
        <pc:spChg chg="mod">
          <ac:chgData name="Salas Tejero, Carmen Gloria" userId="S::stgcst@achs.cl::78ddbc3f-1779-40e2-a811-ae11bd7a1141" providerId="AD" clId="Web-{FBD1EB07-D5CE-1B9B-59A8-A5E39CD358C3}" dt="2024-07-25T18:58:33.449" v="11" actId="20577"/>
          <ac:spMkLst>
            <pc:docMk/>
            <pc:sldMk cId="826817654" sldId="389"/>
            <ac:spMk id="6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Salas Tejero, Carmen Gloria" userId="S::stgcst@achs.cl::78ddbc3f-1779-40e2-a811-ae11bd7a1141" providerId="AD" clId="Web-{FBD1EB07-D5CE-1B9B-59A8-A5E39CD358C3}" dt="2024-07-25T18:57:40.307" v="10" actId="20577"/>
              <pc2:cmMkLst xmlns:pc2="http://schemas.microsoft.com/office/powerpoint/2019/9/main/command">
                <pc:docMk/>
                <pc:sldMk cId="826817654" sldId="389"/>
                <pc2:cmMk id="{4206930B-DCC9-4796-AEC0-70739D549167}"/>
              </pc2:cmMkLst>
            </pc226:cmChg>
          </p:ext>
        </pc:extLst>
      </pc:sldChg>
      <pc:sldChg chg="modSp">
        <pc:chgData name="Salas Tejero, Carmen Gloria" userId="S::stgcst@achs.cl::78ddbc3f-1779-40e2-a811-ae11bd7a1141" providerId="AD" clId="Web-{FBD1EB07-D5CE-1B9B-59A8-A5E39CD358C3}" dt="2024-07-25T19:06:24.946" v="19" actId="20577"/>
        <pc:sldMkLst>
          <pc:docMk/>
          <pc:sldMk cId="64009326" sldId="393"/>
        </pc:sldMkLst>
        <pc:spChg chg="mod">
          <ac:chgData name="Salas Tejero, Carmen Gloria" userId="S::stgcst@achs.cl::78ddbc3f-1779-40e2-a811-ae11bd7a1141" providerId="AD" clId="Web-{FBD1EB07-D5CE-1B9B-59A8-A5E39CD358C3}" dt="2024-07-25T19:06:24.946" v="19" actId="20577"/>
          <ac:spMkLst>
            <pc:docMk/>
            <pc:sldMk cId="64009326" sldId="393"/>
            <ac:spMk id="4" creationId="{00000000-0000-0000-0000-000000000000}"/>
          </ac:spMkLst>
        </pc:spChg>
      </pc:sldChg>
      <pc:sldChg chg="modSp">
        <pc:chgData name="Salas Tejero, Carmen Gloria" userId="S::stgcst@achs.cl::78ddbc3f-1779-40e2-a811-ae11bd7a1141" providerId="AD" clId="Web-{FBD1EB07-D5CE-1B9B-59A8-A5E39CD358C3}" dt="2024-07-25T19:13:09.692" v="22" actId="20577"/>
        <pc:sldMkLst>
          <pc:docMk/>
          <pc:sldMk cId="2880253266" sldId="394"/>
        </pc:sldMkLst>
        <pc:spChg chg="mod">
          <ac:chgData name="Salas Tejero, Carmen Gloria" userId="S::stgcst@achs.cl::78ddbc3f-1779-40e2-a811-ae11bd7a1141" providerId="AD" clId="Web-{FBD1EB07-D5CE-1B9B-59A8-A5E39CD358C3}" dt="2024-07-25T19:13:09.692" v="22" actId="20577"/>
          <ac:spMkLst>
            <pc:docMk/>
            <pc:sldMk cId="2880253266" sldId="394"/>
            <ac:spMk id="4" creationId="{00000000-0000-0000-0000-000000000000}"/>
          </ac:spMkLst>
        </pc:spChg>
      </pc:sldChg>
      <pc:sldChg chg="modSp">
        <pc:chgData name="Salas Tejero, Carmen Gloria" userId="S::stgcst@achs.cl::78ddbc3f-1779-40e2-a811-ae11bd7a1141" providerId="AD" clId="Web-{FBD1EB07-D5CE-1B9B-59A8-A5E39CD358C3}" dt="2024-07-25T19:13:25.880" v="25" actId="20577"/>
        <pc:sldMkLst>
          <pc:docMk/>
          <pc:sldMk cId="3919091548" sldId="404"/>
        </pc:sldMkLst>
        <pc:spChg chg="mod">
          <ac:chgData name="Salas Tejero, Carmen Gloria" userId="S::stgcst@achs.cl::78ddbc3f-1779-40e2-a811-ae11bd7a1141" providerId="AD" clId="Web-{FBD1EB07-D5CE-1B9B-59A8-A5E39CD358C3}" dt="2024-07-25T19:13:25.880" v="25" actId="20577"/>
          <ac:spMkLst>
            <pc:docMk/>
            <pc:sldMk cId="3919091548" sldId="404"/>
            <ac:spMk id="4" creationId="{00000000-0000-0000-0000-000000000000}"/>
          </ac:spMkLst>
        </pc:spChg>
      </pc:sldChg>
      <pc:sldChg chg="modSp">
        <pc:chgData name="Salas Tejero, Carmen Gloria" userId="S::stgcst@achs.cl::78ddbc3f-1779-40e2-a811-ae11bd7a1141" providerId="AD" clId="Web-{FBD1EB07-D5CE-1B9B-59A8-A5E39CD358C3}" dt="2024-07-25T19:16:51.792" v="31" actId="20577"/>
        <pc:sldMkLst>
          <pc:docMk/>
          <pc:sldMk cId="665489932" sldId="405"/>
        </pc:sldMkLst>
        <pc:spChg chg="mod">
          <ac:chgData name="Salas Tejero, Carmen Gloria" userId="S::stgcst@achs.cl::78ddbc3f-1779-40e2-a811-ae11bd7a1141" providerId="AD" clId="Web-{FBD1EB07-D5CE-1B9B-59A8-A5E39CD358C3}" dt="2024-07-25T19:16:51.792" v="31" actId="20577"/>
          <ac:spMkLst>
            <pc:docMk/>
            <pc:sldMk cId="665489932" sldId="405"/>
            <ac:spMk id="4" creationId="{00000000-0000-0000-0000-000000000000}"/>
          </ac:spMkLst>
        </pc:spChg>
      </pc:sldChg>
      <pc:sldChg chg="modSp">
        <pc:chgData name="Salas Tejero, Carmen Gloria" userId="S::stgcst@achs.cl::78ddbc3f-1779-40e2-a811-ae11bd7a1141" providerId="AD" clId="Web-{FBD1EB07-D5CE-1B9B-59A8-A5E39CD358C3}" dt="2024-07-25T19:17:27.011" v="34" actId="20577"/>
        <pc:sldMkLst>
          <pc:docMk/>
          <pc:sldMk cId="216484521" sldId="406"/>
        </pc:sldMkLst>
        <pc:spChg chg="mod">
          <ac:chgData name="Salas Tejero, Carmen Gloria" userId="S::stgcst@achs.cl::78ddbc3f-1779-40e2-a811-ae11bd7a1141" providerId="AD" clId="Web-{FBD1EB07-D5CE-1B9B-59A8-A5E39CD358C3}" dt="2024-07-25T19:17:27.011" v="34" actId="20577"/>
          <ac:spMkLst>
            <pc:docMk/>
            <pc:sldMk cId="216484521" sldId="406"/>
            <ac:spMk id="4" creationId="{00000000-0000-0000-0000-000000000000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="" xmlns:a16="http://schemas.microsoft.com/office/drawing/2014/main" id="{6B2790E3-B6ED-E7E6-5D07-82843B3EC0B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3" name="Marcador de fecha 2">
            <a:extLst>
              <a:ext uri="{FF2B5EF4-FFF2-40B4-BE49-F238E27FC236}">
                <a16:creationId xmlns="" xmlns:a16="http://schemas.microsoft.com/office/drawing/2014/main" id="{EE3A19C9-0F57-6475-631F-884B0E5B7A5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F8599-7029-4CF8-95BC-169911F75AAA}" type="datetimeFigureOut">
              <a:rPr lang="es-CL" smtClean="0"/>
              <a:t>23-09-2024</a:t>
            </a:fld>
            <a:endParaRPr lang="es-CL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="" xmlns:a16="http://schemas.microsoft.com/office/drawing/2014/main" id="{9866CBB2-CE96-B313-C552-1177FE96E0A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="" xmlns:a16="http://schemas.microsoft.com/office/drawing/2014/main" id="{99EE2CCB-AE9F-49E3-9066-A616DDDDC4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7272DF-830D-4E4A-A62B-81CF43A0216D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567432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30DF6-1775-470B-AB63-2D0DB4F8C554}" type="datetimeFigureOut">
              <a:rPr lang="es-CL" smtClean="0"/>
              <a:t>23-09-2024</a:t>
            </a:fld>
            <a:endParaRPr lang="es-CL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7F3A76-3C4B-46A8-9478-22DCFEA7A812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37809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1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9664329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14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8985157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16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703532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17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4157547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18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2450371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19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8575100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20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4962057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21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8815973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22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0895027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23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24590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24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014851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s-CL" dirty="0" smtClean="0"/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s-CL" dirty="0" smtClean="0"/>
          </a:p>
          <a:p>
            <a:pPr marL="228600" indent="-228600">
              <a:buFont typeface="+mj-lt"/>
              <a:buAutoNum type="arabicPeriod"/>
            </a:pPr>
            <a:endParaRPr lang="es-MX" baseline="0" dirty="0" smtClean="0"/>
          </a:p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2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9225974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25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765203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26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6761429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27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1991538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28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119021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29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456948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30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885602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31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6424356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32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6382522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4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2900394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lnSpc>
                <a:spcPct val="90000"/>
              </a:lnSpc>
              <a:spcBef>
                <a:spcPts val="1000"/>
              </a:spcBef>
              <a:buClr>
                <a:srgbClr val="13C045"/>
              </a:buClr>
              <a:buFont typeface="+mj-lt"/>
              <a:buNone/>
            </a:pPr>
            <a:endParaRPr lang="es-MX" sz="16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5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4532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9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501371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10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9459836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11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7464451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12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8475286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13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34896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svg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svg"/><Relationship Id="rId2" Type="http://schemas.openxmlformats.org/officeDocument/2006/relationships/tags" Target="../tags/tag1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10.bin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5.png"/><Relationship Id="rId2" Type="http://schemas.openxmlformats.org/officeDocument/2006/relationships/tags" Target="../tags/tag1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11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2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5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6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14.bin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9.svg"/><Relationship Id="rId2" Type="http://schemas.openxmlformats.org/officeDocument/2006/relationships/tags" Target="../tags/tag16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5.bin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7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6.bin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8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7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8.bin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0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9.bin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svg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3.bin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1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0.bin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2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1.bin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3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2.bin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4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3.bin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5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4.bin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6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9.svg"/><Relationship Id="rId5" Type="http://schemas.openxmlformats.org/officeDocument/2006/relationships/image" Target="../media/image14.png"/><Relationship Id="rId4" Type="http://schemas.openxmlformats.org/officeDocument/2006/relationships/oleObject" Target="../embeddings/oleObject25.bin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7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9.svg"/><Relationship Id="rId5" Type="http://schemas.openxmlformats.org/officeDocument/2006/relationships/image" Target="../media/image14.png"/><Relationship Id="rId4" Type="http://schemas.openxmlformats.org/officeDocument/2006/relationships/oleObject" Target="../embeddings/oleObject26.bin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8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9.svg"/><Relationship Id="rId5" Type="http://schemas.openxmlformats.org/officeDocument/2006/relationships/image" Target="../media/image14.png"/><Relationship Id="rId4" Type="http://schemas.openxmlformats.org/officeDocument/2006/relationships/oleObject" Target="../embeddings/oleObject27.bin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9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8.bin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0.xml"/><Relationship Id="rId1" Type="http://schemas.openxmlformats.org/officeDocument/2006/relationships/vmlDrawing" Target="../drawings/vmlDrawing2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9.bin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1.xml"/><Relationship Id="rId1" Type="http://schemas.openxmlformats.org/officeDocument/2006/relationships/vmlDrawing" Target="../drawings/vmlDrawing3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0.bin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2.xml"/><Relationship Id="rId1" Type="http://schemas.openxmlformats.org/officeDocument/2006/relationships/vmlDrawing" Target="../drawings/vmlDrawing3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1.bin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4.svg"/><Relationship Id="rId2" Type="http://schemas.openxmlformats.org/officeDocument/2006/relationships/tags" Target="../tags/tag33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4.png"/><Relationship Id="rId5" Type="http://schemas.openxmlformats.org/officeDocument/2006/relationships/image" Target="../media/image17.emf"/><Relationship Id="rId4" Type="http://schemas.openxmlformats.org/officeDocument/2006/relationships/oleObject" Target="../embeddings/oleObject32.bin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4.svg"/><Relationship Id="rId2" Type="http://schemas.openxmlformats.org/officeDocument/2006/relationships/tags" Target="../tags/tag34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4.png"/><Relationship Id="rId5" Type="http://schemas.openxmlformats.org/officeDocument/2006/relationships/image" Target="../media/image18.emf"/><Relationship Id="rId4" Type="http://schemas.openxmlformats.org/officeDocument/2006/relationships/oleObject" Target="../embeddings/oleObject33.bin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5.xml"/><Relationship Id="rId1" Type="http://schemas.openxmlformats.org/officeDocument/2006/relationships/vmlDrawing" Target="../drawings/vmlDrawing34.vml"/><Relationship Id="rId5" Type="http://schemas.openxmlformats.org/officeDocument/2006/relationships/image" Target="../media/image17.emf"/><Relationship Id="rId4" Type="http://schemas.openxmlformats.org/officeDocument/2006/relationships/oleObject" Target="../embeddings/oleObject34.bin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6.xml"/><Relationship Id="rId1" Type="http://schemas.openxmlformats.org/officeDocument/2006/relationships/vmlDrawing" Target="../drawings/vmlDrawing35.vml"/><Relationship Id="rId5" Type="http://schemas.openxmlformats.org/officeDocument/2006/relationships/image" Target="../media/image19.emf"/><Relationship Id="rId4" Type="http://schemas.openxmlformats.org/officeDocument/2006/relationships/oleObject" Target="../embeddings/oleObject35.bin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7.xml"/><Relationship Id="rId1" Type="http://schemas.openxmlformats.org/officeDocument/2006/relationships/vmlDrawing" Target="../drawings/vmlDrawing3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6.bin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8.xml"/><Relationship Id="rId1" Type="http://schemas.openxmlformats.org/officeDocument/2006/relationships/vmlDrawing" Target="../drawings/vmlDrawing3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7.bin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9.xml"/><Relationship Id="rId1" Type="http://schemas.openxmlformats.org/officeDocument/2006/relationships/vmlDrawing" Target="../drawings/vmlDrawing38.vml"/><Relationship Id="rId5" Type="http://schemas.openxmlformats.org/officeDocument/2006/relationships/image" Target="../media/image20.emf"/><Relationship Id="rId4" Type="http://schemas.openxmlformats.org/officeDocument/2006/relationships/oleObject" Target="../embeddings/oleObject38.bin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0.xml"/><Relationship Id="rId1" Type="http://schemas.openxmlformats.org/officeDocument/2006/relationships/vmlDrawing" Target="../drawings/vmlDrawing3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9.bin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6.svg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4.sv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1.xml"/><Relationship Id="rId1" Type="http://schemas.openxmlformats.org/officeDocument/2006/relationships/vmlDrawing" Target="../drawings/vmlDrawing4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0.bin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2.xml"/><Relationship Id="rId1" Type="http://schemas.openxmlformats.org/officeDocument/2006/relationships/vmlDrawing" Target="../drawings/vmlDrawing4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1.bin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3.xml"/><Relationship Id="rId1" Type="http://schemas.openxmlformats.org/officeDocument/2006/relationships/vmlDrawing" Target="../drawings/vmlDrawing42.vml"/><Relationship Id="rId6" Type="http://schemas.openxmlformats.org/officeDocument/2006/relationships/image" Target="../media/image21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42.bin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4.xml"/><Relationship Id="rId1" Type="http://schemas.openxmlformats.org/officeDocument/2006/relationships/vmlDrawing" Target="../drawings/vmlDrawing4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3.bin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5.xml"/><Relationship Id="rId1" Type="http://schemas.openxmlformats.org/officeDocument/2006/relationships/vmlDrawing" Target="../drawings/vmlDrawing4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4.bin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6.xml"/><Relationship Id="rId1" Type="http://schemas.openxmlformats.org/officeDocument/2006/relationships/vmlDrawing" Target="../drawings/vmlDrawing45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5.bin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7.xml"/><Relationship Id="rId1" Type="http://schemas.openxmlformats.org/officeDocument/2006/relationships/vmlDrawing" Target="../drawings/vmlDrawing4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6.bin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8.xml"/><Relationship Id="rId1" Type="http://schemas.openxmlformats.org/officeDocument/2006/relationships/vmlDrawing" Target="../drawings/vmlDrawing4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7.bin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9.xml"/><Relationship Id="rId1" Type="http://schemas.openxmlformats.org/officeDocument/2006/relationships/vmlDrawing" Target="../drawings/vmlDrawing4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8.bin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0.xml"/><Relationship Id="rId1" Type="http://schemas.openxmlformats.org/officeDocument/2006/relationships/vmlDrawing" Target="../drawings/vmlDrawing4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9.bin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7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5.bin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1.xml"/><Relationship Id="rId1" Type="http://schemas.openxmlformats.org/officeDocument/2006/relationships/vmlDrawing" Target="../drawings/vmlDrawing5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0.bin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2.xml"/><Relationship Id="rId1" Type="http://schemas.openxmlformats.org/officeDocument/2006/relationships/vmlDrawing" Target="../drawings/vmlDrawing5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1.bin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3.xml"/><Relationship Id="rId1" Type="http://schemas.openxmlformats.org/officeDocument/2006/relationships/vmlDrawing" Target="../drawings/vmlDrawing5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2.bin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4.xml"/><Relationship Id="rId1" Type="http://schemas.openxmlformats.org/officeDocument/2006/relationships/vmlDrawing" Target="../drawings/vmlDrawing5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3.bin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5.xml"/><Relationship Id="rId1" Type="http://schemas.openxmlformats.org/officeDocument/2006/relationships/vmlDrawing" Target="../drawings/vmlDrawing5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4.bin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6.xml"/><Relationship Id="rId1" Type="http://schemas.openxmlformats.org/officeDocument/2006/relationships/vmlDrawing" Target="../drawings/vmlDrawing55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5.bin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7.xml"/><Relationship Id="rId1" Type="http://schemas.openxmlformats.org/officeDocument/2006/relationships/vmlDrawing" Target="../drawings/vmlDrawing5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6.bin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8.xml"/><Relationship Id="rId1" Type="http://schemas.openxmlformats.org/officeDocument/2006/relationships/vmlDrawing" Target="../drawings/vmlDrawing5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7.bin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9.xml"/><Relationship Id="rId1" Type="http://schemas.openxmlformats.org/officeDocument/2006/relationships/vmlDrawing" Target="../drawings/vmlDrawing5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8.bin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60.xml"/><Relationship Id="rId1" Type="http://schemas.openxmlformats.org/officeDocument/2006/relationships/vmlDrawing" Target="../drawings/vmlDrawing5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9.bin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svg"/><Relationship Id="rId2" Type="http://schemas.openxmlformats.org/officeDocument/2006/relationships/tags" Target="../tags/tag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8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6.bin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61.xml"/><Relationship Id="rId1" Type="http://schemas.openxmlformats.org/officeDocument/2006/relationships/vmlDrawing" Target="../drawings/vmlDrawing6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0.bin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62.xml"/><Relationship Id="rId1" Type="http://schemas.openxmlformats.org/officeDocument/2006/relationships/vmlDrawing" Target="../drawings/vmlDrawing6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1.bin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20.svg"/><Relationship Id="rId2" Type="http://schemas.openxmlformats.org/officeDocument/2006/relationships/tags" Target="../tags/tag63.xml"/><Relationship Id="rId1" Type="http://schemas.openxmlformats.org/officeDocument/2006/relationships/vmlDrawing" Target="../drawings/vmlDrawing62.vml"/><Relationship Id="rId6" Type="http://schemas.openxmlformats.org/officeDocument/2006/relationships/image" Target="../media/image22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62.bin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64.xml"/><Relationship Id="rId1" Type="http://schemas.openxmlformats.org/officeDocument/2006/relationships/vmlDrawing" Target="../drawings/vmlDrawing6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3.bin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65.xml"/><Relationship Id="rId1" Type="http://schemas.openxmlformats.org/officeDocument/2006/relationships/vmlDrawing" Target="../drawings/vmlDrawing6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4.bin"/></Relationships>
</file>

<file path=ppt/slideLayouts/_rels/slideLayout65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tags" Target="../tags/tag77.xml"/><Relationship Id="rId18" Type="http://schemas.openxmlformats.org/officeDocument/2006/relationships/tags" Target="../tags/tag82.xml"/><Relationship Id="rId3" Type="http://schemas.openxmlformats.org/officeDocument/2006/relationships/tags" Target="../tags/tag67.xml"/><Relationship Id="rId21" Type="http://schemas.openxmlformats.org/officeDocument/2006/relationships/image" Target="../media/image1.emf"/><Relationship Id="rId7" Type="http://schemas.openxmlformats.org/officeDocument/2006/relationships/tags" Target="../tags/tag71.xml"/><Relationship Id="rId12" Type="http://schemas.openxmlformats.org/officeDocument/2006/relationships/tags" Target="../tags/tag76.xml"/><Relationship Id="rId17" Type="http://schemas.openxmlformats.org/officeDocument/2006/relationships/tags" Target="../tags/tag81.xml"/><Relationship Id="rId2" Type="http://schemas.openxmlformats.org/officeDocument/2006/relationships/tags" Target="../tags/tag66.xml"/><Relationship Id="rId16" Type="http://schemas.openxmlformats.org/officeDocument/2006/relationships/tags" Target="../tags/tag80.xml"/><Relationship Id="rId20" Type="http://schemas.openxmlformats.org/officeDocument/2006/relationships/oleObject" Target="../embeddings/oleObject65.bin"/><Relationship Id="rId1" Type="http://schemas.openxmlformats.org/officeDocument/2006/relationships/vmlDrawing" Target="../drawings/vmlDrawing65.vml"/><Relationship Id="rId6" Type="http://schemas.openxmlformats.org/officeDocument/2006/relationships/tags" Target="../tags/tag70.xml"/><Relationship Id="rId11" Type="http://schemas.openxmlformats.org/officeDocument/2006/relationships/tags" Target="../tags/tag75.xml"/><Relationship Id="rId5" Type="http://schemas.openxmlformats.org/officeDocument/2006/relationships/tags" Target="../tags/tag69.xml"/><Relationship Id="rId15" Type="http://schemas.openxmlformats.org/officeDocument/2006/relationships/tags" Target="../tags/tag79.xml"/><Relationship Id="rId10" Type="http://schemas.openxmlformats.org/officeDocument/2006/relationships/tags" Target="../tags/tag74.xml"/><Relationship Id="rId19" Type="http://schemas.openxmlformats.org/officeDocument/2006/relationships/slideMaster" Target="../slideMasters/slideMaster2.xml"/><Relationship Id="rId4" Type="http://schemas.openxmlformats.org/officeDocument/2006/relationships/tags" Target="../tags/tag68.xml"/><Relationship Id="rId9" Type="http://schemas.openxmlformats.org/officeDocument/2006/relationships/tags" Target="../tags/tag73.xml"/><Relationship Id="rId14" Type="http://schemas.openxmlformats.org/officeDocument/2006/relationships/tags" Target="../tags/tag78.xml"/></Relationships>
</file>

<file path=ppt/slideLayouts/_rels/slideLayout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15.png"/><Relationship Id="rId2" Type="http://schemas.openxmlformats.org/officeDocument/2006/relationships/tags" Target="../tags/tag83.xml"/><Relationship Id="rId1" Type="http://schemas.openxmlformats.org/officeDocument/2006/relationships/vmlDrawing" Target="../drawings/vmlDrawing66.vml"/><Relationship Id="rId6" Type="http://schemas.openxmlformats.org/officeDocument/2006/relationships/image" Target="../media/image1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66.bin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9.svg"/><Relationship Id="rId2" Type="http://schemas.openxmlformats.org/officeDocument/2006/relationships/tags" Target="../tags/tag8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9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7.bin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svg"/><Relationship Id="rId2" Type="http://schemas.openxmlformats.org/officeDocument/2006/relationships/tags" Target="../tags/tag9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oleObject" Target="../embeddings/oleObject8.bin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10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2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9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0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=""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9195023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8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=""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Marcador de texto 7">
            <a:extLst>
              <a:ext uri="{FF2B5EF4-FFF2-40B4-BE49-F238E27FC236}">
                <a16:creationId xmlns="" xmlns:a16="http://schemas.microsoft.com/office/drawing/2014/main" id="{20BE0170-29F6-464B-92DA-5BCC02F077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75850" y="4302039"/>
            <a:ext cx="5370806" cy="504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5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15</a:t>
            </a:r>
            <a:endParaRPr lang="es-CL" dirty="0"/>
          </a:p>
        </p:txBody>
      </p:sp>
      <p:sp>
        <p:nvSpPr>
          <p:cNvPr id="10" name="Marcador de texto 7">
            <a:extLst>
              <a:ext uri="{FF2B5EF4-FFF2-40B4-BE49-F238E27FC236}">
                <a16:creationId xmlns="" xmlns:a16="http://schemas.microsoft.com/office/drawing/2014/main" id="{125E5D5D-7C4C-E44B-A9D3-89AF144C0EF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84699" y="2762487"/>
            <a:ext cx="5361957" cy="130036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3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presentación Máximo 3 líneas Arial </a:t>
            </a:r>
            <a:r>
              <a:rPr lang="es-ES" dirty="0" err="1"/>
              <a:t>bold</a:t>
            </a:r>
            <a:r>
              <a:rPr lang="es-ES" dirty="0"/>
              <a:t>- 30 puntos</a:t>
            </a:r>
            <a:endParaRPr lang="es-CL" dirty="0"/>
          </a:p>
        </p:txBody>
      </p:sp>
      <p:sp>
        <p:nvSpPr>
          <p:cNvPr id="11" name="Marcador de texto 7">
            <a:extLst>
              <a:ext uri="{FF2B5EF4-FFF2-40B4-BE49-F238E27FC236}">
                <a16:creationId xmlns="" xmlns:a16="http://schemas.microsoft.com/office/drawing/2014/main" id="{7158EF60-E659-4F3D-DDFF-B4430EFEAEC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84699" y="2291214"/>
            <a:ext cx="874223" cy="2519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0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Fecha</a:t>
            </a:r>
            <a:endParaRPr lang="es-CL" dirty="0"/>
          </a:p>
        </p:txBody>
      </p:sp>
      <p:pic>
        <p:nvPicPr>
          <p:cNvPr id="9" name="Gráfico 2">
            <a:extLst>
              <a:ext uri="{FF2B5EF4-FFF2-40B4-BE49-F238E27FC236}">
                <a16:creationId xmlns="" xmlns:a16="http://schemas.microsoft.com/office/drawing/2014/main" id="{8066F590-0543-6B5C-7B40-D3EBC4B4162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03960" y="2543116"/>
            <a:ext cx="3712564" cy="153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2161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ill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texto 7">
            <a:extLst>
              <a:ext uri="{FF2B5EF4-FFF2-40B4-BE49-F238E27FC236}">
                <a16:creationId xmlns="" xmlns:a16="http://schemas.microsoft.com/office/drawing/2014/main" id="{7D61C88C-2C0C-7B1D-6536-0F4590425B1A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64297" y="4868685"/>
            <a:ext cx="5863856" cy="35628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20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="" xmlns:a16="http://schemas.microsoft.com/office/drawing/2014/main" id="{F8BF8D9D-FA7C-CE9E-07AE-288D7938C1A6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64296" y="1989315"/>
            <a:ext cx="7792024" cy="23468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6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</a:t>
            </a:r>
            <a:br>
              <a:rPr lang="es-ES" dirty="0"/>
            </a:br>
            <a:r>
              <a:rPr lang="es-ES" dirty="0"/>
              <a:t>60 puntos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0269E2A7-5379-587D-1CF3-26750B56C6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10811069" y="5477069"/>
            <a:ext cx="1380931" cy="1380931"/>
          </a:xfrm>
          <a:prstGeom prst="rect">
            <a:avLst/>
          </a:prstGeom>
        </p:spPr>
      </p:pic>
      <p:pic>
        <p:nvPicPr>
          <p:cNvPr id="6" name="Gráfico 1">
            <a:extLst>
              <a:ext uri="{FF2B5EF4-FFF2-40B4-BE49-F238E27FC236}">
                <a16:creationId xmlns="" xmlns:a16="http://schemas.microsoft.com/office/drawing/2014/main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68157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acad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=""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0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=""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Marcador de texto 7">
            <a:extLst>
              <a:ext uri="{FF2B5EF4-FFF2-40B4-BE49-F238E27FC236}">
                <a16:creationId xmlns="" xmlns:a16="http://schemas.microsoft.com/office/drawing/2014/main" id="{01FF962A-1313-2AFA-B1E2-6B5A9591AD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2913" y="512763"/>
            <a:ext cx="11341100" cy="56530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88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importante Arial Regular - 88 puntos máximo 5 líneas</a:t>
            </a:r>
            <a:endParaRPr lang="es-CL" dirty="0"/>
          </a:p>
        </p:txBody>
      </p:sp>
      <p:sp>
        <p:nvSpPr>
          <p:cNvPr id="10" name="Marcador de número de diapositiva 23">
            <a:extLst>
              <a:ext uri="{FF2B5EF4-FFF2-40B4-BE49-F238E27FC236}">
                <a16:creationId xmlns="" xmlns:a16="http://schemas.microsoft.com/office/drawing/2014/main" id="{832595A6-04B9-5CB5-FC4C-B92263D41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1291" y="6474653"/>
            <a:ext cx="505443" cy="23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7" name="Marcador de pie de página 2">
            <a:extLst>
              <a:ext uri="{FF2B5EF4-FFF2-40B4-BE49-F238E27FC236}">
                <a16:creationId xmlns="" xmlns:a16="http://schemas.microsoft.com/office/drawing/2014/main" id="{1E9659C6-FF96-0824-B9C3-D5B47FA10C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578" y="6474653"/>
            <a:ext cx="10953109" cy="234291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endParaRPr lang="es-CL" dirty="0"/>
          </a:p>
        </p:txBody>
      </p:sp>
      <p:pic>
        <p:nvPicPr>
          <p:cNvPr id="8" name="Gráfico 2">
            <a:extLst>
              <a:ext uri="{FF2B5EF4-FFF2-40B4-BE49-F238E27FC236}">
                <a16:creationId xmlns="" xmlns:a16="http://schemas.microsoft.com/office/drawing/2014/main" id="{A64637E1-155F-2BEB-4A13-EFCF598D097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42913" y="5658759"/>
            <a:ext cx="1225207" cy="507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8959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acado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=""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4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=""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ounded Rectangle 1">
            <a:extLst>
              <a:ext uri="{FF2B5EF4-FFF2-40B4-BE49-F238E27FC236}">
                <a16:creationId xmlns="" xmlns:a16="http://schemas.microsoft.com/office/drawing/2014/main" id="{817A15A5-B715-CEBF-D3E2-601769F1BD85}"/>
              </a:ext>
            </a:extLst>
          </p:cNvPr>
          <p:cNvSpPr/>
          <p:nvPr userDrawn="1"/>
        </p:nvSpPr>
        <p:spPr>
          <a:xfrm>
            <a:off x="425451" y="602669"/>
            <a:ext cx="11341099" cy="5652663"/>
          </a:xfrm>
          <a:prstGeom prst="round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2893AAB8-CDEC-DF57-25D7-289B58ACCA0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10800000">
            <a:off x="10393704" y="4883056"/>
            <a:ext cx="1380931" cy="1380931"/>
          </a:xfrm>
          <a:prstGeom prst="rect">
            <a:avLst/>
          </a:prstGeom>
        </p:spPr>
      </p:pic>
      <p:sp>
        <p:nvSpPr>
          <p:cNvPr id="6" name="Marcador de texto 7">
            <a:extLst>
              <a:ext uri="{FF2B5EF4-FFF2-40B4-BE49-F238E27FC236}">
                <a16:creationId xmlns="" xmlns:a16="http://schemas.microsoft.com/office/drawing/2014/main" id="{FA4EA27C-2903-E664-A909-96FA2D6C63C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19236" y="1033743"/>
            <a:ext cx="9953528" cy="479051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5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“Frase entre comillas” </a:t>
            </a:r>
          </a:p>
          <a:p>
            <a:pPr lvl="0"/>
            <a:r>
              <a:rPr lang="es-ES" dirty="0"/>
              <a:t>Arial</a:t>
            </a:r>
            <a:endParaRPr lang="es-CL" dirty="0"/>
          </a:p>
        </p:txBody>
      </p:sp>
      <p:sp>
        <p:nvSpPr>
          <p:cNvPr id="10" name="Marcador de número de diapositiva 23">
            <a:extLst>
              <a:ext uri="{FF2B5EF4-FFF2-40B4-BE49-F238E27FC236}">
                <a16:creationId xmlns="" xmlns:a16="http://schemas.microsoft.com/office/drawing/2014/main" id="{832595A6-04B9-5CB5-FC4C-B92263D41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1291" y="6474653"/>
            <a:ext cx="505443" cy="23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11" name="Marcador de pie de página 2">
            <a:extLst>
              <a:ext uri="{FF2B5EF4-FFF2-40B4-BE49-F238E27FC236}">
                <a16:creationId xmlns="" xmlns:a16="http://schemas.microsoft.com/office/drawing/2014/main" id="{1E9659C6-FF96-0824-B9C3-D5B47FA10C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578" y="6474653"/>
            <a:ext cx="10953109" cy="234291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endParaRPr lang="es-CL" dirty="0"/>
          </a:p>
        </p:txBody>
      </p:sp>
      <p:pic>
        <p:nvPicPr>
          <p:cNvPr id="12" name="Gráfico 1">
            <a:extLst>
              <a:ext uri="{FF2B5EF4-FFF2-40B4-BE49-F238E27FC236}">
                <a16:creationId xmlns="" xmlns:a16="http://schemas.microsoft.com/office/drawing/2014/main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21041" y="5297738"/>
            <a:ext cx="1246475" cy="51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5724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e blanca comple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50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=""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3"/>
          </p:nvPr>
        </p:nvSpPr>
        <p:spPr>
          <a:xfrm>
            <a:off x="447578" y="6474653"/>
            <a:ext cx="10953109" cy="234291"/>
          </a:xfrm>
          <a:prstGeom prst="rect">
            <a:avLst/>
          </a:prstGeom>
        </p:spPr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4"/>
          </p:nvPr>
        </p:nvSpPr>
        <p:spPr>
          <a:xfrm>
            <a:off x="11531291" y="6474653"/>
            <a:ext cx="505443" cy="234000"/>
          </a:xfrm>
          <a:prstGeom prst="rect">
            <a:avLst/>
          </a:prstGeom>
        </p:spPr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7744861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5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7146595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2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=""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2">
            <a:extLst>
              <a:ext uri="{FF2B5EF4-FFF2-40B4-BE49-F238E27FC236}">
                <a16:creationId xmlns="" xmlns:a16="http://schemas.microsoft.com/office/drawing/2014/main" id="{3FD28DAD-337D-CBAA-D8CD-D04E50C9B6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l="22204" t="33265"/>
          <a:stretch/>
        </p:blipFill>
        <p:spPr>
          <a:xfrm>
            <a:off x="0" y="-1"/>
            <a:ext cx="5439188" cy="4576669"/>
          </a:xfrm>
          <a:prstGeom prst="rect">
            <a:avLst/>
          </a:prstGeom>
        </p:spPr>
      </p:pic>
      <p:sp>
        <p:nvSpPr>
          <p:cNvPr id="16" name="Título 1">
            <a:extLst>
              <a:ext uri="{FF2B5EF4-FFF2-40B4-BE49-F238E27FC236}">
                <a16:creationId xmlns="" xmlns:a16="http://schemas.microsoft.com/office/drawing/2014/main" id="{480F94C3-E251-0A4D-B7E8-0D448B426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4376" y="592636"/>
            <a:ext cx="3138296" cy="1162442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6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Texto</a:t>
            </a:r>
            <a:endParaRPr lang="es-CL" dirty="0"/>
          </a:p>
        </p:txBody>
      </p:sp>
      <p:sp>
        <p:nvSpPr>
          <p:cNvPr id="17" name="Marcador de texto 4">
            <a:extLst>
              <a:ext uri="{FF2B5EF4-FFF2-40B4-BE49-F238E27FC236}">
                <a16:creationId xmlns="" xmlns:a16="http://schemas.microsoft.com/office/drawing/2014/main" id="{10E1D212-0562-6DF1-E1DA-9955FC695D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55556" y="592635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8" name="Marcador de texto 4">
            <a:extLst>
              <a:ext uri="{FF2B5EF4-FFF2-40B4-BE49-F238E27FC236}">
                <a16:creationId xmlns="" xmlns:a16="http://schemas.microsoft.com/office/drawing/2014/main" id="{76E29E71-6799-27B0-061A-872A06088065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555556" y="1755077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9" name="Marcador de texto 4">
            <a:extLst>
              <a:ext uri="{FF2B5EF4-FFF2-40B4-BE49-F238E27FC236}">
                <a16:creationId xmlns="" xmlns:a16="http://schemas.microsoft.com/office/drawing/2014/main" id="{AE6DBC10-9368-CE05-8338-726B25AE038C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555556" y="2972075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0" name="Marcador de texto 4">
            <a:extLst>
              <a:ext uri="{FF2B5EF4-FFF2-40B4-BE49-F238E27FC236}">
                <a16:creationId xmlns="" xmlns:a16="http://schemas.microsoft.com/office/drawing/2014/main" id="{B2FDEEFD-7DEE-2BAD-A2B9-91A02403803B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555556" y="4174436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1" name="Marcador de texto 4">
            <a:extLst>
              <a:ext uri="{FF2B5EF4-FFF2-40B4-BE49-F238E27FC236}">
                <a16:creationId xmlns="" xmlns:a16="http://schemas.microsoft.com/office/drawing/2014/main" id="{BEE802A2-00A8-D033-BA50-92F4DA811BCB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555556" y="5418742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2" name="Marcador de texto 7">
            <a:extLst>
              <a:ext uri="{FF2B5EF4-FFF2-40B4-BE49-F238E27FC236}">
                <a16:creationId xmlns="" xmlns:a16="http://schemas.microsoft.com/office/drawing/2014/main" id="{E2B3526A-E352-6B42-9A86-8AA9AFCEC9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89780" y="3401189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3" name="Marcador de texto 7">
            <a:extLst>
              <a:ext uri="{FF2B5EF4-FFF2-40B4-BE49-F238E27FC236}">
                <a16:creationId xmlns="" xmlns:a16="http://schemas.microsoft.com/office/drawing/2014/main" id="{1B703A3D-4A7A-A34D-8B38-7D59E6C8C68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89780" y="4611153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4" name="Marcador de texto 7">
            <a:extLst>
              <a:ext uri="{FF2B5EF4-FFF2-40B4-BE49-F238E27FC236}">
                <a16:creationId xmlns="" xmlns:a16="http://schemas.microsoft.com/office/drawing/2014/main" id="{8D533A59-3325-A644-A68A-14B901EDBB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89780" y="5844932"/>
            <a:ext cx="4545093" cy="4548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5" name="Marcador de texto 7">
            <a:extLst>
              <a:ext uri="{FF2B5EF4-FFF2-40B4-BE49-F238E27FC236}">
                <a16:creationId xmlns="" xmlns:a16="http://schemas.microsoft.com/office/drawing/2014/main" id="{9A1A12C9-C268-CA49-8691-5A3A9581BC79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89780" y="2191654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6" name="Marcador de texto 7">
            <a:extLst>
              <a:ext uri="{FF2B5EF4-FFF2-40B4-BE49-F238E27FC236}">
                <a16:creationId xmlns="" xmlns:a16="http://schemas.microsoft.com/office/drawing/2014/main" id="{C3195266-81DB-5332-821A-DE9FE43D11F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89780" y="1032490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0817785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verde 5 punto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99365169"/>
              </p:ext>
            </p:ext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36" name="Diapositiva de think-cell" r:id="rId4" imgW="0" imgH="0" progId="TCLayout.ActiveDocument.1">
                  <p:embed/>
                </p:oleObj>
              </mc:Choice>
              <mc:Fallback>
                <p:oleObj name="Diapositiva de think-cell" r:id="rId4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="" xmlns:a16="http://schemas.microsoft.com/office/drawing/2014/main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5" name="Picture 2">
            <a:extLst>
              <a:ext uri="{FF2B5EF4-FFF2-40B4-BE49-F238E27FC236}">
                <a16:creationId xmlns="" xmlns:a16="http://schemas.microsoft.com/office/drawing/2014/main" id="{3FD28DAD-337D-CBAA-D8CD-D04E50C9B6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22204" t="33265"/>
          <a:stretch/>
        </p:blipFill>
        <p:spPr>
          <a:xfrm>
            <a:off x="0" y="-1"/>
            <a:ext cx="5439188" cy="4576669"/>
          </a:xfrm>
          <a:prstGeom prst="rect">
            <a:avLst/>
          </a:prstGeom>
        </p:spPr>
      </p:pic>
      <p:sp>
        <p:nvSpPr>
          <p:cNvPr id="36" name="Título 1">
            <a:extLst>
              <a:ext uri="{FF2B5EF4-FFF2-40B4-BE49-F238E27FC236}">
                <a16:creationId xmlns="" xmlns:a16="http://schemas.microsoft.com/office/drawing/2014/main" id="{480F94C3-E251-0A4D-B7E8-0D448B426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4376" y="592636"/>
            <a:ext cx="3138296" cy="1162442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6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Texto</a:t>
            </a:r>
            <a:endParaRPr lang="es-CL" dirty="0"/>
          </a:p>
        </p:txBody>
      </p:sp>
      <p:sp>
        <p:nvSpPr>
          <p:cNvPr id="37" name="Marcador de texto 4">
            <a:extLst>
              <a:ext uri="{FF2B5EF4-FFF2-40B4-BE49-F238E27FC236}">
                <a16:creationId xmlns="" xmlns:a16="http://schemas.microsoft.com/office/drawing/2014/main" id="{10E1D212-0562-6DF1-E1DA-9955FC695D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55556" y="592635"/>
            <a:ext cx="1199956" cy="8792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38" name="Marcador de texto 4">
            <a:extLst>
              <a:ext uri="{FF2B5EF4-FFF2-40B4-BE49-F238E27FC236}">
                <a16:creationId xmlns="" xmlns:a16="http://schemas.microsoft.com/office/drawing/2014/main" id="{76E29E71-6799-27B0-061A-872A06088065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555556" y="1755077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39" name="Marcador de texto 4">
            <a:extLst>
              <a:ext uri="{FF2B5EF4-FFF2-40B4-BE49-F238E27FC236}">
                <a16:creationId xmlns="" xmlns:a16="http://schemas.microsoft.com/office/drawing/2014/main" id="{AE6DBC10-9368-CE05-8338-726B25AE038C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555556" y="2972075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40" name="Marcador de texto 4">
            <a:extLst>
              <a:ext uri="{FF2B5EF4-FFF2-40B4-BE49-F238E27FC236}">
                <a16:creationId xmlns="" xmlns:a16="http://schemas.microsoft.com/office/drawing/2014/main" id="{B2FDEEFD-7DEE-2BAD-A2B9-91A02403803B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555556" y="4174436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41" name="Marcador de texto 4">
            <a:extLst>
              <a:ext uri="{FF2B5EF4-FFF2-40B4-BE49-F238E27FC236}">
                <a16:creationId xmlns="" xmlns:a16="http://schemas.microsoft.com/office/drawing/2014/main" id="{BEE802A2-00A8-D033-BA50-92F4DA811BCB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555556" y="5418742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42" name="Marcador de texto 7">
            <a:extLst>
              <a:ext uri="{FF2B5EF4-FFF2-40B4-BE49-F238E27FC236}">
                <a16:creationId xmlns="" xmlns:a16="http://schemas.microsoft.com/office/drawing/2014/main" id="{E2B3526A-E352-6B42-9A86-8AA9AFCEC9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89780" y="3401189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3" name="Marcador de texto 7">
            <a:extLst>
              <a:ext uri="{FF2B5EF4-FFF2-40B4-BE49-F238E27FC236}">
                <a16:creationId xmlns="" xmlns:a16="http://schemas.microsoft.com/office/drawing/2014/main" id="{1B703A3D-4A7A-A34D-8B38-7D59E6C8C68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89780" y="4611153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4" name="Marcador de texto 7">
            <a:extLst>
              <a:ext uri="{FF2B5EF4-FFF2-40B4-BE49-F238E27FC236}">
                <a16:creationId xmlns="" xmlns:a16="http://schemas.microsoft.com/office/drawing/2014/main" id="{8D533A59-3325-A644-A68A-14B901EDBB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89780" y="5844932"/>
            <a:ext cx="4545093" cy="4548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5" name="Marcador de texto 7">
            <a:extLst>
              <a:ext uri="{FF2B5EF4-FFF2-40B4-BE49-F238E27FC236}">
                <a16:creationId xmlns="" xmlns:a16="http://schemas.microsoft.com/office/drawing/2014/main" id="{9A1A12C9-C268-CA49-8691-5A3A9581BC79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89780" y="2191654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6" name="Marcador de texto 7">
            <a:extLst>
              <a:ext uri="{FF2B5EF4-FFF2-40B4-BE49-F238E27FC236}">
                <a16:creationId xmlns="" xmlns:a16="http://schemas.microsoft.com/office/drawing/2014/main" id="{C3195266-81DB-5332-821A-DE9FE43D11F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89780" y="1032490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pic>
        <p:nvPicPr>
          <p:cNvPr id="47" name="Gráfico 1">
            <a:extLst>
              <a:ext uri="{FF2B5EF4-FFF2-40B4-BE49-F238E27FC236}">
                <a16:creationId xmlns="" xmlns:a16="http://schemas.microsoft.com/office/drawing/2014/main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5640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3 te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0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="" xmlns:a16="http://schemas.microsoft.com/office/drawing/2014/main" id="{BB82F20E-2D17-F38A-E34B-C654A253BC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6170" y="2297968"/>
            <a:ext cx="9048001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6" name="Marcador de texto 31">
            <a:extLst>
              <a:ext uri="{FF2B5EF4-FFF2-40B4-BE49-F238E27FC236}">
                <a16:creationId xmlns="" xmlns:a16="http://schemas.microsoft.com/office/drawing/2014/main" id="{16ADD03A-1395-6E97-679C-D7F51E2F28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577" y="230078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="" xmlns:a16="http://schemas.microsoft.com/office/drawing/2014/main" id="{505AF208-B13D-E587-055E-30DBBBD5543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6170" y="3478700"/>
            <a:ext cx="9048001" cy="360000"/>
          </a:xfrm>
          <a:noFill/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8" name="Marcador de texto 31">
            <a:extLst>
              <a:ext uri="{FF2B5EF4-FFF2-40B4-BE49-F238E27FC236}">
                <a16:creationId xmlns="" xmlns:a16="http://schemas.microsoft.com/office/drawing/2014/main" id="{D1EACBFF-A7F4-1FA2-E28A-77A7403DB7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577" y="3481512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9" name="Marcador de texto 34">
            <a:extLst>
              <a:ext uri="{FF2B5EF4-FFF2-40B4-BE49-F238E27FC236}">
                <a16:creationId xmlns="" xmlns:a16="http://schemas.microsoft.com/office/drawing/2014/main" id="{C6622F28-6A8D-F61E-FDF3-E171FFB2B29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6170" y="4668305"/>
            <a:ext cx="9048001" cy="360000"/>
          </a:xfrm>
          <a:noFill/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0" name="Marcador de texto 31">
            <a:extLst>
              <a:ext uri="{FF2B5EF4-FFF2-40B4-BE49-F238E27FC236}">
                <a16:creationId xmlns="" xmlns:a16="http://schemas.microsoft.com/office/drawing/2014/main" id="{02AAB428-3DBD-D653-E8E7-6AB9615EBBB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577" y="4671117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3604662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8 te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84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1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6172" y="217558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2" name="Marcador de texto 31">
            <a:extLst>
              <a:ext uri="{FF2B5EF4-FFF2-40B4-BE49-F238E27FC236}">
                <a16:creationId xmlns=""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47578" y="217839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="" xmlns:a16="http://schemas.microsoft.com/office/drawing/2014/main" id="{E4764955-B8B9-8384-1CF7-BDF09A3E2EA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6172" y="31526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4" name="Marcador de texto 31">
            <a:extLst>
              <a:ext uri="{FF2B5EF4-FFF2-40B4-BE49-F238E27FC236}">
                <a16:creationId xmlns="" xmlns:a16="http://schemas.microsoft.com/office/drawing/2014/main" id="{F806080E-3DB9-A6B3-2C07-40814D52BC1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7578" y="31554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5" name="Marcador de texto 34">
            <a:extLst>
              <a:ext uri="{FF2B5EF4-FFF2-40B4-BE49-F238E27FC236}">
                <a16:creationId xmlns="" xmlns:a16="http://schemas.microsoft.com/office/drawing/2014/main" id="{B3685CC4-E913-26E7-F486-8BBD6FF93754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26172" y="40670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6" name="Marcador de texto 31">
            <a:extLst>
              <a:ext uri="{FF2B5EF4-FFF2-40B4-BE49-F238E27FC236}">
                <a16:creationId xmlns="" xmlns:a16="http://schemas.microsoft.com/office/drawing/2014/main" id="{1955BF48-41FA-1C54-8221-F81BF1A83D5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7578" y="40698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7" name="Marcador de texto 34">
            <a:extLst>
              <a:ext uri="{FF2B5EF4-FFF2-40B4-BE49-F238E27FC236}">
                <a16:creationId xmlns="" xmlns:a16="http://schemas.microsoft.com/office/drawing/2014/main" id="{EEF4BC2E-0F75-7A4F-6313-4F8299C6301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26172" y="504404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8" name="Marcador de texto 31">
            <a:extLst>
              <a:ext uri="{FF2B5EF4-FFF2-40B4-BE49-F238E27FC236}">
                <a16:creationId xmlns="" xmlns:a16="http://schemas.microsoft.com/office/drawing/2014/main" id="{465C0AA6-4DCA-EA3F-CA82-295E21E3378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47578" y="504685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="" xmlns:a16="http://schemas.microsoft.com/office/drawing/2014/main" id="{FB0DDD56-88BD-DFDD-D2D3-4EF7EA591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018596" y="217558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0" name="Marcador de texto 31">
            <a:extLst>
              <a:ext uri="{FF2B5EF4-FFF2-40B4-BE49-F238E27FC236}">
                <a16:creationId xmlns="" xmlns:a16="http://schemas.microsoft.com/office/drawing/2014/main" id="{FA0E4429-A960-3F59-7287-F08CAC4D75F0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840002" y="217839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1" name="Marcador de texto 34">
            <a:extLst>
              <a:ext uri="{FF2B5EF4-FFF2-40B4-BE49-F238E27FC236}">
                <a16:creationId xmlns="" xmlns:a16="http://schemas.microsoft.com/office/drawing/2014/main" id="{BBFAE26C-E8D3-3868-64CA-2FB139FA919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18596" y="31526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2" name="Marcador de texto 31">
            <a:extLst>
              <a:ext uri="{FF2B5EF4-FFF2-40B4-BE49-F238E27FC236}">
                <a16:creationId xmlns="" xmlns:a16="http://schemas.microsoft.com/office/drawing/2014/main" id="{3A48C3C8-A660-1896-28E9-543E776D589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840002" y="31554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="" xmlns:a16="http://schemas.microsoft.com/office/drawing/2014/main" id="{CC76659D-EA83-09B7-2000-43A1EDD3BD75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018596" y="40670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4" name="Marcador de texto 31">
            <a:extLst>
              <a:ext uri="{FF2B5EF4-FFF2-40B4-BE49-F238E27FC236}">
                <a16:creationId xmlns="" xmlns:a16="http://schemas.microsoft.com/office/drawing/2014/main" id="{684E5F43-03F5-FA4D-0EA6-3E2A70CE880F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840002" y="40698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="" xmlns:a16="http://schemas.microsoft.com/office/drawing/2014/main" id="{8167DC47-DBB4-8851-D8DE-56EA4C485B6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018596" y="504404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6" name="Marcador de texto 31">
            <a:extLst>
              <a:ext uri="{FF2B5EF4-FFF2-40B4-BE49-F238E27FC236}">
                <a16:creationId xmlns="" xmlns:a16="http://schemas.microsoft.com/office/drawing/2014/main" id="{0D2F8610-F42B-1483-8E0B-8C09023A600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840002" y="504685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7" name="Subtítulo 2">
            <a:extLst>
              <a:ext uri="{FF2B5EF4-FFF2-40B4-BE49-F238E27FC236}">
                <a16:creationId xmlns="" xmlns:a16="http://schemas.microsoft.com/office/drawing/2014/main" id="{C26E1CCB-40F5-C730-7CB1-0FD3E86B82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451338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con hora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8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1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6842" y="1814254"/>
            <a:ext cx="8244000" cy="658800"/>
          </a:xfrm>
          <a:solidFill>
            <a:schemeClr val="tx2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  <a:br>
              <a:rPr lang="es-ES" dirty="0"/>
            </a:br>
            <a:endParaRPr lang="es-ES" dirty="0"/>
          </a:p>
        </p:txBody>
      </p:sp>
      <p:sp>
        <p:nvSpPr>
          <p:cNvPr id="42" name="Marcador de texto 31">
            <a:extLst>
              <a:ext uri="{FF2B5EF4-FFF2-40B4-BE49-F238E27FC236}">
                <a16:creationId xmlns=""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47575" y="1814254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7" name="Subtítulo 2">
            <a:extLst>
              <a:ext uri="{FF2B5EF4-FFF2-40B4-BE49-F238E27FC236}">
                <a16:creationId xmlns="" xmlns:a16="http://schemas.microsoft.com/office/drawing/2014/main" id="{C26E1CCB-40F5-C730-7CB1-0FD3E86B82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7577" y="1303885"/>
            <a:ext cx="8422593" cy="253454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cxnSp>
        <p:nvCxnSpPr>
          <p:cNvPr id="6" name="Conector recto 5"/>
          <p:cNvCxnSpPr/>
          <p:nvPr userDrawn="1"/>
        </p:nvCxnSpPr>
        <p:spPr>
          <a:xfrm flipV="1">
            <a:off x="447577" y="1553707"/>
            <a:ext cx="4528939" cy="1599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Marcador de texto 49">
            <a:extLst>
              <a:ext uri="{FF2B5EF4-FFF2-40B4-BE49-F238E27FC236}">
                <a16:creationId xmlns=""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121257" y="1303885"/>
            <a:ext cx="2664000" cy="252000"/>
          </a:xfrm>
          <a:noFill/>
        </p:spPr>
        <p:txBody>
          <a:bodyPr>
            <a:noAutofit/>
          </a:bodyPr>
          <a:lstStyle>
            <a:lvl1pPr marL="0" indent="0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7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9121257" y="1814254"/>
            <a:ext cx="2662756" cy="658800"/>
          </a:xfrm>
          <a:solidFill>
            <a:schemeClr val="tx2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8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9121257" y="2668930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9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9121257" y="3523606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0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9121257" y="4378282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8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9121257" y="5232958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26170" y="5232958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0" name="Marcador de texto 31">
            <a:extLst>
              <a:ext uri="{FF2B5EF4-FFF2-40B4-BE49-F238E27FC236}">
                <a16:creationId xmlns=""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56903" y="5232958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1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626170" y="4378282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2" name="Marcador de texto 31">
            <a:extLst>
              <a:ext uri="{FF2B5EF4-FFF2-40B4-BE49-F238E27FC236}">
                <a16:creationId xmlns=""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456903" y="4378282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626170" y="3523606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4" name="Marcador de texto 31">
            <a:extLst>
              <a:ext uri="{FF2B5EF4-FFF2-40B4-BE49-F238E27FC236}">
                <a16:creationId xmlns=""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456903" y="3523606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612180" y="2668930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6" name="Marcador de texto 31">
            <a:extLst>
              <a:ext uri="{FF2B5EF4-FFF2-40B4-BE49-F238E27FC236}">
                <a16:creationId xmlns=""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433586" y="266893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934128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blanca comple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2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=""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81805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=""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9195023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2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=""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Marcador de texto 7">
            <a:extLst>
              <a:ext uri="{FF2B5EF4-FFF2-40B4-BE49-F238E27FC236}">
                <a16:creationId xmlns="" xmlns:a16="http://schemas.microsoft.com/office/drawing/2014/main" id="{BF82C2D2-470B-340E-2C53-AE2D8419821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75850" y="4302039"/>
            <a:ext cx="5370806" cy="504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5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15</a:t>
            </a:r>
            <a:endParaRPr lang="es-CL" dirty="0"/>
          </a:p>
        </p:txBody>
      </p:sp>
      <p:sp>
        <p:nvSpPr>
          <p:cNvPr id="4" name="Marcador de texto 7">
            <a:extLst>
              <a:ext uri="{FF2B5EF4-FFF2-40B4-BE49-F238E27FC236}">
                <a16:creationId xmlns="" xmlns:a16="http://schemas.microsoft.com/office/drawing/2014/main" id="{871C39F7-EBC2-2D1D-3771-B165ED5021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84699" y="2762487"/>
            <a:ext cx="5361957" cy="130036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3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presentación Máximo 3 líneas Arial </a:t>
            </a:r>
            <a:r>
              <a:rPr lang="es-ES" dirty="0" err="1"/>
              <a:t>bold</a:t>
            </a:r>
            <a:r>
              <a:rPr lang="es-ES" dirty="0"/>
              <a:t>- 30 puntos</a:t>
            </a:r>
            <a:endParaRPr lang="es-CL" dirty="0"/>
          </a:p>
        </p:txBody>
      </p:sp>
      <p:pic>
        <p:nvPicPr>
          <p:cNvPr id="6" name="Gráfico 2">
            <a:extLst>
              <a:ext uri="{FF2B5EF4-FFF2-40B4-BE49-F238E27FC236}">
                <a16:creationId xmlns="" xmlns:a16="http://schemas.microsoft.com/office/drawing/2014/main" id="{8066F590-0543-6B5C-7B40-D3EBC4B4162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03960" y="2543116"/>
            <a:ext cx="3712564" cy="153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5616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blanca - título y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56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168703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blan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0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730203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gris complet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4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=""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282396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gris - Título y subtítul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28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162219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gri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52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654265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verde - complet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76" name="Diapositiva de think-cell" r:id="rId4" imgW="0" imgH="0" progId="TCLayout.ActiveDocument.1">
                  <p:embed/>
                </p:oleObj>
              </mc:Choice>
              <mc:Fallback>
                <p:oleObj name="Diapositiva de think-cell" r:id="rId4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="" xmlns:a16="http://schemas.microsoft.com/office/drawing/2014/main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ubtítulo 2">
            <a:extLst>
              <a:ext uri="{FF2B5EF4-FFF2-40B4-BE49-F238E27FC236}">
                <a16:creationId xmlns="" xmlns:a16="http://schemas.microsoft.com/office/drawing/2014/main" id="{1BB65AC0-90D3-620A-99B0-9A743324E2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7" name="Título 9">
            <a:extLst>
              <a:ext uri="{FF2B5EF4-FFF2-40B4-BE49-F238E27FC236}">
                <a16:creationId xmlns="" xmlns:a16="http://schemas.microsoft.com/office/drawing/2014/main" id="{9FD4B0E4-F4A4-1398-9C24-8A4896DE8D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0" name="Marcador de texto 3">
            <a:extLst>
              <a:ext uri="{FF2B5EF4-FFF2-40B4-BE49-F238E27FC236}">
                <a16:creationId xmlns=""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pic>
        <p:nvPicPr>
          <p:cNvPr id="31" name="Gráfico 1">
            <a:extLst>
              <a:ext uri="{FF2B5EF4-FFF2-40B4-BE49-F238E27FC236}">
                <a16:creationId xmlns="" xmlns:a16="http://schemas.microsoft.com/office/drawing/2014/main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988010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verde - Título y subtítul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0" name="Diapositiva de think-cell" r:id="rId4" imgW="0" imgH="0" progId="TCLayout.ActiveDocument.1">
                  <p:embed/>
                </p:oleObj>
              </mc:Choice>
              <mc:Fallback>
                <p:oleObj name="Diapositiva de think-cell" r:id="rId4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="" xmlns:a16="http://schemas.microsoft.com/office/drawing/2014/main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ubtítulo 2">
            <a:extLst>
              <a:ext uri="{FF2B5EF4-FFF2-40B4-BE49-F238E27FC236}">
                <a16:creationId xmlns="" xmlns:a16="http://schemas.microsoft.com/office/drawing/2014/main" id="{1BB65AC0-90D3-620A-99B0-9A743324E2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7" name="Título 9">
            <a:extLst>
              <a:ext uri="{FF2B5EF4-FFF2-40B4-BE49-F238E27FC236}">
                <a16:creationId xmlns="" xmlns:a16="http://schemas.microsoft.com/office/drawing/2014/main" id="{9FD4B0E4-F4A4-1398-9C24-8A4896DE8D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30" name="Gráfico 1">
            <a:extLst>
              <a:ext uri="{FF2B5EF4-FFF2-40B4-BE49-F238E27FC236}">
                <a16:creationId xmlns="" xmlns:a16="http://schemas.microsoft.com/office/drawing/2014/main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970528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ver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24" name="Diapositiva de think-cell" r:id="rId4" imgW="0" imgH="0" progId="TCLayout.ActiveDocument.1">
                  <p:embed/>
                </p:oleObj>
              </mc:Choice>
              <mc:Fallback>
                <p:oleObj name="Diapositiva de think-cell" r:id="rId4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="" xmlns:a16="http://schemas.microsoft.com/office/drawing/2014/main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Título 9">
            <a:extLst>
              <a:ext uri="{FF2B5EF4-FFF2-40B4-BE49-F238E27FC236}">
                <a16:creationId xmlns="" xmlns:a16="http://schemas.microsoft.com/office/drawing/2014/main" id="{9FD4B0E4-F4A4-1398-9C24-8A4896DE8D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31" name="Gráfico 1">
            <a:extLst>
              <a:ext uri="{FF2B5EF4-FFF2-40B4-BE49-F238E27FC236}">
                <a16:creationId xmlns="" xmlns:a16="http://schemas.microsoft.com/office/drawing/2014/main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011193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ítulo, subtí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48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88152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=""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2122549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e divid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0931842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72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=""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88152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133427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Marcador de posición de imagen 3">
            <a:extLst>
              <a:ext uri="{FF2B5EF4-FFF2-40B4-BE49-F238E27FC236}">
                <a16:creationId xmlns="" xmlns:a16="http://schemas.microsoft.com/office/drawing/2014/main" id="{602734B2-65B4-284E-AF5A-74CF40B7669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3174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Clic al centro para incorporar una imagen</a:t>
            </a:r>
          </a:p>
        </p:txBody>
      </p:sp>
      <p:sp>
        <p:nvSpPr>
          <p:cNvPr id="5" name="Marcador de texto 7">
            <a:extLst>
              <a:ext uri="{FF2B5EF4-FFF2-40B4-BE49-F238E27FC236}">
                <a16:creationId xmlns="" xmlns:a16="http://schemas.microsoft.com/office/drawing/2014/main" id="{73577CB4-5A03-9E4B-AB3D-120C9169EF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9263" y="5177790"/>
            <a:ext cx="4260960" cy="1205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chemeClr val="tx1"/>
                </a:solidFill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_tradnl" dirty="0"/>
              <a:t>Título presentación Máximo 3 líneas   </a:t>
            </a:r>
            <a:br>
              <a:rPr lang="es-ES_tradnl" dirty="0"/>
            </a:br>
            <a:r>
              <a:rPr lang="es-ES_tradnl" dirty="0"/>
              <a:t>Arial Bold - 30 puntos 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="" xmlns:a16="http://schemas.microsoft.com/office/drawing/2014/main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89930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ítulo, subtí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96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8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=""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942426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e divid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327807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0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=""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8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065491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comparativa 3 categorías y descripci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="" xmlns:a16="http://schemas.microsoft.com/office/drawing/2014/main" id="{0B42D332-2844-E942-96BC-37A626E3034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4904744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44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="" xmlns:a16="http://schemas.microsoft.com/office/drawing/2014/main" id="{0B42D332-2844-E942-96BC-37A626E303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74F55793-A0F5-0E78-02E7-EF2CF719E974}"/>
              </a:ext>
            </a:extLst>
          </p:cNvPr>
          <p:cNvSpPr/>
          <p:nvPr userDrawn="1"/>
        </p:nvSpPr>
        <p:spPr>
          <a:xfrm>
            <a:off x="8825392" y="0"/>
            <a:ext cx="337079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61" name="Marcador de texto 7">
            <a:extLst>
              <a:ext uri="{FF2B5EF4-FFF2-40B4-BE49-F238E27FC236}">
                <a16:creationId xmlns="" xmlns:a16="http://schemas.microsoft.com/office/drawing/2014/main" id="{60D2818D-89F2-5146-96F4-FE5CC94A3B64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49262" y="1905774"/>
            <a:ext cx="753896" cy="5661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14" name="Marcador de texto 7">
            <a:extLst>
              <a:ext uri="{FF2B5EF4-FFF2-40B4-BE49-F238E27FC236}">
                <a16:creationId xmlns="" xmlns:a16="http://schemas.microsoft.com/office/drawing/2014/main" id="{130CF308-4F12-CF40-8431-48ED26F5E46C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23942" y="2161664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53" name="Marcador de texto 7">
            <a:extLst>
              <a:ext uri="{FF2B5EF4-FFF2-40B4-BE49-F238E27FC236}">
                <a16:creationId xmlns="" xmlns:a16="http://schemas.microsoft.com/office/drawing/2014/main" id="{9381C1C0-80DF-6749-9C03-56994A4072C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389754" y="2169127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54" name="Marcador de texto 7">
            <a:extLst>
              <a:ext uri="{FF2B5EF4-FFF2-40B4-BE49-F238E27FC236}">
                <a16:creationId xmlns="" xmlns:a16="http://schemas.microsoft.com/office/drawing/2014/main" id="{89620A1F-682C-3E4E-85BD-1A4E04D84C0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389752" y="1733847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73" name="Marcador de texto 7">
            <a:extLst>
              <a:ext uri="{FF2B5EF4-FFF2-40B4-BE49-F238E27FC236}">
                <a16:creationId xmlns="" xmlns:a16="http://schemas.microsoft.com/office/drawing/2014/main" id="{7BB34F7A-9153-7E41-8706-B75E12C61FA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389754" y="3740751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74" name="Marcador de texto 7">
            <a:extLst>
              <a:ext uri="{FF2B5EF4-FFF2-40B4-BE49-F238E27FC236}">
                <a16:creationId xmlns="" xmlns:a16="http://schemas.microsoft.com/office/drawing/2014/main" id="{D350E885-470E-4544-9B96-6265ACDD38B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389752" y="3305472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82" name="Marcador de texto 7">
            <a:extLst>
              <a:ext uri="{FF2B5EF4-FFF2-40B4-BE49-F238E27FC236}">
                <a16:creationId xmlns="" xmlns:a16="http://schemas.microsoft.com/office/drawing/2014/main" id="{B22EF754-D625-F14C-8B51-B265491331F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2389754" y="5313411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83" name="Marcador de texto 7">
            <a:extLst>
              <a:ext uri="{FF2B5EF4-FFF2-40B4-BE49-F238E27FC236}">
                <a16:creationId xmlns="" xmlns:a16="http://schemas.microsoft.com/office/drawing/2014/main" id="{977B32BB-9DE9-AE4E-B3F6-BC2F0A206886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2389752" y="4878132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6" name="Marcador de texto 7">
            <a:extLst>
              <a:ext uri="{FF2B5EF4-FFF2-40B4-BE49-F238E27FC236}">
                <a16:creationId xmlns="" xmlns:a16="http://schemas.microsoft.com/office/drawing/2014/main" id="{B8030460-AF27-ED61-6BCA-022178D8FF3F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449262" y="3493942"/>
            <a:ext cx="753896" cy="5698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4" name="Marcador de texto 7">
            <a:extLst>
              <a:ext uri="{FF2B5EF4-FFF2-40B4-BE49-F238E27FC236}">
                <a16:creationId xmlns="" xmlns:a16="http://schemas.microsoft.com/office/drawing/2014/main" id="{4F09BDE9-1F52-40C2-BD9E-64B76A330DF5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823942" y="3749832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15" name="Marcador de texto 7">
            <a:extLst>
              <a:ext uri="{FF2B5EF4-FFF2-40B4-BE49-F238E27FC236}">
                <a16:creationId xmlns="" xmlns:a16="http://schemas.microsoft.com/office/drawing/2014/main" id="{212DCDD1-366D-9A68-3E55-CEB914F9AD75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449262" y="5046017"/>
            <a:ext cx="753896" cy="5782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6" name="Marcador de texto 7">
            <a:extLst>
              <a:ext uri="{FF2B5EF4-FFF2-40B4-BE49-F238E27FC236}">
                <a16:creationId xmlns="" xmlns:a16="http://schemas.microsoft.com/office/drawing/2014/main" id="{5D8DABCA-3E6E-6521-D458-854891BF1192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823942" y="5301906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5" name="Título 4">
            <a:extLst>
              <a:ext uri="{FF2B5EF4-FFF2-40B4-BE49-F238E27FC236}">
                <a16:creationId xmlns="" xmlns:a16="http://schemas.microsoft.com/office/drawing/2014/main" id="{2F3B9715-D07F-3864-81AC-DFB139F00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0" name="Marcador de texto 7">
            <a:extLst>
              <a:ext uri="{FF2B5EF4-FFF2-40B4-BE49-F238E27FC236}">
                <a16:creationId xmlns="" xmlns:a16="http://schemas.microsoft.com/office/drawing/2014/main" id="{53258BAC-810B-C764-8E58-DB47E4CB547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40619" y="1730855"/>
            <a:ext cx="2441307" cy="2909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12" name="Marcador de texto 7">
            <a:extLst>
              <a:ext uri="{FF2B5EF4-FFF2-40B4-BE49-F238E27FC236}">
                <a16:creationId xmlns="" xmlns:a16="http://schemas.microsoft.com/office/drawing/2014/main" id="{42ECFC8D-9E4C-1277-A15B-B59DBD28B89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40620" y="2169128"/>
            <a:ext cx="2441307" cy="3870778"/>
          </a:xfrm>
          <a:prstGeom prst="rect">
            <a:avLst/>
          </a:prstGeom>
        </p:spPr>
        <p:txBody>
          <a:bodyPr lIns="0" tIns="0" rIns="0" bIns="0"/>
          <a:lstStyle>
            <a:lvl1pPr marL="200025" indent="-200025"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20" name="Subtítulo 2">
            <a:extLst>
              <a:ext uri="{FF2B5EF4-FFF2-40B4-BE49-F238E27FC236}">
                <a16:creationId xmlns="" xmlns:a16="http://schemas.microsoft.com/office/drawing/2014/main" id="{46DA7DB3-F2BD-15F8-B6BA-108CEF907C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8" name="Marcador de número de diapositiva 7"/>
          <p:cNvSpPr>
            <a:spLocks noGrp="1"/>
          </p:cNvSpPr>
          <p:nvPr>
            <p:ph type="sldNum" sz="quarter" idx="7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26" name="Gráfico 7">
            <a:extLst>
              <a:ext uri="{FF2B5EF4-FFF2-40B4-BE49-F238E27FC236}">
                <a16:creationId xmlns="" xmlns:a16="http://schemas.microsoft.com/office/drawing/2014/main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26572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80">
          <p15:clr>
            <a:srgbClr val="FBAE40"/>
          </p15:clr>
        </p15:guide>
        <p15:guide id="3" orient="horz" pos="1094">
          <p15:clr>
            <a:srgbClr val="FBAE40"/>
          </p15:clr>
        </p15:guide>
        <p15:guide id="4" orient="horz" pos="2546">
          <p15:clr>
            <a:srgbClr val="FBAE40"/>
          </p15:clr>
        </p15:guide>
        <p15:guide id="5" orient="horz" pos="3816">
          <p15:clr>
            <a:srgbClr val="FBAE40"/>
          </p15:clr>
        </p15:guide>
        <p15:guide id="6" pos="1504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comparativ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AF724E63-9886-C6FB-1FC3-6B75A6CCCA11}"/>
              </a:ext>
            </a:extLst>
          </p:cNvPr>
          <p:cNvSpPr/>
          <p:nvPr userDrawn="1"/>
        </p:nvSpPr>
        <p:spPr>
          <a:xfrm>
            <a:off x="8825392" y="0"/>
            <a:ext cx="337079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>
              <a:solidFill>
                <a:schemeClr val="tx1"/>
              </a:solidFill>
            </a:endParaRPr>
          </a:p>
        </p:txBody>
      </p:sp>
      <p:graphicFrame>
        <p:nvGraphicFramePr>
          <p:cNvPr id="3" name="Objeto 2" hidden="1">
            <a:extLst>
              <a:ext uri="{FF2B5EF4-FFF2-40B4-BE49-F238E27FC236}">
                <a16:creationId xmlns="" xmlns:a16="http://schemas.microsoft.com/office/drawing/2014/main" id="{F257A930-1B12-7B4A-B402-734BCB48BA0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65938736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68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3" name="Objeto 2" hidden="1">
                        <a:extLst>
                          <a:ext uri="{FF2B5EF4-FFF2-40B4-BE49-F238E27FC236}">
                            <a16:creationId xmlns="" xmlns:a16="http://schemas.microsoft.com/office/drawing/2014/main" id="{F257A930-1B12-7B4A-B402-734BCB48BA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Marcador de texto 7">
            <a:extLst>
              <a:ext uri="{FF2B5EF4-FFF2-40B4-BE49-F238E27FC236}">
                <a16:creationId xmlns="" xmlns:a16="http://schemas.microsoft.com/office/drawing/2014/main" id="{B26859F0-E9CF-BDA5-2D2F-7DBFF3416B7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40619" y="1730855"/>
            <a:ext cx="2441307" cy="2909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12" name="Marcador de texto 7">
            <a:extLst>
              <a:ext uri="{FF2B5EF4-FFF2-40B4-BE49-F238E27FC236}">
                <a16:creationId xmlns="" xmlns:a16="http://schemas.microsoft.com/office/drawing/2014/main" id="{D94985E1-B3DE-0AEA-1F1D-38549142922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40620" y="2169128"/>
            <a:ext cx="2441307" cy="3870778"/>
          </a:xfrm>
          <a:prstGeom prst="rect">
            <a:avLst/>
          </a:prstGeom>
        </p:spPr>
        <p:txBody>
          <a:bodyPr lIns="0" tIns="0" rIns="0" bIns="0"/>
          <a:lstStyle>
            <a:lvl1pPr marL="192088" indent="-192088"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9" name="Título 8">
            <a:extLst>
              <a:ext uri="{FF2B5EF4-FFF2-40B4-BE49-F238E27FC236}">
                <a16:creationId xmlns="" xmlns:a16="http://schemas.microsoft.com/office/drawing/2014/main" id="{E4945A70-3CC1-30BE-FEDB-E46736A59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7" name="Subtítulo 2">
            <a:extLst>
              <a:ext uri="{FF2B5EF4-FFF2-40B4-BE49-F238E27FC236}">
                <a16:creationId xmlns="" xmlns:a16="http://schemas.microsoft.com/office/drawing/2014/main" id="{4515C2E5-FAF0-EA40-6643-F8742AD31B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14" name="Gráfico 7">
            <a:extLst>
              <a:ext uri="{FF2B5EF4-FFF2-40B4-BE49-F238E27FC236}">
                <a16:creationId xmlns="" xmlns:a16="http://schemas.microsoft.com/office/drawing/2014/main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67675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3612">
          <p15:clr>
            <a:srgbClr val="FBAE40"/>
          </p15:clr>
        </p15:guide>
        <p15:guide id="2" orient="horz" pos="422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comparativa 4 categorías y descripci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="" xmlns:a16="http://schemas.microsoft.com/office/drawing/2014/main" id="{0B42D332-2844-E942-96BC-37A626E3034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92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ítulo 4">
            <a:extLst>
              <a:ext uri="{FF2B5EF4-FFF2-40B4-BE49-F238E27FC236}">
                <a16:creationId xmlns="" xmlns:a16="http://schemas.microsoft.com/office/drawing/2014/main" id="{2F3B9715-D07F-3864-81AC-DFB139F00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20" name="Subtítulo 2">
            <a:extLst>
              <a:ext uri="{FF2B5EF4-FFF2-40B4-BE49-F238E27FC236}">
                <a16:creationId xmlns="" xmlns:a16="http://schemas.microsoft.com/office/drawing/2014/main" id="{46DA7DB3-F2BD-15F8-B6BA-108CEF907C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25" name="Marcador de texto 7">
            <a:extLst>
              <a:ext uri="{FF2B5EF4-FFF2-40B4-BE49-F238E27FC236}">
                <a16:creationId xmlns="" xmlns:a16="http://schemas.microsoft.com/office/drawing/2014/main" id="{CF985600-E7D8-9E44-82E9-F97AD68006A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05184" y="1667640"/>
            <a:ext cx="3614815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26" name="Marcador de texto 7">
            <a:extLst>
              <a:ext uri="{FF2B5EF4-FFF2-40B4-BE49-F238E27FC236}">
                <a16:creationId xmlns="" xmlns:a16="http://schemas.microsoft.com/office/drawing/2014/main" id="{06EBF3F5-82CF-3447-9CBB-BB0F933A658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8812" y="1840571"/>
            <a:ext cx="1292129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27" name="Conector recto 26">
            <a:extLst>
              <a:ext uri="{FF2B5EF4-FFF2-40B4-BE49-F238E27FC236}">
                <a16:creationId xmlns="" xmlns:a16="http://schemas.microsoft.com/office/drawing/2014/main" id="{918C4B25-4DE6-4C44-8031-9999A5B2D42B}"/>
              </a:ext>
            </a:extLst>
          </p:cNvPr>
          <p:cNvCxnSpPr/>
          <p:nvPr userDrawn="1"/>
        </p:nvCxnSpPr>
        <p:spPr>
          <a:xfrm>
            <a:off x="3599624" y="1622497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" name="Marcador de texto 7">
            <a:extLst>
              <a:ext uri="{FF2B5EF4-FFF2-40B4-BE49-F238E27FC236}">
                <a16:creationId xmlns="" xmlns:a16="http://schemas.microsoft.com/office/drawing/2014/main" id="{E88A7927-DC3B-3544-BD64-28D716E9EF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5184" y="2877804"/>
            <a:ext cx="3610800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29" name="Marcador de texto 7">
            <a:extLst>
              <a:ext uri="{FF2B5EF4-FFF2-40B4-BE49-F238E27FC236}">
                <a16:creationId xmlns="" xmlns:a16="http://schemas.microsoft.com/office/drawing/2014/main" id="{F1AE937D-E749-AB49-A58B-96D93517F8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28812" y="3050735"/>
            <a:ext cx="1288127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30" name="Conector recto 29">
            <a:extLst>
              <a:ext uri="{FF2B5EF4-FFF2-40B4-BE49-F238E27FC236}">
                <a16:creationId xmlns="" xmlns:a16="http://schemas.microsoft.com/office/drawing/2014/main" id="{82B8DDEA-E931-994F-86BA-42BAB21F35DB}"/>
              </a:ext>
            </a:extLst>
          </p:cNvPr>
          <p:cNvCxnSpPr/>
          <p:nvPr userDrawn="1"/>
        </p:nvCxnSpPr>
        <p:spPr>
          <a:xfrm>
            <a:off x="3599624" y="2836620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1" name="Marcador de texto 7">
            <a:extLst>
              <a:ext uri="{FF2B5EF4-FFF2-40B4-BE49-F238E27FC236}">
                <a16:creationId xmlns="" xmlns:a16="http://schemas.microsoft.com/office/drawing/2014/main" id="{32B82F2E-C60E-4F49-9E04-817DE4A46A4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05184" y="4087968"/>
            <a:ext cx="3610800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32" name="Marcador de texto 7">
            <a:extLst>
              <a:ext uri="{FF2B5EF4-FFF2-40B4-BE49-F238E27FC236}">
                <a16:creationId xmlns="" xmlns:a16="http://schemas.microsoft.com/office/drawing/2014/main" id="{53ACC097-9A1C-3241-80E5-4FA2DBCD5E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28812" y="4260899"/>
            <a:ext cx="1288117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33" name="Conector recto 32">
            <a:extLst>
              <a:ext uri="{FF2B5EF4-FFF2-40B4-BE49-F238E27FC236}">
                <a16:creationId xmlns="" xmlns:a16="http://schemas.microsoft.com/office/drawing/2014/main" id="{25F53A69-89D3-734D-9B06-56318A2B5E6E}"/>
              </a:ext>
            </a:extLst>
          </p:cNvPr>
          <p:cNvCxnSpPr/>
          <p:nvPr userDrawn="1"/>
        </p:nvCxnSpPr>
        <p:spPr>
          <a:xfrm>
            <a:off x="3599624" y="4050743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4" name="Marcador de texto 7">
            <a:extLst>
              <a:ext uri="{FF2B5EF4-FFF2-40B4-BE49-F238E27FC236}">
                <a16:creationId xmlns="" xmlns:a16="http://schemas.microsoft.com/office/drawing/2014/main" id="{E5228B0D-DF98-794A-B213-566DD6D0005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005184" y="5298133"/>
            <a:ext cx="3614811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35" name="Marcador de texto 7">
            <a:extLst>
              <a:ext uri="{FF2B5EF4-FFF2-40B4-BE49-F238E27FC236}">
                <a16:creationId xmlns="" xmlns:a16="http://schemas.microsoft.com/office/drawing/2014/main" id="{12AA98F3-ECF0-0846-98CE-48B524FC174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28812" y="5471064"/>
            <a:ext cx="1288107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36" name="Conector recto 35">
            <a:extLst>
              <a:ext uri="{FF2B5EF4-FFF2-40B4-BE49-F238E27FC236}">
                <a16:creationId xmlns="" xmlns:a16="http://schemas.microsoft.com/office/drawing/2014/main" id="{A420EF3B-A9EA-F74A-AFB4-B01AC7830323}"/>
              </a:ext>
            </a:extLst>
          </p:cNvPr>
          <p:cNvCxnSpPr/>
          <p:nvPr userDrawn="1"/>
        </p:nvCxnSpPr>
        <p:spPr>
          <a:xfrm>
            <a:off x="3599624" y="5264866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7" name="Marcador de posición de imagen 2">
            <a:extLst>
              <a:ext uri="{FF2B5EF4-FFF2-40B4-BE49-F238E27FC236}">
                <a16:creationId xmlns="" xmlns:a16="http://schemas.microsoft.com/office/drawing/2014/main" id="{8FCD531C-778A-2E4A-9ABA-A34D4648680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404225" y="1667640"/>
            <a:ext cx="3323432" cy="212780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8" name="Marcador de posición de imagen 2">
            <a:extLst>
              <a:ext uri="{FF2B5EF4-FFF2-40B4-BE49-F238E27FC236}">
                <a16:creationId xmlns="" xmlns:a16="http://schemas.microsoft.com/office/drawing/2014/main" id="{E1719074-B64D-B840-B12F-779CE3A91C3A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404225" y="3930697"/>
            <a:ext cx="3323432" cy="212780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9" name="Marcador de posición de imagen 3">
            <a:extLst>
              <a:ext uri="{FF2B5EF4-FFF2-40B4-BE49-F238E27FC236}">
                <a16:creationId xmlns="" xmlns:a16="http://schemas.microsoft.com/office/drawing/2014/main" id="{BF352FCF-2840-F641-B261-0E6B39E92845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804509" y="1723883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0" name="Marcador de posición de imagen 3">
            <a:extLst>
              <a:ext uri="{FF2B5EF4-FFF2-40B4-BE49-F238E27FC236}">
                <a16:creationId xmlns="" xmlns:a16="http://schemas.microsoft.com/office/drawing/2014/main" id="{FC5D998E-8878-364C-B535-4672C2DA176D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804509" y="2931491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1" name="Marcador de posición de imagen 3">
            <a:extLst>
              <a:ext uri="{FF2B5EF4-FFF2-40B4-BE49-F238E27FC236}">
                <a16:creationId xmlns="" xmlns:a16="http://schemas.microsoft.com/office/drawing/2014/main" id="{7BE1B078-7F8B-5649-8CC2-046FD74D82BE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804509" y="4139099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2" name="Marcador de posición de imagen 3">
            <a:extLst>
              <a:ext uri="{FF2B5EF4-FFF2-40B4-BE49-F238E27FC236}">
                <a16:creationId xmlns="" xmlns:a16="http://schemas.microsoft.com/office/drawing/2014/main" id="{7C49BCC0-4D4D-EB4A-8268-F60F518F5523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804509" y="5346707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5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5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978346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280">
          <p15:clr>
            <a:srgbClr val="FBAE40"/>
          </p15:clr>
        </p15:guide>
        <p15:guide id="2" orient="horz" pos="1094">
          <p15:clr>
            <a:srgbClr val="FBAE40"/>
          </p15:clr>
        </p15:guide>
        <p15:guide id="3" orient="horz" pos="2546">
          <p15:clr>
            <a:srgbClr val="FBAE40"/>
          </p15:clr>
        </p15:guide>
        <p15:guide id="4" orient="horz" pos="3816">
          <p15:clr>
            <a:srgbClr val="FBAE40"/>
          </p15:clr>
        </p15:guide>
        <p15:guide id="5" pos="1504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con foto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="" xmlns:a16="http://schemas.microsoft.com/office/drawing/2014/main" id="{4CC8A321-110D-F84C-BC3A-3F4DCCDAB07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5240662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16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="" xmlns:a16="http://schemas.microsoft.com/office/drawing/2014/main" id="{4CC8A321-110D-F84C-BC3A-3F4DCCDAB0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Marcador de texto 4">
            <a:extLst>
              <a:ext uri="{FF2B5EF4-FFF2-40B4-BE49-F238E27FC236}">
                <a16:creationId xmlns="" xmlns:a16="http://schemas.microsoft.com/office/drawing/2014/main" id="{9440AD7B-097E-C24C-A4EE-30C53E3EC6E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-626227" y="976313"/>
            <a:ext cx="9078851" cy="674471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95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Nº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="" xmlns:a16="http://schemas.microsoft.com/office/drawing/2014/main" id="{5AD2C0A8-B6B2-0419-0AFF-3341208219D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7551" y="427088"/>
            <a:ext cx="2138711" cy="23948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 err="1"/>
              <a:t>Nº</a:t>
            </a:r>
            <a:r>
              <a:rPr lang="es-ES" dirty="0"/>
              <a:t> - Título del capítulo</a:t>
            </a:r>
            <a:endParaRPr lang="es-CL" dirty="0"/>
          </a:p>
        </p:txBody>
      </p:sp>
      <p:sp>
        <p:nvSpPr>
          <p:cNvPr id="7" name="Marcador de texto 7">
            <a:extLst>
              <a:ext uri="{FF2B5EF4-FFF2-40B4-BE49-F238E27FC236}">
                <a16:creationId xmlns="" xmlns:a16="http://schemas.microsoft.com/office/drawing/2014/main" id="{81C8C9F4-8EE4-DE3A-A006-90BC9A669AB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14400" y="2150888"/>
            <a:ext cx="10326029" cy="391537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complementario</a:t>
            </a:r>
            <a:br>
              <a:rPr lang="es-ES" dirty="0"/>
            </a:br>
            <a:r>
              <a:rPr lang="es-ES" dirty="0"/>
              <a:t>Arial - 40 puntos</a:t>
            </a:r>
            <a:endParaRPr lang="es-CL" dirty="0"/>
          </a:p>
        </p:txBody>
      </p:sp>
      <p:sp>
        <p:nvSpPr>
          <p:cNvPr id="10" name="Marcador de texto 7">
            <a:extLst>
              <a:ext uri="{FF2B5EF4-FFF2-40B4-BE49-F238E27FC236}">
                <a16:creationId xmlns="" xmlns:a16="http://schemas.microsoft.com/office/drawing/2014/main" id="{92EF5749-03D5-7EB9-B918-BCA03C160993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14400" y="1260300"/>
            <a:ext cx="10326029" cy="52387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- 40 puntos</a:t>
            </a:r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56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8663741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761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89">
          <p15:clr>
            <a:srgbClr val="FBAE40"/>
          </p15:clr>
        </p15:guide>
        <p15:guide id="4" pos="7061">
          <p15:clr>
            <a:srgbClr val="FBAE40"/>
          </p15:clr>
        </p15:guide>
        <p15:guide id="5" orient="horz" pos="1553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notic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to 12" hidden="1">
            <a:extLst>
              <a:ext uri="{FF2B5EF4-FFF2-40B4-BE49-F238E27FC236}">
                <a16:creationId xmlns="" xmlns:a16="http://schemas.microsoft.com/office/drawing/2014/main" id="{A6585990-3747-324F-0060-32ED55A50EE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306535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40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ounded Rectangle 7">
            <a:extLst>
              <a:ext uri="{FF2B5EF4-FFF2-40B4-BE49-F238E27FC236}">
                <a16:creationId xmlns="" xmlns:a16="http://schemas.microsoft.com/office/drawing/2014/main" id="{43F9EBD2-4C4B-C461-9E65-263C12994DD9}"/>
              </a:ext>
            </a:extLst>
          </p:cNvPr>
          <p:cNvSpPr/>
          <p:nvPr userDrawn="1"/>
        </p:nvSpPr>
        <p:spPr>
          <a:xfrm>
            <a:off x="6144759" y="3573642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4B761308-A9E1-9890-CCD4-F0057B7603E2}"/>
              </a:ext>
            </a:extLst>
          </p:cNvPr>
          <p:cNvSpPr/>
          <p:nvPr userDrawn="1"/>
        </p:nvSpPr>
        <p:spPr>
          <a:xfrm>
            <a:off x="9004691" y="3573642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="" xmlns:a16="http://schemas.microsoft.com/office/drawing/2014/main" id="{2B020FD0-C3CF-079E-6BA3-397032E5E582}"/>
              </a:ext>
            </a:extLst>
          </p:cNvPr>
          <p:cNvSpPr/>
          <p:nvPr userDrawn="1"/>
        </p:nvSpPr>
        <p:spPr>
          <a:xfrm>
            <a:off x="424895" y="3573642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7CC29913-6DCC-A9CB-3E1A-E21B16DDC623}"/>
              </a:ext>
            </a:extLst>
          </p:cNvPr>
          <p:cNvSpPr/>
          <p:nvPr userDrawn="1"/>
        </p:nvSpPr>
        <p:spPr>
          <a:xfrm>
            <a:off x="3284827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5" name="Marcador de texto 7">
            <a:extLst>
              <a:ext uri="{FF2B5EF4-FFF2-40B4-BE49-F238E27FC236}">
                <a16:creationId xmlns="" xmlns:a16="http://schemas.microsoft.com/office/drawing/2014/main" id="{6BF8A88C-2650-B342-AC6A-0910D46C63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7457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66" name="Marcador de texto 7">
            <a:extLst>
              <a:ext uri="{FF2B5EF4-FFF2-40B4-BE49-F238E27FC236}">
                <a16:creationId xmlns="" xmlns:a16="http://schemas.microsoft.com/office/drawing/2014/main" id="{8FBF1655-AF76-F945-B38F-FE31E3035D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7457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67" name="Marcador de texto 7">
            <a:extLst>
              <a:ext uri="{FF2B5EF4-FFF2-40B4-BE49-F238E27FC236}">
                <a16:creationId xmlns="" xmlns:a16="http://schemas.microsoft.com/office/drawing/2014/main" id="{D09FBF73-0F86-334D-A640-40FA6422E5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7458" y="4554724"/>
            <a:ext cx="2186318" cy="25250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69" name="Marcador de texto 7">
            <a:extLst>
              <a:ext uri="{FF2B5EF4-FFF2-40B4-BE49-F238E27FC236}">
                <a16:creationId xmlns="" xmlns:a16="http://schemas.microsoft.com/office/drawing/2014/main" id="{8DAFB3E8-F17D-0145-B3D7-D9F9A58CEAC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44175" y="4040828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0" name="Marcador de texto 7">
            <a:extLst>
              <a:ext uri="{FF2B5EF4-FFF2-40B4-BE49-F238E27FC236}">
                <a16:creationId xmlns="" xmlns:a16="http://schemas.microsoft.com/office/drawing/2014/main" id="{69AEA284-6214-104E-8E27-8BB480AF742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44175" y="2951931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71" name="Marcador de texto 7">
            <a:extLst>
              <a:ext uri="{FF2B5EF4-FFF2-40B4-BE49-F238E27FC236}">
                <a16:creationId xmlns="" xmlns:a16="http://schemas.microsoft.com/office/drawing/2014/main" id="{38C79E41-A17D-4B48-8B91-1215DC2A1AA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4175" y="3510797"/>
            <a:ext cx="2186318" cy="2620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3" name="Marcador de texto 7">
            <a:extLst>
              <a:ext uri="{FF2B5EF4-FFF2-40B4-BE49-F238E27FC236}">
                <a16:creationId xmlns="" xmlns:a16="http://schemas.microsoft.com/office/drawing/2014/main" id="{E6767AED-37F8-A841-8040-0EEB3BC4FFD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12066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4" name="Marcador de texto 7">
            <a:extLst>
              <a:ext uri="{FF2B5EF4-FFF2-40B4-BE49-F238E27FC236}">
                <a16:creationId xmlns="" xmlns:a16="http://schemas.microsoft.com/office/drawing/2014/main" id="{55E7DFFB-09B1-2241-828E-6853EF3F217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12066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90" name="Marcador de texto 7">
            <a:extLst>
              <a:ext uri="{FF2B5EF4-FFF2-40B4-BE49-F238E27FC236}">
                <a16:creationId xmlns="" xmlns:a16="http://schemas.microsoft.com/office/drawing/2014/main" id="{A458015D-8739-2F48-BD8C-5FAB6F27784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12067" y="4554726"/>
            <a:ext cx="2186318" cy="2525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92" name="Marcador de texto 7">
            <a:extLst>
              <a:ext uri="{FF2B5EF4-FFF2-40B4-BE49-F238E27FC236}">
                <a16:creationId xmlns="" xmlns:a16="http://schemas.microsoft.com/office/drawing/2014/main" id="{37B63F82-511B-904F-AE58-F9D32809557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238394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93" name="Marcador de texto 7">
            <a:extLst>
              <a:ext uri="{FF2B5EF4-FFF2-40B4-BE49-F238E27FC236}">
                <a16:creationId xmlns="" xmlns:a16="http://schemas.microsoft.com/office/drawing/2014/main" id="{1B33BBFE-9406-CE41-ACA3-CFE95C7448A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238394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94" name="Marcador de texto 7">
            <a:extLst>
              <a:ext uri="{FF2B5EF4-FFF2-40B4-BE49-F238E27FC236}">
                <a16:creationId xmlns="" xmlns:a16="http://schemas.microsoft.com/office/drawing/2014/main" id="{C874917F-D4AC-584B-91E6-BD1A3D307C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238394" y="4554726"/>
            <a:ext cx="2186318" cy="2525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3" name="Título 2">
            <a:extLst>
              <a:ext uri="{FF2B5EF4-FFF2-40B4-BE49-F238E27FC236}">
                <a16:creationId xmlns="" xmlns:a16="http://schemas.microsoft.com/office/drawing/2014/main" id="{17A72492-A9F9-DCA1-C950-ACF0B0856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4" name="Subtítulo 2">
            <a:extLst>
              <a:ext uri="{FF2B5EF4-FFF2-40B4-BE49-F238E27FC236}">
                <a16:creationId xmlns="" xmlns:a16="http://schemas.microsoft.com/office/drawing/2014/main" id="{4502BE2A-23D2-E8AA-094B-85304AE07A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9787926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pos="3874">
          <p15:clr>
            <a:srgbClr val="FBAE40"/>
          </p15:clr>
        </p15:guide>
        <p15:guide id="4" orient="horz" pos="1638">
          <p15:clr>
            <a:srgbClr val="FBAE40"/>
          </p15:clr>
        </p15:guide>
        <p15:guide id="5" pos="2071">
          <p15:clr>
            <a:srgbClr val="FBAE40"/>
          </p15:clr>
        </p15:guide>
        <p15:guide id="6" pos="5655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noticias co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to 12" hidden="1">
            <a:extLst>
              <a:ext uri="{FF2B5EF4-FFF2-40B4-BE49-F238E27FC236}">
                <a16:creationId xmlns="" xmlns:a16="http://schemas.microsoft.com/office/drawing/2014/main" id="{B94836DB-A449-5E5A-4EA3-690CF44CFB7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947533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64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5D79035D-CD47-D3EF-FE97-9B573CA0A9DF}"/>
              </a:ext>
            </a:extLst>
          </p:cNvPr>
          <p:cNvSpPr/>
          <p:nvPr userDrawn="1"/>
        </p:nvSpPr>
        <p:spPr>
          <a:xfrm>
            <a:off x="6144759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="" xmlns:a16="http://schemas.microsoft.com/office/drawing/2014/main" id="{3A1423AA-21DD-48FC-14CD-A10E4C9A4369}"/>
              </a:ext>
            </a:extLst>
          </p:cNvPr>
          <p:cNvSpPr/>
          <p:nvPr userDrawn="1"/>
        </p:nvSpPr>
        <p:spPr>
          <a:xfrm>
            <a:off x="9004691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E7F2AD97-4318-2D62-02D4-CC56D2EBE040}"/>
              </a:ext>
            </a:extLst>
          </p:cNvPr>
          <p:cNvSpPr/>
          <p:nvPr userDrawn="1"/>
        </p:nvSpPr>
        <p:spPr>
          <a:xfrm>
            <a:off x="424895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3C6D1DD5-4CE5-A48F-7E97-F261817DB983}"/>
              </a:ext>
            </a:extLst>
          </p:cNvPr>
          <p:cNvSpPr/>
          <p:nvPr userDrawn="1"/>
        </p:nvSpPr>
        <p:spPr>
          <a:xfrm>
            <a:off x="3284827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8" name="Marcador de texto 7">
            <a:extLst>
              <a:ext uri="{FF2B5EF4-FFF2-40B4-BE49-F238E27FC236}">
                <a16:creationId xmlns="" xmlns:a16="http://schemas.microsoft.com/office/drawing/2014/main" id="{F57E9CCB-4FEF-3B4C-BB29-A871DC96C82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6284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9" name="Marcador de texto 7">
            <a:extLst>
              <a:ext uri="{FF2B5EF4-FFF2-40B4-BE49-F238E27FC236}">
                <a16:creationId xmlns="" xmlns:a16="http://schemas.microsoft.com/office/drawing/2014/main" id="{D012B9D1-835B-7745-97E3-74B7D8ED94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6284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="" xmlns:a16="http://schemas.microsoft.com/office/drawing/2014/main" id="{0EA17AB2-535B-3E41-9012-14AE4DF3B697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76275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3" name="Marcador de texto 7">
            <a:extLst>
              <a:ext uri="{FF2B5EF4-FFF2-40B4-BE49-F238E27FC236}">
                <a16:creationId xmlns="" xmlns:a16="http://schemas.microsoft.com/office/drawing/2014/main" id="{0DCF0A1D-0E92-3E4E-AE6C-06E920D6E6E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513002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34" name="Marcador de texto 7">
            <a:extLst>
              <a:ext uri="{FF2B5EF4-FFF2-40B4-BE49-F238E27FC236}">
                <a16:creationId xmlns="" xmlns:a16="http://schemas.microsoft.com/office/drawing/2014/main" id="{6C423F7D-EEBF-3A44-B527-08BE6EB1B0E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13002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35" name="Marcador de posición de imagen 2">
            <a:extLst>
              <a:ext uri="{FF2B5EF4-FFF2-40B4-BE49-F238E27FC236}">
                <a16:creationId xmlns="" xmlns:a16="http://schemas.microsoft.com/office/drawing/2014/main" id="{93186F0C-C7B9-764C-B99E-96FA0437C4CE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3512993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7" name="Marcador de texto 7">
            <a:extLst>
              <a:ext uri="{FF2B5EF4-FFF2-40B4-BE49-F238E27FC236}">
                <a16:creationId xmlns="" xmlns:a16="http://schemas.microsoft.com/office/drawing/2014/main" id="{B61C247D-37DA-1141-B436-E9CA5E4D938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380893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38" name="Marcador de texto 7">
            <a:extLst>
              <a:ext uri="{FF2B5EF4-FFF2-40B4-BE49-F238E27FC236}">
                <a16:creationId xmlns="" xmlns:a16="http://schemas.microsoft.com/office/drawing/2014/main" id="{BBA61BC9-7FB0-9C4F-B8DC-AC4C5F1DD8D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380893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44" name="Marcador de posición de imagen 2">
            <a:extLst>
              <a:ext uri="{FF2B5EF4-FFF2-40B4-BE49-F238E27FC236}">
                <a16:creationId xmlns="" xmlns:a16="http://schemas.microsoft.com/office/drawing/2014/main" id="{57D13356-69C7-2542-A744-E65AE47B81E2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380884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46" name="Marcador de texto 7">
            <a:extLst>
              <a:ext uri="{FF2B5EF4-FFF2-40B4-BE49-F238E27FC236}">
                <a16:creationId xmlns="" xmlns:a16="http://schemas.microsoft.com/office/drawing/2014/main" id="{31421233-7F3D-574E-9B40-A3D57BE496C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207220" y="2870424"/>
            <a:ext cx="2336791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47" name="Marcador de texto 7">
            <a:extLst>
              <a:ext uri="{FF2B5EF4-FFF2-40B4-BE49-F238E27FC236}">
                <a16:creationId xmlns="" xmlns:a16="http://schemas.microsoft.com/office/drawing/2014/main" id="{B2A73391-D262-9140-B309-BB12AA19FA1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07221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48" name="Marcador de posición de imagen 2">
            <a:extLst>
              <a:ext uri="{FF2B5EF4-FFF2-40B4-BE49-F238E27FC236}">
                <a16:creationId xmlns="" xmlns:a16="http://schemas.microsoft.com/office/drawing/2014/main" id="{45275E7E-6C59-1249-AD15-26DA1036953E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9207212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9778E4AE-1610-C062-F7EC-A41B30388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4" name="Subtítulo 2">
            <a:extLst>
              <a:ext uri="{FF2B5EF4-FFF2-40B4-BE49-F238E27FC236}">
                <a16:creationId xmlns="" xmlns:a16="http://schemas.microsoft.com/office/drawing/2014/main" id="{B31A843B-023E-04B5-0A32-E5F49E45D4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29333027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pos="3874">
          <p15:clr>
            <a:srgbClr val="FBAE40"/>
          </p15:clr>
        </p15:guide>
        <p15:guide id="4" orient="horz" pos="1637">
          <p15:clr>
            <a:srgbClr val="FBAE40"/>
          </p15:clr>
        </p15:guide>
        <p15:guide id="5" pos="2071">
          <p15:clr>
            <a:srgbClr val="FBAE40"/>
          </p15:clr>
        </p15:guide>
        <p15:guide id="6" pos="5655">
          <p15:clr>
            <a:srgbClr val="FBAE40"/>
          </p15:clr>
        </p15:guide>
        <p15:guide id="7" orient="horz" pos="667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tivos 3 punto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to 12" hidden="1">
            <a:extLst>
              <a:ext uri="{FF2B5EF4-FFF2-40B4-BE49-F238E27FC236}">
                <a16:creationId xmlns="" xmlns:a16="http://schemas.microsoft.com/office/drawing/2014/main" id="{8C5653FB-0B55-DF49-89A0-7BB644B8BB0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88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978333C-7507-9031-20FB-A4008EE623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916" y="747271"/>
            <a:ext cx="3733124" cy="1284729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Título Arial</a:t>
            </a:r>
            <a:br>
              <a:rPr lang="es-ES" dirty="0"/>
            </a:br>
            <a:r>
              <a:rPr lang="es-ES" dirty="0"/>
              <a:t>40 puntos</a:t>
            </a:r>
            <a:endParaRPr lang="es-CL" dirty="0"/>
          </a:p>
        </p:txBody>
      </p:sp>
      <p:sp>
        <p:nvSpPr>
          <p:cNvPr id="7" name="Marcador de texto 7">
            <a:extLst>
              <a:ext uri="{FF2B5EF4-FFF2-40B4-BE49-F238E27FC236}">
                <a16:creationId xmlns="" xmlns:a16="http://schemas.microsoft.com/office/drawing/2014/main" id="{C4D46A67-F299-766E-9BB6-1ADEC7FB26E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359129" y="2897348"/>
            <a:ext cx="3940458" cy="5043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="" xmlns:a16="http://schemas.microsoft.com/office/drawing/2014/main" id="{AAF2811A-08D5-387F-FDB1-55A4B69B06C2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359127" y="3429000"/>
            <a:ext cx="3940459" cy="1039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EB39A987-683D-9D36-91F6-E2CFA93EF42C}"/>
              </a:ext>
            </a:extLst>
          </p:cNvPr>
          <p:cNvCxnSpPr>
            <a:cxnSpLocks/>
          </p:cNvCxnSpPr>
          <p:nvPr userDrawn="1"/>
        </p:nvCxnSpPr>
        <p:spPr>
          <a:xfrm>
            <a:off x="6359127" y="4794422"/>
            <a:ext cx="58328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Marcador de texto 7">
            <a:extLst>
              <a:ext uri="{FF2B5EF4-FFF2-40B4-BE49-F238E27FC236}">
                <a16:creationId xmlns="" xmlns:a16="http://schemas.microsoft.com/office/drawing/2014/main" id="{CC11910E-7802-190C-8172-59CD358D125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359129" y="747272"/>
            <a:ext cx="3940458" cy="5043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4" name="Marcador de texto 7">
            <a:extLst>
              <a:ext uri="{FF2B5EF4-FFF2-40B4-BE49-F238E27FC236}">
                <a16:creationId xmlns="" xmlns:a16="http://schemas.microsoft.com/office/drawing/2014/main" id="{7DA5667F-22FC-3BA9-6888-7B08F0BABC55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359127" y="1278924"/>
            <a:ext cx="3940459" cy="1039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25" name="Marcador de texto 7">
            <a:extLst>
              <a:ext uri="{FF2B5EF4-FFF2-40B4-BE49-F238E27FC236}">
                <a16:creationId xmlns="" xmlns:a16="http://schemas.microsoft.com/office/drawing/2014/main" id="{80F45604-88D7-0389-F6F0-4F7F3717C6B4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359129" y="5121564"/>
            <a:ext cx="3940458" cy="5043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7" name="Marcador de texto 7">
            <a:extLst>
              <a:ext uri="{FF2B5EF4-FFF2-40B4-BE49-F238E27FC236}">
                <a16:creationId xmlns="" xmlns:a16="http://schemas.microsoft.com/office/drawing/2014/main" id="{FA076D8B-DCE0-E493-F1BC-D55FBC503840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359127" y="5653216"/>
            <a:ext cx="3940459" cy="1039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="" xmlns:a16="http://schemas.microsoft.com/office/drawing/2014/main" id="{9D20BB05-D91B-DA0A-EC81-79B99DB4AB72}"/>
              </a:ext>
            </a:extLst>
          </p:cNvPr>
          <p:cNvCxnSpPr>
            <a:cxnSpLocks/>
          </p:cNvCxnSpPr>
          <p:nvPr userDrawn="1"/>
        </p:nvCxnSpPr>
        <p:spPr>
          <a:xfrm>
            <a:off x="6359127" y="2626955"/>
            <a:ext cx="58328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arcador de pie de página 2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616429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774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1997">
          <p15:clr>
            <a:srgbClr val="FBAE40"/>
          </p15:clr>
        </p15:guide>
        <p15:guide id="4" orient="horz" pos="3550">
          <p15:clr>
            <a:srgbClr val="FBAE40"/>
          </p15:clr>
        </p15:guide>
        <p15:guide id="5" orient="horz" pos="1207">
          <p15:clr>
            <a:srgbClr val="FBAE40"/>
          </p15:clr>
        </p15:guide>
        <p15:guide id="6" orient="horz" pos="2160">
          <p15:clr>
            <a:srgbClr val="FBAE40"/>
          </p15:clr>
        </p15:guide>
        <p15:guide id="7" orient="horz" pos="1139">
          <p15:clr>
            <a:srgbClr val="FBAE40"/>
          </p15:clr>
        </p15:guide>
        <p15:guide id="8" orient="horz" pos="1915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683334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12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=""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endParaRPr lang="es-CL" dirty="0"/>
          </a:p>
        </p:txBody>
      </p:sp>
      <p:cxnSp>
        <p:nvCxnSpPr>
          <p:cNvPr id="46" name="28 Conector recto">
            <a:extLst>
              <a:ext uri="{FF2B5EF4-FFF2-40B4-BE49-F238E27FC236}">
                <a16:creationId xmlns="" xmlns:a16="http://schemas.microsoft.com/office/drawing/2014/main" id="{17E974FC-33F2-C9C0-C672-3359CE6E57DA}"/>
              </a:ext>
            </a:extLst>
          </p:cNvPr>
          <p:cNvCxnSpPr>
            <a:cxnSpLocks/>
          </p:cNvCxnSpPr>
          <p:nvPr userDrawn="1"/>
        </p:nvCxnSpPr>
        <p:spPr>
          <a:xfrm>
            <a:off x="9044050" y="1557338"/>
            <a:ext cx="2694123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Marcador de texto 49">
            <a:extLst>
              <a:ext uri="{FF2B5EF4-FFF2-40B4-BE49-F238E27FC236}">
                <a16:creationId xmlns="" xmlns:a16="http://schemas.microsoft.com/office/drawing/2014/main" id="{65C59AB4-EB1B-910E-6161-60B72778EA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27807" y="155733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1" name="Marcador de texto 49">
            <a:extLst>
              <a:ext uri="{FF2B5EF4-FFF2-40B4-BE49-F238E27FC236}">
                <a16:creationId xmlns="" xmlns:a16="http://schemas.microsoft.com/office/drawing/2014/main" id="{4CEB7449-A855-A744-2297-5979CA01634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27807" y="3182983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2" name="Marcador de texto 49">
            <a:extLst>
              <a:ext uri="{FF2B5EF4-FFF2-40B4-BE49-F238E27FC236}">
                <a16:creationId xmlns="" xmlns:a16="http://schemas.microsoft.com/office/drawing/2014/main" id="{B66DFA7E-7D5B-0238-9B03-786291CC29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7807" y="480862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3" name="Marcador de texto 49">
            <a:extLst>
              <a:ext uri="{FF2B5EF4-FFF2-40B4-BE49-F238E27FC236}">
                <a16:creationId xmlns="" xmlns:a16="http://schemas.microsoft.com/office/drawing/2014/main" id="{8D23CBBE-52F5-9B12-B294-878C4299DA7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6198" y="3182983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4" name="Marcador de texto 49">
            <a:extLst>
              <a:ext uri="{FF2B5EF4-FFF2-40B4-BE49-F238E27FC236}">
                <a16:creationId xmlns="" xmlns:a16="http://schemas.microsoft.com/office/drawing/2014/main" id="{764CEE0A-8B73-3992-6679-F38F1F1DE93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89416" y="155733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5" name="Marcador de texto 49">
            <a:extLst>
              <a:ext uri="{FF2B5EF4-FFF2-40B4-BE49-F238E27FC236}">
                <a16:creationId xmlns="" xmlns:a16="http://schemas.microsoft.com/office/drawing/2014/main" id="{F9B072E7-2728-AC8E-B295-70399B4A33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89416" y="3182983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6" name="Marcador de texto 49">
            <a:extLst>
              <a:ext uri="{FF2B5EF4-FFF2-40B4-BE49-F238E27FC236}">
                <a16:creationId xmlns="" xmlns:a16="http://schemas.microsoft.com/office/drawing/2014/main" id="{3A25178A-DBEE-DFC4-D7BB-76092A78130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89416" y="480862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gráfico 69">
            <a:extLst>
              <a:ext uri="{FF2B5EF4-FFF2-40B4-BE49-F238E27FC236}">
                <a16:creationId xmlns="" xmlns:a16="http://schemas.microsoft.com/office/drawing/2014/main" id="{AD4783C1-4989-01EE-0D03-80854F12E165}"/>
              </a:ext>
            </a:extLst>
          </p:cNvPr>
          <p:cNvSpPr>
            <a:spLocks noGrp="1"/>
          </p:cNvSpPr>
          <p:nvPr>
            <p:ph type="chart" sz="quarter" idx="20"/>
          </p:nvPr>
        </p:nvSpPr>
        <p:spPr>
          <a:xfrm>
            <a:off x="607543" y="3423652"/>
            <a:ext cx="2390660" cy="955675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71" name="Marcador de texto 49">
            <a:extLst>
              <a:ext uri="{FF2B5EF4-FFF2-40B4-BE49-F238E27FC236}">
                <a16:creationId xmlns=""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61411" y="1323167"/>
            <a:ext cx="2673350" cy="234292"/>
          </a:xfrm>
          <a:noFill/>
        </p:spPr>
        <p:txBody>
          <a:bodyPr>
            <a:noAutofit/>
          </a:bodyPr>
          <a:lstStyle>
            <a:lvl1pPr marL="0" indent="0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3" name="Marcador de texto 49">
            <a:extLst>
              <a:ext uri="{FF2B5EF4-FFF2-40B4-BE49-F238E27FC236}">
                <a16:creationId xmlns="" xmlns:a16="http://schemas.microsoft.com/office/drawing/2014/main" id="{227F04DF-FF13-1B7B-6980-D1476CA904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59961" y="1557338"/>
            <a:ext cx="2674800" cy="4602056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" name="Marcador de texto 49">
            <a:extLst>
              <a:ext uri="{FF2B5EF4-FFF2-40B4-BE49-F238E27FC236}">
                <a16:creationId xmlns="" xmlns:a16="http://schemas.microsoft.com/office/drawing/2014/main" id="{575D903E-9997-F823-2239-6D56BF5AF4D2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66198" y="4628667"/>
            <a:ext cx="287997" cy="225206"/>
          </a:xfrm>
          <a:solidFill>
            <a:schemeClr val="bg2"/>
          </a:solidFill>
          <a:ln>
            <a:noFill/>
          </a:ln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3" name="Marcador de texto 49">
            <a:extLst>
              <a:ext uri="{FF2B5EF4-FFF2-40B4-BE49-F238E27FC236}">
                <a16:creationId xmlns="" xmlns:a16="http://schemas.microsoft.com/office/drawing/2014/main" id="{5A2286CE-A375-62A1-4841-BAF1DF07D6EE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466198" y="4948264"/>
            <a:ext cx="287997" cy="2252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4" name="Marcador de texto 49">
            <a:extLst>
              <a:ext uri="{FF2B5EF4-FFF2-40B4-BE49-F238E27FC236}">
                <a16:creationId xmlns="" xmlns:a16="http://schemas.microsoft.com/office/drawing/2014/main" id="{486C3E63-6CDB-A6E3-D4BD-5C80CB4D560A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15538" y="4628667"/>
            <a:ext cx="2324010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" name="Marcador de texto 49">
            <a:extLst>
              <a:ext uri="{FF2B5EF4-FFF2-40B4-BE49-F238E27FC236}">
                <a16:creationId xmlns="" xmlns:a16="http://schemas.microsoft.com/office/drawing/2014/main" id="{5C8D17A8-879B-2B22-CC0A-63E09D60494D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15538" y="4948264"/>
            <a:ext cx="2324010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68923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=""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0002812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6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=""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Marcador de texto 7">
            <a:extLst>
              <a:ext uri="{FF2B5EF4-FFF2-40B4-BE49-F238E27FC236}">
                <a16:creationId xmlns="" xmlns:a16="http://schemas.microsoft.com/office/drawing/2014/main" id="{20BE0170-29F6-464B-92DA-5BCC02F077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847905" y="6307024"/>
            <a:ext cx="1039662" cy="5043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>
                <a:solidFill>
                  <a:schemeClr val="tx1"/>
                </a:solidFill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/>
              <a:t>Fecha</a:t>
            </a:r>
            <a:endParaRPr lang="es-CL"/>
          </a:p>
        </p:txBody>
      </p:sp>
      <p:sp>
        <p:nvSpPr>
          <p:cNvPr id="12" name="Marcador de texto 7">
            <a:extLst>
              <a:ext uri="{FF2B5EF4-FFF2-40B4-BE49-F238E27FC236}">
                <a16:creationId xmlns="" xmlns:a16="http://schemas.microsoft.com/office/drawing/2014/main" id="{125E5D5D-7C4C-E44B-A9D3-89AF144C0EF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321" y="1881407"/>
            <a:ext cx="9656127" cy="30951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6000" b="1">
                <a:solidFill>
                  <a:schemeClr val="tx1"/>
                </a:solidFill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presentación Máximo 3 líneas </a:t>
            </a:r>
          </a:p>
          <a:p>
            <a:pPr lvl="0"/>
            <a:r>
              <a:rPr lang="es-ES" dirty="0"/>
              <a:t>Arial Bold - 60 puntos</a:t>
            </a:r>
            <a:endParaRPr lang="es-CL" dirty="0"/>
          </a:p>
        </p:txBody>
      </p:sp>
      <p:pic>
        <p:nvPicPr>
          <p:cNvPr id="7" name="Gráfico 6">
            <a:extLst>
              <a:ext uri="{FF2B5EF4-FFF2-40B4-BE49-F238E27FC236}">
                <a16:creationId xmlns="" xmlns:a16="http://schemas.microsoft.com/office/drawing/2014/main" id="{DFB54729-0CF1-4AB4-9937-C811A0CD9DD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232900" y="1"/>
            <a:ext cx="2959100" cy="2959100"/>
          </a:xfrm>
          <a:prstGeom prst="rect">
            <a:avLst/>
          </a:prstGeom>
        </p:spPr>
      </p:pic>
      <p:pic>
        <p:nvPicPr>
          <p:cNvPr id="9" name="Gráfico 3">
            <a:extLst>
              <a:ext uri="{FF2B5EF4-FFF2-40B4-BE49-F238E27FC236}">
                <a16:creationId xmlns="" xmlns:a16="http://schemas.microsoft.com/office/drawing/2014/main" id="{A9074783-5EE3-1AC8-78B3-3BBE53D6D9B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47321" y="386737"/>
            <a:ext cx="1922822" cy="79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953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136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9" name="Marcador de texto 34">
            <a:extLst>
              <a:ext uri="{FF2B5EF4-FFF2-40B4-BE49-F238E27FC236}">
                <a16:creationId xmlns="" xmlns:a16="http://schemas.microsoft.com/office/drawing/2014/main" id="{54260D41-C7E4-30CE-4873-5F856A836A5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7514" y="1614365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0" name="Marcador de texto 31">
            <a:extLst>
              <a:ext uri="{FF2B5EF4-FFF2-40B4-BE49-F238E27FC236}">
                <a16:creationId xmlns="" xmlns:a16="http://schemas.microsoft.com/office/drawing/2014/main" id="{270DEEBE-1143-EA9A-3500-A5C7B5DA4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78920" y="1617177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2" name="Marcador de texto 49">
            <a:extLst>
              <a:ext uri="{FF2B5EF4-FFF2-40B4-BE49-F238E27FC236}">
                <a16:creationId xmlns="" xmlns:a16="http://schemas.microsoft.com/office/drawing/2014/main" id="{EF76D1EF-4B7A-1EF1-D0B5-EC99EEDF289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4195" y="2096444"/>
            <a:ext cx="7087066" cy="524496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3" name="Marcador de texto 34">
            <a:extLst>
              <a:ext uri="{FF2B5EF4-FFF2-40B4-BE49-F238E27FC236}">
                <a16:creationId xmlns="" xmlns:a16="http://schemas.microsoft.com/office/drawing/2014/main" id="{CEBB605A-2901-A563-041E-CD22DC6509C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857514" y="3208541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4" name="Marcador de texto 31">
            <a:extLst>
              <a:ext uri="{FF2B5EF4-FFF2-40B4-BE49-F238E27FC236}">
                <a16:creationId xmlns="" xmlns:a16="http://schemas.microsoft.com/office/drawing/2014/main" id="{A0EBDC63-CF68-9C5C-1FE0-979E86DC66C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78920" y="321135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5" name="Marcador de texto 49">
            <a:extLst>
              <a:ext uri="{FF2B5EF4-FFF2-40B4-BE49-F238E27FC236}">
                <a16:creationId xmlns="" xmlns:a16="http://schemas.microsoft.com/office/drawing/2014/main" id="{DFB45C69-9237-7502-2F0E-6C4965F7706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54195" y="3690620"/>
            <a:ext cx="7087066" cy="524496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6" name="Marcador de texto 34">
            <a:extLst>
              <a:ext uri="{FF2B5EF4-FFF2-40B4-BE49-F238E27FC236}">
                <a16:creationId xmlns="" xmlns:a16="http://schemas.microsoft.com/office/drawing/2014/main" id="{E7AFF7E1-CE70-256E-B1FD-367171882CA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857514" y="4889858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7" name="Marcador de texto 31">
            <a:extLst>
              <a:ext uri="{FF2B5EF4-FFF2-40B4-BE49-F238E27FC236}">
                <a16:creationId xmlns="" xmlns:a16="http://schemas.microsoft.com/office/drawing/2014/main" id="{5B730CF1-E63F-93AF-0411-16DD50A5BB9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678920" y="489267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8" name="Marcador de texto 49">
            <a:extLst>
              <a:ext uri="{FF2B5EF4-FFF2-40B4-BE49-F238E27FC236}">
                <a16:creationId xmlns="" xmlns:a16="http://schemas.microsoft.com/office/drawing/2014/main" id="{709655F6-925F-1171-7427-F6BB0CE1115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154195" y="5371937"/>
            <a:ext cx="7087066" cy="524496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9" name="Marcador de texto 49">
            <a:extLst>
              <a:ext uri="{FF2B5EF4-FFF2-40B4-BE49-F238E27FC236}">
                <a16:creationId xmlns="" xmlns:a16="http://schemas.microsoft.com/office/drawing/2014/main" id="{42E1B947-66E3-6C9A-AD76-1071AA9F3BF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7578" y="1304925"/>
            <a:ext cx="2010487" cy="4860925"/>
          </a:xfr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1234694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683334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60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=""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endParaRPr lang="es-CL" dirty="0"/>
          </a:p>
        </p:txBody>
      </p:sp>
      <p:sp>
        <p:nvSpPr>
          <p:cNvPr id="24" name="Marcador de texto 34">
            <a:extLst>
              <a:ext uri="{FF2B5EF4-FFF2-40B4-BE49-F238E27FC236}">
                <a16:creationId xmlns="" xmlns:a16="http://schemas.microsoft.com/office/drawing/2014/main" id="{D3FED2ED-68EA-2514-B9F2-137CE0FBEF7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578" y="1724070"/>
            <a:ext cx="1964755" cy="842149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="" xmlns:a16="http://schemas.microsoft.com/office/drawing/2014/main" id="{FC417ABA-4D17-F30A-3CED-EF43519DF69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50003" y="1724071"/>
            <a:ext cx="8098337" cy="330871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4">
            <a:extLst>
              <a:ext uri="{FF2B5EF4-FFF2-40B4-BE49-F238E27FC236}">
                <a16:creationId xmlns="" xmlns:a16="http://schemas.microsoft.com/office/drawing/2014/main" id="{1E6897B5-047B-7914-25A0-1BB2AC3CEFC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650003" y="2225517"/>
            <a:ext cx="8098337" cy="330871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9" name="Marcador de texto 34">
            <a:extLst>
              <a:ext uri="{FF2B5EF4-FFF2-40B4-BE49-F238E27FC236}">
                <a16:creationId xmlns="" xmlns:a16="http://schemas.microsoft.com/office/drawing/2014/main" id="{D8C02170-A848-14DC-6890-D9BB4C8D3D2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7578" y="2815451"/>
            <a:ext cx="1964755" cy="842149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0" name="Marcador de texto 34">
            <a:extLst>
              <a:ext uri="{FF2B5EF4-FFF2-40B4-BE49-F238E27FC236}">
                <a16:creationId xmlns="" xmlns:a16="http://schemas.microsoft.com/office/drawing/2014/main" id="{2B1D595A-2D1E-C8E8-7298-219AF32DE95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50003" y="2815452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1" name="Marcador de texto 34">
            <a:extLst>
              <a:ext uri="{FF2B5EF4-FFF2-40B4-BE49-F238E27FC236}">
                <a16:creationId xmlns="" xmlns:a16="http://schemas.microsoft.com/office/drawing/2014/main" id="{44B13F70-4330-4D83-AFC6-7BE57EFD86A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650003" y="3316898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1" name="Marcador de texto 34">
            <a:extLst>
              <a:ext uri="{FF2B5EF4-FFF2-40B4-BE49-F238E27FC236}">
                <a16:creationId xmlns="" xmlns:a16="http://schemas.microsoft.com/office/drawing/2014/main" id="{F58EA09C-FF04-D370-6DC3-6F54C2578A4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47578" y="3936328"/>
            <a:ext cx="1964755" cy="842149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2" name="Marcador de texto 34">
            <a:extLst>
              <a:ext uri="{FF2B5EF4-FFF2-40B4-BE49-F238E27FC236}">
                <a16:creationId xmlns="" xmlns:a16="http://schemas.microsoft.com/office/drawing/2014/main" id="{89E1D36B-B1C8-B29F-41B3-BADA1606726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650003" y="3936329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="" xmlns:a16="http://schemas.microsoft.com/office/drawing/2014/main" id="{3C9E6747-A8D8-BCEB-C54E-F8B5C0BFAB1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650003" y="4437775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4" name="Marcador de texto 34">
            <a:extLst>
              <a:ext uri="{FF2B5EF4-FFF2-40B4-BE49-F238E27FC236}">
                <a16:creationId xmlns="" xmlns:a16="http://schemas.microsoft.com/office/drawing/2014/main" id="{4E817DF5-9FAF-CD74-138D-074948AD1EA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7578" y="5027709"/>
            <a:ext cx="1964755" cy="842149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5" name="Marcador de texto 34">
            <a:extLst>
              <a:ext uri="{FF2B5EF4-FFF2-40B4-BE49-F238E27FC236}">
                <a16:creationId xmlns="" xmlns:a16="http://schemas.microsoft.com/office/drawing/2014/main" id="{0F1C697D-41E0-C8E2-8472-73A20CD23D4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50003" y="5027710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="" xmlns:a16="http://schemas.microsoft.com/office/drawing/2014/main" id="{3335E92C-B5CE-9004-644D-DFC87A2FB46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50003" y="5529156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7" name="Marcador de texto 49">
            <a:extLst>
              <a:ext uri="{FF2B5EF4-FFF2-40B4-BE49-F238E27FC236}">
                <a16:creationId xmlns=""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1964754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="" xmlns:a16="http://schemas.microsoft.com/office/drawing/2014/main" id="{B1E462D8-2796-1E4A-955E-374B96D09A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50003" y="1328808"/>
            <a:ext cx="2104509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59901503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84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27" name="28 Conector recto">
            <a:extLst>
              <a:ext uri="{FF2B5EF4-FFF2-40B4-BE49-F238E27FC236}">
                <a16:creationId xmlns="" xmlns:a16="http://schemas.microsoft.com/office/drawing/2014/main" id="{7C2338FF-14EA-817D-87DC-28AD2B96B0CD}"/>
              </a:ext>
            </a:extLst>
          </p:cNvPr>
          <p:cNvCxnSpPr>
            <a:cxnSpLocks/>
          </p:cNvCxnSpPr>
          <p:nvPr userDrawn="1"/>
        </p:nvCxnSpPr>
        <p:spPr>
          <a:xfrm>
            <a:off x="447578" y="1543924"/>
            <a:ext cx="7606658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Marcador de texto 49">
            <a:extLst>
              <a:ext uri="{FF2B5EF4-FFF2-40B4-BE49-F238E27FC236}">
                <a16:creationId xmlns="" xmlns:a16="http://schemas.microsoft.com/office/drawing/2014/main" id="{E05734F2-CED4-8924-A343-49E26EF86A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579" y="1676277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="" xmlns:a16="http://schemas.microsoft.com/office/drawing/2014/main" id="{8FC76D54-EED4-75EA-2F7D-11A14BC405D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7579" y="2466295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3" name="Marcador de texto 49">
            <a:extLst>
              <a:ext uri="{FF2B5EF4-FFF2-40B4-BE49-F238E27FC236}">
                <a16:creationId xmlns="" xmlns:a16="http://schemas.microsoft.com/office/drawing/2014/main" id="{3505BCEB-9E33-3B35-0374-A3B0CF96007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47579" y="3258947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4" name="Marcador de texto 49">
            <a:extLst>
              <a:ext uri="{FF2B5EF4-FFF2-40B4-BE49-F238E27FC236}">
                <a16:creationId xmlns="" xmlns:a16="http://schemas.microsoft.com/office/drawing/2014/main" id="{288C4292-B6DD-013E-3D47-0F7C2ED05AA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7579" y="4048965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5" name="Marcador de texto 49">
            <a:extLst>
              <a:ext uri="{FF2B5EF4-FFF2-40B4-BE49-F238E27FC236}">
                <a16:creationId xmlns="" xmlns:a16="http://schemas.microsoft.com/office/drawing/2014/main" id="{67352EFF-57E4-1068-B717-A2AE8FDBC1A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7579" y="4838983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6" name="Marcador de texto 49">
            <a:extLst>
              <a:ext uri="{FF2B5EF4-FFF2-40B4-BE49-F238E27FC236}">
                <a16:creationId xmlns="" xmlns:a16="http://schemas.microsoft.com/office/drawing/2014/main" id="{EDC46FD0-0231-1AF6-74CB-0E80FEFC7A3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7579" y="5628999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0" name="Marcador de texto 49">
            <a:extLst>
              <a:ext uri="{FF2B5EF4-FFF2-40B4-BE49-F238E27FC236}">
                <a16:creationId xmlns="" xmlns:a16="http://schemas.microsoft.com/office/drawing/2014/main" id="{27C0CCB8-FC2B-04DE-8EA2-891488D4406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51025" y="1538471"/>
            <a:ext cx="2673350" cy="4620923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pic>
        <p:nvPicPr>
          <p:cNvPr id="42" name="Imagen 41">
            <a:extLst>
              <a:ext uri="{FF2B5EF4-FFF2-40B4-BE49-F238E27FC236}">
                <a16:creationId xmlns="" xmlns:a16="http://schemas.microsoft.com/office/drawing/2014/main" id="{D9C29C8D-FCDA-A370-6DCD-03A8D289E8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r="11760"/>
          <a:stretch/>
        </p:blipFill>
        <p:spPr>
          <a:xfrm>
            <a:off x="8234812" y="3140458"/>
            <a:ext cx="625321" cy="1171633"/>
          </a:xfrm>
          <a:prstGeom prst="rect">
            <a:avLst/>
          </a:prstGeom>
          <a:solidFill>
            <a:schemeClr val="tx2"/>
          </a:solidFill>
        </p:spPr>
      </p:pic>
      <p:sp>
        <p:nvSpPr>
          <p:cNvPr id="46" name="Marcador de texto 49">
            <a:extLst>
              <a:ext uri="{FF2B5EF4-FFF2-40B4-BE49-F238E27FC236}">
                <a16:creationId xmlns="" xmlns:a16="http://schemas.microsoft.com/office/drawing/2014/main" id="{E87D6ED8-C300-9A48-0B0F-EE18C324D39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662582" y="2468051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7" name="Marcador de texto 49">
            <a:extLst>
              <a:ext uri="{FF2B5EF4-FFF2-40B4-BE49-F238E27FC236}">
                <a16:creationId xmlns="" xmlns:a16="http://schemas.microsoft.com/office/drawing/2014/main" id="{2BE26540-2188-2C21-582F-F962681DFC4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662582" y="1678911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8" name="Marcador de texto 49">
            <a:extLst>
              <a:ext uri="{FF2B5EF4-FFF2-40B4-BE49-F238E27FC236}">
                <a16:creationId xmlns="" xmlns:a16="http://schemas.microsoft.com/office/drawing/2014/main" id="{C61D23D2-F540-A494-1982-6F9C066B71E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62582" y="404633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9" name="Marcador de texto 49">
            <a:extLst>
              <a:ext uri="{FF2B5EF4-FFF2-40B4-BE49-F238E27FC236}">
                <a16:creationId xmlns="" xmlns:a16="http://schemas.microsoft.com/office/drawing/2014/main" id="{3D7B4374-5F06-4775-3250-01DEA4323E4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62582" y="325719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0" name="Marcador de texto 49">
            <a:extLst>
              <a:ext uri="{FF2B5EF4-FFF2-40B4-BE49-F238E27FC236}">
                <a16:creationId xmlns="" xmlns:a16="http://schemas.microsoft.com/office/drawing/2014/main" id="{0D26AE7A-DFD2-9007-3969-9D0341D277A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662582" y="562461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1" name="Marcador de texto 49">
            <a:extLst>
              <a:ext uri="{FF2B5EF4-FFF2-40B4-BE49-F238E27FC236}">
                <a16:creationId xmlns="" xmlns:a16="http://schemas.microsoft.com/office/drawing/2014/main" id="{F59C4BB5-8F40-671F-252D-24802B07989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662582" y="483547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1" name="Marcador de texto 49">
            <a:extLst>
              <a:ext uri="{FF2B5EF4-FFF2-40B4-BE49-F238E27FC236}">
                <a16:creationId xmlns=""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19980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cxnSp>
        <p:nvCxnSpPr>
          <p:cNvPr id="37" name="28 Conector recto">
            <a:extLst>
              <a:ext uri="{FF2B5EF4-FFF2-40B4-BE49-F238E27FC236}">
                <a16:creationId xmlns="" xmlns:a16="http://schemas.microsoft.com/office/drawing/2014/main" id="{17E974FC-33F2-C9C0-C672-3359CE6E57DA}"/>
              </a:ext>
            </a:extLst>
          </p:cNvPr>
          <p:cNvCxnSpPr>
            <a:cxnSpLocks/>
          </p:cNvCxnSpPr>
          <p:nvPr userDrawn="1"/>
        </p:nvCxnSpPr>
        <p:spPr>
          <a:xfrm>
            <a:off x="9044050" y="1557338"/>
            <a:ext cx="2694123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Marcador de texto 49">
            <a:extLst>
              <a:ext uri="{FF2B5EF4-FFF2-40B4-BE49-F238E27FC236}">
                <a16:creationId xmlns=""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061411" y="1323167"/>
            <a:ext cx="2673350" cy="234292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9985818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08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146" name="28 Conector recto">
            <a:extLst>
              <a:ext uri="{FF2B5EF4-FFF2-40B4-BE49-F238E27FC236}">
                <a16:creationId xmlns="" xmlns:a16="http://schemas.microsoft.com/office/drawing/2014/main" id="{CD9AFF18-1D00-7A0A-2E10-B238816600D2}"/>
              </a:ext>
            </a:extLst>
          </p:cNvPr>
          <p:cNvCxnSpPr>
            <a:cxnSpLocks/>
          </p:cNvCxnSpPr>
          <p:nvPr userDrawn="1"/>
        </p:nvCxnSpPr>
        <p:spPr>
          <a:xfrm>
            <a:off x="442913" y="1548251"/>
            <a:ext cx="8015701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Marcador de gráfico 150">
            <a:extLst>
              <a:ext uri="{FF2B5EF4-FFF2-40B4-BE49-F238E27FC236}">
                <a16:creationId xmlns="" xmlns:a16="http://schemas.microsoft.com/office/drawing/2014/main" id="{05118DE9-F0E6-8EDC-C655-FBEFD2029434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447674" y="1772089"/>
            <a:ext cx="8015605" cy="4393762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153" name="Marcador de texto 49">
            <a:extLst>
              <a:ext uri="{FF2B5EF4-FFF2-40B4-BE49-F238E27FC236}">
                <a16:creationId xmlns="" xmlns:a16="http://schemas.microsoft.com/office/drawing/2014/main" id="{84A0D9FB-A827-29B3-A8AF-CC075A07AF4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51025" y="185649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55" name="Marcador de texto 49">
            <a:extLst>
              <a:ext uri="{FF2B5EF4-FFF2-40B4-BE49-F238E27FC236}">
                <a16:creationId xmlns="" xmlns:a16="http://schemas.microsoft.com/office/drawing/2014/main" id="{E0BFBE7D-4676-C06D-3A55-782C4BFBC11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144442" y="185648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58" name="Marcador de texto 49">
            <a:extLst>
              <a:ext uri="{FF2B5EF4-FFF2-40B4-BE49-F238E27FC236}">
                <a16:creationId xmlns="" xmlns:a16="http://schemas.microsoft.com/office/drawing/2014/main" id="{63E4258C-2A54-8DE0-E85D-413FC8B848C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051025" y="276073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59" name="Marcador de texto 49">
            <a:extLst>
              <a:ext uri="{FF2B5EF4-FFF2-40B4-BE49-F238E27FC236}">
                <a16:creationId xmlns="" xmlns:a16="http://schemas.microsoft.com/office/drawing/2014/main" id="{B71F0879-DDEA-DED9-DDCF-BB39B74B6E7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144442" y="276072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60" name="Marcador de texto 49">
            <a:extLst>
              <a:ext uri="{FF2B5EF4-FFF2-40B4-BE49-F238E27FC236}">
                <a16:creationId xmlns="" xmlns:a16="http://schemas.microsoft.com/office/drawing/2014/main" id="{D5AA7D63-3309-0336-ECE6-AD0D41559AB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051025" y="365481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61" name="Marcador de texto 49">
            <a:extLst>
              <a:ext uri="{FF2B5EF4-FFF2-40B4-BE49-F238E27FC236}">
                <a16:creationId xmlns="" xmlns:a16="http://schemas.microsoft.com/office/drawing/2014/main" id="{4F9B9F28-3436-E9BC-C3EC-87DCACB6D85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144442" y="365480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62" name="Marcador de texto 49">
            <a:extLst>
              <a:ext uri="{FF2B5EF4-FFF2-40B4-BE49-F238E27FC236}">
                <a16:creationId xmlns="" xmlns:a16="http://schemas.microsoft.com/office/drawing/2014/main" id="{0E1592C8-6918-D2CB-A559-D07AAE05468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51025" y="455905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63" name="Marcador de texto 49">
            <a:extLst>
              <a:ext uri="{FF2B5EF4-FFF2-40B4-BE49-F238E27FC236}">
                <a16:creationId xmlns="" xmlns:a16="http://schemas.microsoft.com/office/drawing/2014/main" id="{63B870C0-B543-BA7F-A686-1E756AEAFDD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0144442" y="455904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7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2" name="Marcador de texto 49">
            <a:extLst>
              <a:ext uri="{FF2B5EF4-FFF2-40B4-BE49-F238E27FC236}">
                <a16:creationId xmlns=""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19980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cxnSp>
        <p:nvCxnSpPr>
          <p:cNvPr id="23" name="28 Conector recto">
            <a:extLst>
              <a:ext uri="{FF2B5EF4-FFF2-40B4-BE49-F238E27FC236}">
                <a16:creationId xmlns="" xmlns:a16="http://schemas.microsoft.com/office/drawing/2014/main" id="{17E974FC-33F2-C9C0-C672-3359CE6E57DA}"/>
              </a:ext>
            </a:extLst>
          </p:cNvPr>
          <p:cNvCxnSpPr>
            <a:cxnSpLocks/>
          </p:cNvCxnSpPr>
          <p:nvPr userDrawn="1"/>
        </p:nvCxnSpPr>
        <p:spPr>
          <a:xfrm>
            <a:off x="9044050" y="1557338"/>
            <a:ext cx="2694123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Marcador de texto 49">
            <a:extLst>
              <a:ext uri="{FF2B5EF4-FFF2-40B4-BE49-F238E27FC236}">
                <a16:creationId xmlns=""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061411" y="1323167"/>
            <a:ext cx="2673350" cy="234292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360955059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32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146" name="28 Conector recto">
            <a:extLst>
              <a:ext uri="{FF2B5EF4-FFF2-40B4-BE49-F238E27FC236}">
                <a16:creationId xmlns="" xmlns:a16="http://schemas.microsoft.com/office/drawing/2014/main" id="{CD9AFF18-1D00-7A0A-2E10-B238816600D2}"/>
              </a:ext>
            </a:extLst>
          </p:cNvPr>
          <p:cNvCxnSpPr>
            <a:cxnSpLocks/>
          </p:cNvCxnSpPr>
          <p:nvPr userDrawn="1"/>
        </p:nvCxnSpPr>
        <p:spPr>
          <a:xfrm>
            <a:off x="432753" y="1557338"/>
            <a:ext cx="5181028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Marcador de gráfico 150">
            <a:extLst>
              <a:ext uri="{FF2B5EF4-FFF2-40B4-BE49-F238E27FC236}">
                <a16:creationId xmlns="" xmlns:a16="http://schemas.microsoft.com/office/drawing/2014/main" id="{05118DE9-F0E6-8EDC-C655-FBEFD2029434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432719" y="1727722"/>
            <a:ext cx="5180966" cy="356346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9" name="Marcador de texto 49">
            <a:extLst>
              <a:ext uri="{FF2B5EF4-FFF2-40B4-BE49-F238E27FC236}">
                <a16:creationId xmlns="" xmlns:a16="http://schemas.microsoft.com/office/drawing/2014/main" id="{36C9AA89-70A9-96EF-08A2-1941754773F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2913" y="5647847"/>
            <a:ext cx="11328787" cy="470147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cxnSp>
        <p:nvCxnSpPr>
          <p:cNvPr id="20" name="28 Conector recto">
            <a:extLst>
              <a:ext uri="{FF2B5EF4-FFF2-40B4-BE49-F238E27FC236}">
                <a16:creationId xmlns="" xmlns:a16="http://schemas.microsoft.com/office/drawing/2014/main" id="{D1AAE0B0-B1C7-7622-B4F0-C30A227DC181}"/>
              </a:ext>
            </a:extLst>
          </p:cNvPr>
          <p:cNvCxnSpPr>
            <a:cxnSpLocks/>
          </p:cNvCxnSpPr>
          <p:nvPr userDrawn="1"/>
        </p:nvCxnSpPr>
        <p:spPr>
          <a:xfrm>
            <a:off x="6590672" y="1557338"/>
            <a:ext cx="5181028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arcador de gráfico 150">
            <a:extLst>
              <a:ext uri="{FF2B5EF4-FFF2-40B4-BE49-F238E27FC236}">
                <a16:creationId xmlns="" xmlns:a16="http://schemas.microsoft.com/office/drawing/2014/main" id="{36CEC36F-5B5E-A05B-2DEC-D3CE91C8A6D4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6601875" y="1727722"/>
            <a:ext cx="5180966" cy="356346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17" name="Marcador de texto 49">
            <a:extLst>
              <a:ext uri="{FF2B5EF4-FFF2-40B4-BE49-F238E27FC236}">
                <a16:creationId xmlns=""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51804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8" name="Marcador de texto 49">
            <a:extLst>
              <a:ext uri="{FF2B5EF4-FFF2-40B4-BE49-F238E27FC236}">
                <a16:creationId xmlns=""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591300" y="1328808"/>
            <a:ext cx="51804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167998796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56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="" xmlns:a16="http://schemas.microsoft.com/office/drawing/2014/main" id="{44BA7B2D-169E-09F6-14BA-09E44D14D9A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71480" y="1722909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26" name="Marcador de texto 31">
            <a:extLst>
              <a:ext uri="{FF2B5EF4-FFF2-40B4-BE49-F238E27FC236}">
                <a16:creationId xmlns="" xmlns:a16="http://schemas.microsoft.com/office/drawing/2014/main" id="{C4827CB1-5EFF-9B5B-992A-EC194F6BEB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2887" y="199265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0" name="Marcador de texto 34">
            <a:extLst>
              <a:ext uri="{FF2B5EF4-FFF2-40B4-BE49-F238E27FC236}">
                <a16:creationId xmlns="" xmlns:a16="http://schemas.microsoft.com/office/drawing/2014/main" id="{4CD7CCD0-1E82-0F5E-6B7E-DADD1ACFA3A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871480" y="2853618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1" name="Marcador de texto 31">
            <a:extLst>
              <a:ext uri="{FF2B5EF4-FFF2-40B4-BE49-F238E27FC236}">
                <a16:creationId xmlns="" xmlns:a16="http://schemas.microsoft.com/office/drawing/2014/main" id="{21B01A52-5DC3-F441-4910-6ED91E6343A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692887" y="3123359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="" xmlns:a16="http://schemas.microsoft.com/office/drawing/2014/main" id="{39D00571-CBCE-1055-7B0C-D0ADE391B2E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871480" y="4003992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1" name="Marcador de texto 31">
            <a:extLst>
              <a:ext uri="{FF2B5EF4-FFF2-40B4-BE49-F238E27FC236}">
                <a16:creationId xmlns="" xmlns:a16="http://schemas.microsoft.com/office/drawing/2014/main" id="{4AA8B7D6-A2BC-ECA8-5D7A-A7EB93B1677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692887" y="427373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="" xmlns:a16="http://schemas.microsoft.com/office/drawing/2014/main" id="{E8B7423C-1808-9B07-6A30-59653C8D7A4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871480" y="5134701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4" name="Marcador de texto 31">
            <a:extLst>
              <a:ext uri="{FF2B5EF4-FFF2-40B4-BE49-F238E27FC236}">
                <a16:creationId xmlns="" xmlns:a16="http://schemas.microsoft.com/office/drawing/2014/main" id="{4B45B11D-EF15-BFF9-9BC0-E2669B1D155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92887" y="5404442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5" name="Marcador de texto 34">
            <a:extLst>
              <a:ext uri="{FF2B5EF4-FFF2-40B4-BE49-F238E27FC236}">
                <a16:creationId xmlns="" xmlns:a16="http://schemas.microsoft.com/office/drawing/2014/main" id="{7A429157-FE10-D61D-F2FC-B70E632F37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42913" y="1722909"/>
            <a:ext cx="2104510" cy="4308045"/>
          </a:xfrm>
          <a:solidFill>
            <a:schemeClr val="tx2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0" name="Marcador de texto 49">
            <a:extLst>
              <a:ext uri="{FF2B5EF4-FFF2-40B4-BE49-F238E27FC236}">
                <a16:creationId xmlns=""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21060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1" name="Marcador de texto 49">
            <a:extLst>
              <a:ext uri="{FF2B5EF4-FFF2-40B4-BE49-F238E27FC236}">
                <a16:creationId xmlns="" xmlns:a16="http://schemas.microsoft.com/office/drawing/2014/main" id="{B1E462D8-2796-1E4A-955E-374B96D09A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71480" y="1328808"/>
            <a:ext cx="2104509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364306570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80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9" name="Conector recto 8">
            <a:extLst>
              <a:ext uri="{FF2B5EF4-FFF2-40B4-BE49-F238E27FC236}">
                <a16:creationId xmlns="" xmlns:a16="http://schemas.microsoft.com/office/drawing/2014/main" id="{7D00A3F0-1DBD-1D33-8E5F-B66DB97D8FD7}"/>
              </a:ext>
            </a:extLst>
          </p:cNvPr>
          <p:cNvCxnSpPr>
            <a:cxnSpLocks/>
          </p:cNvCxnSpPr>
          <p:nvPr userDrawn="1"/>
        </p:nvCxnSpPr>
        <p:spPr>
          <a:xfrm>
            <a:off x="2349500" y="1557338"/>
            <a:ext cx="0" cy="2523770"/>
          </a:xfrm>
          <a:prstGeom prst="line">
            <a:avLst/>
          </a:prstGeom>
          <a:noFill/>
          <a:ln w="19050" cap="flat">
            <a:solidFill>
              <a:schemeClr val="accent3">
                <a:lumMod val="75000"/>
                <a:lumOff val="2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" name="Conector recto 9">
            <a:extLst>
              <a:ext uri="{FF2B5EF4-FFF2-40B4-BE49-F238E27FC236}">
                <a16:creationId xmlns="" xmlns:a16="http://schemas.microsoft.com/office/drawing/2014/main" id="{D8DA6DB9-6655-E31D-4DF8-A9BFB349B924}"/>
              </a:ext>
            </a:extLst>
          </p:cNvPr>
          <p:cNvCxnSpPr>
            <a:cxnSpLocks/>
          </p:cNvCxnSpPr>
          <p:nvPr userDrawn="1"/>
        </p:nvCxnSpPr>
        <p:spPr>
          <a:xfrm>
            <a:off x="2349500" y="4679941"/>
            <a:ext cx="0" cy="1260414"/>
          </a:xfrm>
          <a:prstGeom prst="line">
            <a:avLst/>
          </a:prstGeom>
          <a:noFill/>
          <a:ln w="19050" cap="flat">
            <a:solidFill>
              <a:schemeClr val="accent3">
                <a:lumMod val="75000"/>
                <a:lumOff val="2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Marcador de texto 34">
            <a:extLst>
              <a:ext uri="{FF2B5EF4-FFF2-40B4-BE49-F238E27FC236}">
                <a16:creationId xmlns="" xmlns:a16="http://schemas.microsoft.com/office/drawing/2014/main" id="{462A4861-FA73-4F84-D33F-E36591B942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7514" y="1703767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23" name="Marcador de texto 31">
            <a:extLst>
              <a:ext uri="{FF2B5EF4-FFF2-40B4-BE49-F238E27FC236}">
                <a16:creationId xmlns="" xmlns:a16="http://schemas.microsoft.com/office/drawing/2014/main" id="{2A9F2B1D-23F6-CA0E-3516-72F6643F7F5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78920" y="1706579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8" name="Marcador de texto 34">
            <a:extLst>
              <a:ext uri="{FF2B5EF4-FFF2-40B4-BE49-F238E27FC236}">
                <a16:creationId xmlns="" xmlns:a16="http://schemas.microsoft.com/office/drawing/2014/main" id="{FF397842-E966-0BAD-2099-3A4A04BD1E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57514" y="2320217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2" name="Marcador de texto 31">
            <a:extLst>
              <a:ext uri="{FF2B5EF4-FFF2-40B4-BE49-F238E27FC236}">
                <a16:creationId xmlns="" xmlns:a16="http://schemas.microsoft.com/office/drawing/2014/main" id="{9E378365-C358-1A5A-6210-FED06EA7A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78920" y="2323029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3" name="Marcador de texto 34">
            <a:extLst>
              <a:ext uri="{FF2B5EF4-FFF2-40B4-BE49-F238E27FC236}">
                <a16:creationId xmlns="" xmlns:a16="http://schemas.microsoft.com/office/drawing/2014/main" id="{E2C5DC06-7BB7-7232-58C7-444D3E88374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57514" y="2957215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4" name="Marcador de texto 31">
            <a:extLst>
              <a:ext uri="{FF2B5EF4-FFF2-40B4-BE49-F238E27FC236}">
                <a16:creationId xmlns="" xmlns:a16="http://schemas.microsoft.com/office/drawing/2014/main" id="{D88F5D89-C7C9-442F-44A9-A2BA3065808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78920" y="2960027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="" xmlns:a16="http://schemas.microsoft.com/office/drawing/2014/main" id="{5D97D7C2-0F0D-4275-E1C0-DFE6973AA64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57514" y="3573665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6" name="Marcador de texto 31">
            <a:extLst>
              <a:ext uri="{FF2B5EF4-FFF2-40B4-BE49-F238E27FC236}">
                <a16:creationId xmlns="" xmlns:a16="http://schemas.microsoft.com/office/drawing/2014/main" id="{C6743988-3135-9B1B-A7E1-84F9AF68356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678920" y="3576477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0" name="Marcador de texto 34">
            <a:extLst>
              <a:ext uri="{FF2B5EF4-FFF2-40B4-BE49-F238E27FC236}">
                <a16:creationId xmlns="" xmlns:a16="http://schemas.microsoft.com/office/drawing/2014/main" id="{986A27C1-4385-EA36-2391-6E1C2590542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857514" y="4800623"/>
            <a:ext cx="7383748" cy="360000"/>
          </a:xfrm>
          <a:solidFill>
            <a:schemeClr val="accent1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2" name="Marcador de texto 31">
            <a:extLst>
              <a:ext uri="{FF2B5EF4-FFF2-40B4-BE49-F238E27FC236}">
                <a16:creationId xmlns="" xmlns:a16="http://schemas.microsoft.com/office/drawing/2014/main" id="{9303CB70-6710-7652-6862-92FD3CEF4AD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678920" y="4803435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="" xmlns:a16="http://schemas.microsoft.com/office/drawing/2014/main" id="{619B6F0C-A526-9A80-52DE-21AA36F46C2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57514" y="5417073"/>
            <a:ext cx="7383748" cy="360000"/>
          </a:xfrm>
          <a:solidFill>
            <a:schemeClr val="accent1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7" name="Marcador de texto 31">
            <a:extLst>
              <a:ext uri="{FF2B5EF4-FFF2-40B4-BE49-F238E27FC236}">
                <a16:creationId xmlns="" xmlns:a16="http://schemas.microsoft.com/office/drawing/2014/main" id="{69225B97-AB96-0666-B527-D3A15A469BD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78920" y="5419885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8" name="Marcador de texto 34">
            <a:extLst>
              <a:ext uri="{FF2B5EF4-FFF2-40B4-BE49-F238E27FC236}">
                <a16:creationId xmlns="" xmlns:a16="http://schemas.microsoft.com/office/drawing/2014/main" id="{CAAA8765-51D3-525E-5399-D9BA69DF784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0017" y="1557338"/>
            <a:ext cx="1345910" cy="2523769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r">
              <a:buNone/>
              <a:defRPr b="1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="" xmlns:a16="http://schemas.microsoft.com/office/drawing/2014/main" id="{493F1595-E2C2-7DB1-B57D-E491A3A3301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50017" y="4679941"/>
            <a:ext cx="1345910" cy="126041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r">
              <a:buNone/>
              <a:defRPr b="1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88843799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04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67" name="Marcador de gráfico 66">
            <a:extLst>
              <a:ext uri="{FF2B5EF4-FFF2-40B4-BE49-F238E27FC236}">
                <a16:creationId xmlns="" xmlns:a16="http://schemas.microsoft.com/office/drawing/2014/main" id="{0E2BF5F4-28AA-C091-A2C9-41CCD7F2E667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436563" y="4906393"/>
            <a:ext cx="11347450" cy="1259457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68" name="Marcador de texto 49">
            <a:extLst>
              <a:ext uri="{FF2B5EF4-FFF2-40B4-BE49-F238E27FC236}">
                <a16:creationId xmlns="" xmlns:a16="http://schemas.microsoft.com/office/drawing/2014/main" id="{2D6AB44C-BE20-6AE1-2BD7-60136A0F324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1504" y="1747856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="" xmlns:a16="http://schemas.microsoft.com/office/drawing/2014/main" id="{78626F12-8EE4-627F-3D9C-5D9BC9F5982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504" y="2013330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49">
            <a:extLst>
              <a:ext uri="{FF2B5EF4-FFF2-40B4-BE49-F238E27FC236}">
                <a16:creationId xmlns="" xmlns:a16="http://schemas.microsoft.com/office/drawing/2014/main" id="{704B6EFA-6E90-AFBD-907A-64E68F61631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500053" y="1747856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1" name="Marcador de texto 49">
            <a:extLst>
              <a:ext uri="{FF2B5EF4-FFF2-40B4-BE49-F238E27FC236}">
                <a16:creationId xmlns="" xmlns:a16="http://schemas.microsoft.com/office/drawing/2014/main" id="{232DAC00-2C77-A7D9-FE90-2C560289885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500053" y="2013330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2" name="Marcador de texto 49">
            <a:extLst>
              <a:ext uri="{FF2B5EF4-FFF2-40B4-BE49-F238E27FC236}">
                <a16:creationId xmlns="" xmlns:a16="http://schemas.microsoft.com/office/drawing/2014/main" id="{443983D0-B2F0-8BE2-4CB2-B508E32E48B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41504" y="3327124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3" name="Marcador de texto 49">
            <a:extLst>
              <a:ext uri="{FF2B5EF4-FFF2-40B4-BE49-F238E27FC236}">
                <a16:creationId xmlns="" xmlns:a16="http://schemas.microsoft.com/office/drawing/2014/main" id="{43DC84FC-1150-EEA1-3070-A9BDBE38B78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1504" y="3593774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4" name="Marcador de texto 49">
            <a:extLst>
              <a:ext uri="{FF2B5EF4-FFF2-40B4-BE49-F238E27FC236}">
                <a16:creationId xmlns="" xmlns:a16="http://schemas.microsoft.com/office/drawing/2014/main" id="{777C99C0-74E7-64A1-F61D-14048912DB6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500053" y="3327124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5" name="Marcador de texto 49">
            <a:extLst>
              <a:ext uri="{FF2B5EF4-FFF2-40B4-BE49-F238E27FC236}">
                <a16:creationId xmlns="" xmlns:a16="http://schemas.microsoft.com/office/drawing/2014/main" id="{C6759ADA-6F64-71AA-E09A-F518715539B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500053" y="3593774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texto 49">
            <a:extLst>
              <a:ext uri="{FF2B5EF4-FFF2-40B4-BE49-F238E27FC236}">
                <a16:creationId xmlns="" xmlns:a16="http://schemas.microsoft.com/office/drawing/2014/main" id="{8E6886E5-E7E4-6B6E-3F9A-E4EA0BAE70B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273852" y="1328807"/>
            <a:ext cx="3451612" cy="219443"/>
          </a:xfrm>
          <a:prstGeom prst="rect">
            <a:avLst/>
          </a:prstGeom>
          <a:solidFill>
            <a:schemeClr val="tx2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2" name="Marcador de texto 49">
            <a:extLst>
              <a:ext uri="{FF2B5EF4-FFF2-40B4-BE49-F238E27FC236}">
                <a16:creationId xmlns=""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7"/>
            <a:ext cx="1825200" cy="219443"/>
          </a:xfrm>
          <a:solidFill>
            <a:schemeClr val="accent1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3" name="Marcador de texto 49">
            <a:extLst>
              <a:ext uri="{FF2B5EF4-FFF2-40B4-BE49-F238E27FC236}">
                <a16:creationId xmlns="" xmlns:a16="http://schemas.microsoft.com/office/drawing/2014/main" id="{8E6886E5-E7E4-6B6E-3F9A-E4EA0BAE70B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332401" y="1328807"/>
            <a:ext cx="3451612" cy="219443"/>
          </a:xfrm>
          <a:prstGeom prst="rect">
            <a:avLst/>
          </a:prstGeom>
          <a:solidFill>
            <a:schemeClr val="tx2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4" name="Marcador de texto 49">
            <a:extLst>
              <a:ext uri="{FF2B5EF4-FFF2-40B4-BE49-F238E27FC236}">
                <a16:creationId xmlns=""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500053" y="1328807"/>
            <a:ext cx="1825200" cy="219443"/>
          </a:xfrm>
          <a:solidFill>
            <a:schemeClr val="accent1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164879661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327807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28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=""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31" name="Rectángulo 30">
            <a:extLst>
              <a:ext uri="{FF2B5EF4-FFF2-40B4-BE49-F238E27FC236}">
                <a16:creationId xmlns="" xmlns:a16="http://schemas.microsoft.com/office/drawing/2014/main" id="{A2C2BDA4-4AE0-D380-9B6E-2721E0E64383}"/>
              </a:ext>
            </a:extLst>
          </p:cNvPr>
          <p:cNvSpPr/>
          <p:nvPr userDrawn="1"/>
        </p:nvSpPr>
        <p:spPr>
          <a:xfrm rot="18900000">
            <a:off x="5690209" y="3341110"/>
            <a:ext cx="811583" cy="811583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2000" tIns="72000" rIns="72000" bIns="72000" numCol="1" spcCol="38100" rtlCol="0" anchor="t">
            <a:no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s-CL" sz="1200" dirty="0"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79" name="28 Conector recto">
            <a:extLst>
              <a:ext uri="{FF2B5EF4-FFF2-40B4-BE49-F238E27FC236}">
                <a16:creationId xmlns="" xmlns:a16="http://schemas.microsoft.com/office/drawing/2014/main" id="{0D000B62-F354-CAEE-1F1C-6FBC32674F4E}"/>
              </a:ext>
            </a:extLst>
          </p:cNvPr>
          <p:cNvCxnSpPr>
            <a:cxnSpLocks/>
          </p:cNvCxnSpPr>
          <p:nvPr userDrawn="1"/>
        </p:nvCxnSpPr>
        <p:spPr>
          <a:xfrm>
            <a:off x="447578" y="1558466"/>
            <a:ext cx="4345482" cy="15658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28 Conector recto">
            <a:extLst>
              <a:ext uri="{FF2B5EF4-FFF2-40B4-BE49-F238E27FC236}">
                <a16:creationId xmlns="" xmlns:a16="http://schemas.microsoft.com/office/drawing/2014/main" id="{A67A4031-DCB4-A538-9A3C-872B6968584F}"/>
              </a:ext>
            </a:extLst>
          </p:cNvPr>
          <p:cNvCxnSpPr>
            <a:cxnSpLocks/>
          </p:cNvCxnSpPr>
          <p:nvPr userDrawn="1"/>
        </p:nvCxnSpPr>
        <p:spPr>
          <a:xfrm>
            <a:off x="6825064" y="1558466"/>
            <a:ext cx="4345200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Marcador de texto 49">
            <a:extLst>
              <a:ext uri="{FF2B5EF4-FFF2-40B4-BE49-F238E27FC236}">
                <a16:creationId xmlns="" xmlns:a16="http://schemas.microsoft.com/office/drawing/2014/main" id="{52D1196A-4A45-E52C-7BAB-0724D78212B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613303" y="2103677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87" name="Marcador de posición de imagen 86">
            <a:extLst>
              <a:ext uri="{FF2B5EF4-FFF2-40B4-BE49-F238E27FC236}">
                <a16:creationId xmlns="" xmlns:a16="http://schemas.microsoft.com/office/drawing/2014/main" id="{EE707A6C-8AB7-6A75-AAC1-B4485A2861DC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47578" y="1769393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88" name="Marcador de texto 49">
            <a:extLst>
              <a:ext uri="{FF2B5EF4-FFF2-40B4-BE49-F238E27FC236}">
                <a16:creationId xmlns="" xmlns:a16="http://schemas.microsoft.com/office/drawing/2014/main" id="{E7E07ECC-09A2-20EC-0208-82A7D76B108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990789" y="2103677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89" name="Marcador de posición de imagen 86">
            <a:extLst>
              <a:ext uri="{FF2B5EF4-FFF2-40B4-BE49-F238E27FC236}">
                <a16:creationId xmlns="" xmlns:a16="http://schemas.microsoft.com/office/drawing/2014/main" id="{A025E4CC-CB3B-1A01-4C7E-17CAD9B0D19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825064" y="1769393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0" name="Marcador de texto 49">
            <a:extLst>
              <a:ext uri="{FF2B5EF4-FFF2-40B4-BE49-F238E27FC236}">
                <a16:creationId xmlns="" xmlns:a16="http://schemas.microsoft.com/office/drawing/2014/main" id="{2A5F4B21-3C07-6B23-DA88-F0A5E64080D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613303" y="3431436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1" name="Marcador de posición de imagen 86">
            <a:extLst>
              <a:ext uri="{FF2B5EF4-FFF2-40B4-BE49-F238E27FC236}">
                <a16:creationId xmlns="" xmlns:a16="http://schemas.microsoft.com/office/drawing/2014/main" id="{D0AB1B78-BEF5-7D3E-137F-DA0C8CB03F7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47578" y="3097152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2" name="Marcador de texto 49">
            <a:extLst>
              <a:ext uri="{FF2B5EF4-FFF2-40B4-BE49-F238E27FC236}">
                <a16:creationId xmlns="" xmlns:a16="http://schemas.microsoft.com/office/drawing/2014/main" id="{BA5ED855-5F65-8BA9-99B2-4DC819774CA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990789" y="3431436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3" name="Marcador de posición de imagen 86">
            <a:extLst>
              <a:ext uri="{FF2B5EF4-FFF2-40B4-BE49-F238E27FC236}">
                <a16:creationId xmlns="" xmlns:a16="http://schemas.microsoft.com/office/drawing/2014/main" id="{80FC252A-E9F2-DDBC-BC5F-AF376C2822A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825064" y="3097152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4" name="Marcador de texto 49">
            <a:extLst>
              <a:ext uri="{FF2B5EF4-FFF2-40B4-BE49-F238E27FC236}">
                <a16:creationId xmlns="" xmlns:a16="http://schemas.microsoft.com/office/drawing/2014/main" id="{58DE00A0-CCCF-C046-C374-906C947B02A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613303" y="4684038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5" name="Marcador de posición de imagen 86">
            <a:extLst>
              <a:ext uri="{FF2B5EF4-FFF2-40B4-BE49-F238E27FC236}">
                <a16:creationId xmlns="" xmlns:a16="http://schemas.microsoft.com/office/drawing/2014/main" id="{A3585362-2AF5-F97A-545B-5D455F197F5F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47578" y="4349754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6" name="Marcador de texto 49">
            <a:extLst>
              <a:ext uri="{FF2B5EF4-FFF2-40B4-BE49-F238E27FC236}">
                <a16:creationId xmlns="" xmlns:a16="http://schemas.microsoft.com/office/drawing/2014/main" id="{FE81C58E-4242-A183-B6DD-08972C2E30E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990789" y="4684038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7" name="Marcador de posición de imagen 86">
            <a:extLst>
              <a:ext uri="{FF2B5EF4-FFF2-40B4-BE49-F238E27FC236}">
                <a16:creationId xmlns="" xmlns:a16="http://schemas.microsoft.com/office/drawing/2014/main" id="{22DCB027-9E5E-6FB3-1D97-72B052893234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825064" y="4349754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9" name="Marcador de texto 49">
            <a:extLst>
              <a:ext uri="{FF2B5EF4-FFF2-40B4-BE49-F238E27FC236}">
                <a16:creationId xmlns="" xmlns:a16="http://schemas.microsoft.com/office/drawing/2014/main" id="{74CB5E10-8F3F-6D86-5DFF-F5B4A6A5F6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7578" y="5844507"/>
            <a:ext cx="5074546" cy="205305"/>
          </a:xfrm>
          <a:noFill/>
        </p:spPr>
        <p:txBody>
          <a:bodyPr>
            <a:noAutofit/>
          </a:bodyPr>
          <a:lstStyle>
            <a:lvl1pPr marL="0" indent="0" algn="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0" name="Marcador de texto 49">
            <a:extLst>
              <a:ext uri="{FF2B5EF4-FFF2-40B4-BE49-F238E27FC236}">
                <a16:creationId xmlns="" xmlns:a16="http://schemas.microsoft.com/office/drawing/2014/main" id="{BCA3F8A5-5D73-29B6-C481-E2EC7BD4CCF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825063" y="5844507"/>
            <a:ext cx="4410667" cy="223536"/>
          </a:xfrm>
          <a:noFill/>
        </p:spPr>
        <p:txBody>
          <a:bodyPr>
            <a:noAutofit/>
          </a:bodyPr>
          <a:lstStyle>
            <a:lvl1pPr marL="0" indent="0" algn="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7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0" name="Marcador de texto 49">
            <a:extLst>
              <a:ext uri="{FF2B5EF4-FFF2-40B4-BE49-F238E27FC236}">
                <a16:creationId xmlns=""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43452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="" xmlns:a16="http://schemas.microsoft.com/office/drawing/2014/main" id="{B1E462D8-2796-1E4A-955E-374B96D09A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825062" y="1328808"/>
            <a:ext cx="4345200" cy="245316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250463298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52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9" name="Marcador de tabla 18">
            <a:extLst>
              <a:ext uri="{FF2B5EF4-FFF2-40B4-BE49-F238E27FC236}">
                <a16:creationId xmlns="" xmlns:a16="http://schemas.microsoft.com/office/drawing/2014/main" id="{1D28B62C-983E-6B64-C51E-4075858BEE02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447675" y="3257934"/>
            <a:ext cx="11314113" cy="290791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20" name="Marcador de texto 34">
            <a:extLst>
              <a:ext uri="{FF2B5EF4-FFF2-40B4-BE49-F238E27FC236}">
                <a16:creationId xmlns="" xmlns:a16="http://schemas.microsoft.com/office/drawing/2014/main" id="{90DA9BC0-A64A-6ECE-0C7F-2284D779AC2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2913" y="1584487"/>
            <a:ext cx="2967502" cy="1307938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21" name="Marcador de texto 31">
            <a:extLst>
              <a:ext uri="{FF2B5EF4-FFF2-40B4-BE49-F238E27FC236}">
                <a16:creationId xmlns="" xmlns:a16="http://schemas.microsoft.com/office/drawing/2014/main" id="{49492AD4-DE20-0966-0185-5B714FD6569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723733" y="1584487"/>
            <a:ext cx="1307939" cy="1307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22" name="Marcador de texto 31">
            <a:extLst>
              <a:ext uri="{FF2B5EF4-FFF2-40B4-BE49-F238E27FC236}">
                <a16:creationId xmlns="" xmlns:a16="http://schemas.microsoft.com/office/drawing/2014/main" id="{39A80EFD-C525-2E33-D67E-BF82215F79D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5400000">
            <a:off x="3183910" y="1989784"/>
            <a:ext cx="576921" cy="497345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29" name="Marcador de texto 34">
            <a:extLst>
              <a:ext uri="{FF2B5EF4-FFF2-40B4-BE49-F238E27FC236}">
                <a16:creationId xmlns="" xmlns:a16="http://schemas.microsoft.com/office/drawing/2014/main" id="{E0C36208-1CA8-0AF6-C192-788E2E2AA74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305638" y="1584487"/>
            <a:ext cx="2967502" cy="1307938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0" name="Marcador de texto 31">
            <a:extLst>
              <a:ext uri="{FF2B5EF4-FFF2-40B4-BE49-F238E27FC236}">
                <a16:creationId xmlns="" xmlns:a16="http://schemas.microsoft.com/office/drawing/2014/main" id="{8958A367-7109-C383-DA0E-B6409FFF70D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586458" y="1584487"/>
            <a:ext cx="1307939" cy="1307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1" name="Marcador de texto 31">
            <a:extLst>
              <a:ext uri="{FF2B5EF4-FFF2-40B4-BE49-F238E27FC236}">
                <a16:creationId xmlns="" xmlns:a16="http://schemas.microsoft.com/office/drawing/2014/main" id="{66BE90DE-B32A-628F-0F45-46C5CE4F7DA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 rot="5400000">
            <a:off x="7046635" y="1989784"/>
            <a:ext cx="576921" cy="497345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2" name="Marcador de texto 34">
            <a:extLst>
              <a:ext uri="{FF2B5EF4-FFF2-40B4-BE49-F238E27FC236}">
                <a16:creationId xmlns="" xmlns:a16="http://schemas.microsoft.com/office/drawing/2014/main" id="{98A85428-6F8E-9072-22E5-8A132B6C5DE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168364" y="1584487"/>
            <a:ext cx="2967502" cy="1307938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3" name="Marcador de texto 31">
            <a:extLst>
              <a:ext uri="{FF2B5EF4-FFF2-40B4-BE49-F238E27FC236}">
                <a16:creationId xmlns="" xmlns:a16="http://schemas.microsoft.com/office/drawing/2014/main" id="{AE0E2CDA-1B5A-580E-D0C0-E37297A7AC8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449184" y="1584487"/>
            <a:ext cx="1307939" cy="1307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4" name="Marcador de texto 31">
            <a:extLst>
              <a:ext uri="{FF2B5EF4-FFF2-40B4-BE49-F238E27FC236}">
                <a16:creationId xmlns="" xmlns:a16="http://schemas.microsoft.com/office/drawing/2014/main" id="{A8324AF2-4451-61C2-DE34-08C724D6C31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rot="5400000">
            <a:off x="10909361" y="1989784"/>
            <a:ext cx="576921" cy="497345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571059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=""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0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=""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arcador de texto 7">
            <a:extLst>
              <a:ext uri="{FF2B5EF4-FFF2-40B4-BE49-F238E27FC236}">
                <a16:creationId xmlns="" xmlns:a16="http://schemas.microsoft.com/office/drawing/2014/main" id="{9FAA23D5-B1A8-589C-8ED5-F341FFFEA56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99300" y="4046751"/>
            <a:ext cx="3979826" cy="504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marL="0" marR="0" lvl="0" indent="0" algn="l" defTabSz="1218406" eaLnBrk="1" fontAlgn="auto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/>
            </a:pPr>
            <a:r>
              <a:rPr lang="es-ES" dirty="0"/>
              <a:t>Subtítulo</a:t>
            </a:r>
            <a:r>
              <a:rPr lang="es-CL" dirty="0"/>
              <a:t> Arial 15</a:t>
            </a:r>
          </a:p>
        </p:txBody>
      </p:sp>
      <p:sp>
        <p:nvSpPr>
          <p:cNvPr id="7" name="Marcador de texto 7">
            <a:extLst>
              <a:ext uri="{FF2B5EF4-FFF2-40B4-BE49-F238E27FC236}">
                <a16:creationId xmlns="" xmlns:a16="http://schemas.microsoft.com/office/drawing/2014/main" id="{0B08D841-0276-33C3-3666-53CC67862A7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9299" y="2413732"/>
            <a:ext cx="3979827" cy="130036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3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portada </a:t>
            </a:r>
            <a:br>
              <a:rPr lang="es-ES" dirty="0"/>
            </a:br>
            <a:r>
              <a:rPr lang="es-ES" dirty="0"/>
              <a:t>máximo 3 líneas Arial Regular - 30 puntos</a:t>
            </a:r>
            <a:endParaRPr lang="es-CL" dirty="0"/>
          </a:p>
        </p:txBody>
      </p:sp>
      <p:pic>
        <p:nvPicPr>
          <p:cNvPr id="9" name="Picture 6">
            <a:extLst>
              <a:ext uri="{FF2B5EF4-FFF2-40B4-BE49-F238E27FC236}">
                <a16:creationId xmlns="" xmlns:a16="http://schemas.microsoft.com/office/drawing/2014/main" id="{98BA7C6B-DB5F-EE2E-B534-7324B6BC8C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7" r="11749"/>
          <a:stretch/>
        </p:blipFill>
        <p:spPr>
          <a:xfrm>
            <a:off x="-1082076" y="-130002"/>
            <a:ext cx="8862495" cy="7495698"/>
          </a:xfrm>
          <a:prstGeom prst="rect">
            <a:avLst/>
          </a:prstGeom>
        </p:spPr>
      </p:pic>
      <p:pic>
        <p:nvPicPr>
          <p:cNvPr id="11" name="Gráfico 7">
            <a:extLst>
              <a:ext uri="{FF2B5EF4-FFF2-40B4-BE49-F238E27FC236}">
                <a16:creationId xmlns="" xmlns:a16="http://schemas.microsoft.com/office/drawing/2014/main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9498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76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58" name="Subtítulo 2">
            <a:extLst>
              <a:ext uri="{FF2B5EF4-FFF2-40B4-BE49-F238E27FC236}">
                <a16:creationId xmlns="" xmlns:a16="http://schemas.microsoft.com/office/drawing/2014/main" id="{95C4CA68-C0A6-1A75-A75A-69111116DE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59" name="Marcador de texto 49">
            <a:extLst>
              <a:ext uri="{FF2B5EF4-FFF2-40B4-BE49-F238E27FC236}">
                <a16:creationId xmlns="" xmlns:a16="http://schemas.microsoft.com/office/drawing/2014/main" id="{4B345620-5EB8-5D07-CDF4-2196916D4F9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924132" y="1761467"/>
            <a:ext cx="1714983" cy="229996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0" name="Marcador de texto 49">
            <a:extLst>
              <a:ext uri="{FF2B5EF4-FFF2-40B4-BE49-F238E27FC236}">
                <a16:creationId xmlns="" xmlns:a16="http://schemas.microsoft.com/office/drawing/2014/main" id="{4805B092-F4B5-8A89-7913-16D55E80CF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914624" y="1761467"/>
            <a:ext cx="1714983" cy="229996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1" name="Marcador de texto 49">
            <a:extLst>
              <a:ext uri="{FF2B5EF4-FFF2-40B4-BE49-F238E27FC236}">
                <a16:creationId xmlns="" xmlns:a16="http://schemas.microsoft.com/office/drawing/2014/main" id="{9CD34FC7-F684-369E-267D-FE6FA317E66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905117" y="1761467"/>
            <a:ext cx="1714983" cy="229996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2" name="Marcador de texto 49">
            <a:extLst>
              <a:ext uri="{FF2B5EF4-FFF2-40B4-BE49-F238E27FC236}">
                <a16:creationId xmlns="" xmlns:a16="http://schemas.microsoft.com/office/drawing/2014/main" id="{F963A36C-AF12-414B-E941-50890D8D9DB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924132" y="2196364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3" name="Marcador de texto 49">
            <a:extLst>
              <a:ext uri="{FF2B5EF4-FFF2-40B4-BE49-F238E27FC236}">
                <a16:creationId xmlns="" xmlns:a16="http://schemas.microsoft.com/office/drawing/2014/main" id="{A493A69E-F006-CBC4-14BA-1B7D411F6AC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914624" y="2196364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4" name="Marcador de texto 49">
            <a:extLst>
              <a:ext uri="{FF2B5EF4-FFF2-40B4-BE49-F238E27FC236}">
                <a16:creationId xmlns="" xmlns:a16="http://schemas.microsoft.com/office/drawing/2014/main" id="{922125E0-E5BD-3E30-0F8B-A00802030FC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905117" y="2196364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5" name="Marcador de texto 49">
            <a:extLst>
              <a:ext uri="{FF2B5EF4-FFF2-40B4-BE49-F238E27FC236}">
                <a16:creationId xmlns="" xmlns:a16="http://schemas.microsoft.com/office/drawing/2014/main" id="{C17793B2-03BD-08AE-128B-E51718FDDB2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924132" y="3556813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6" name="Marcador de texto 49">
            <a:extLst>
              <a:ext uri="{FF2B5EF4-FFF2-40B4-BE49-F238E27FC236}">
                <a16:creationId xmlns="" xmlns:a16="http://schemas.microsoft.com/office/drawing/2014/main" id="{453D821D-AC55-5A01-BBA3-97EADB2FDE5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914624" y="3556813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7" name="Marcador de texto 49">
            <a:extLst>
              <a:ext uri="{FF2B5EF4-FFF2-40B4-BE49-F238E27FC236}">
                <a16:creationId xmlns="" xmlns:a16="http://schemas.microsoft.com/office/drawing/2014/main" id="{ECB52E0A-92A8-5EF1-625C-1E2B5354F9F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905117" y="3556813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8" name="Marcador de texto 49">
            <a:extLst>
              <a:ext uri="{FF2B5EF4-FFF2-40B4-BE49-F238E27FC236}">
                <a16:creationId xmlns="" xmlns:a16="http://schemas.microsoft.com/office/drawing/2014/main" id="{3F01CCC4-52EE-22C2-9D44-6BFE579745D0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924132" y="4906111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="" xmlns:a16="http://schemas.microsoft.com/office/drawing/2014/main" id="{9CEB0C03-2BB4-30A2-067F-7C2D1E93597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914624" y="4906111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49">
            <a:extLst>
              <a:ext uri="{FF2B5EF4-FFF2-40B4-BE49-F238E27FC236}">
                <a16:creationId xmlns="" xmlns:a16="http://schemas.microsoft.com/office/drawing/2014/main" id="{C3E77618-4325-F5FE-499C-45BD5160D61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905117" y="4906111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1" name="Marcador de texto 34">
            <a:extLst>
              <a:ext uri="{FF2B5EF4-FFF2-40B4-BE49-F238E27FC236}">
                <a16:creationId xmlns="" xmlns:a16="http://schemas.microsoft.com/office/drawing/2014/main" id="{CE272B85-9159-FA71-78A8-21B9FE10300D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rot="16200000" flipH="1">
            <a:off x="5068797" y="2355407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2" name="Marcador de texto 34">
            <a:extLst>
              <a:ext uri="{FF2B5EF4-FFF2-40B4-BE49-F238E27FC236}">
                <a16:creationId xmlns="" xmlns:a16="http://schemas.microsoft.com/office/drawing/2014/main" id="{11D99E9E-817C-6D7E-A2BE-89DD822D161A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 rot="16200000" flipH="1">
            <a:off x="5068798" y="3727008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3" name="Marcador de texto 34">
            <a:extLst>
              <a:ext uri="{FF2B5EF4-FFF2-40B4-BE49-F238E27FC236}">
                <a16:creationId xmlns="" xmlns:a16="http://schemas.microsoft.com/office/drawing/2014/main" id="{00F65F61-D1F6-1F4E-575A-A425488713D2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 rot="16200000" flipH="1">
            <a:off x="5068799" y="5109242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4" name="Marcador de texto 49">
            <a:extLst>
              <a:ext uri="{FF2B5EF4-FFF2-40B4-BE49-F238E27FC236}">
                <a16:creationId xmlns="" xmlns:a16="http://schemas.microsoft.com/office/drawing/2014/main" id="{636F64CA-18E8-BF09-DD60-E08C4128683D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766802" y="2196364"/>
            <a:ext cx="2614932" cy="1232629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5" name="Marcador de texto 49">
            <a:extLst>
              <a:ext uri="{FF2B5EF4-FFF2-40B4-BE49-F238E27FC236}">
                <a16:creationId xmlns="" xmlns:a16="http://schemas.microsoft.com/office/drawing/2014/main" id="{A3BA2335-2FFB-08E3-1335-E3252122ABB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1766802" y="3556813"/>
            <a:ext cx="2614932" cy="1232629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6" name="Marcador de texto 49">
            <a:extLst>
              <a:ext uri="{FF2B5EF4-FFF2-40B4-BE49-F238E27FC236}">
                <a16:creationId xmlns="" xmlns:a16="http://schemas.microsoft.com/office/drawing/2014/main" id="{DE00BC1C-834A-9980-3BCA-F908E7F0CF47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766802" y="4906111"/>
            <a:ext cx="2614932" cy="1232629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posición de imagen 86">
            <a:extLst>
              <a:ext uri="{FF2B5EF4-FFF2-40B4-BE49-F238E27FC236}">
                <a16:creationId xmlns="" xmlns:a16="http://schemas.microsoft.com/office/drawing/2014/main" id="{64DAE33A-150D-57A3-70D3-CD27D0B39520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94108" y="2330078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78" name="Marcador de posición de imagen 86">
            <a:extLst>
              <a:ext uri="{FF2B5EF4-FFF2-40B4-BE49-F238E27FC236}">
                <a16:creationId xmlns="" xmlns:a16="http://schemas.microsoft.com/office/drawing/2014/main" id="{ECCD658C-2175-3803-0038-475F5236EF34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494108" y="3701680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79" name="Marcador de posición de imagen 86">
            <a:extLst>
              <a:ext uri="{FF2B5EF4-FFF2-40B4-BE49-F238E27FC236}">
                <a16:creationId xmlns="" xmlns:a16="http://schemas.microsoft.com/office/drawing/2014/main" id="{92A05F97-2D3F-CDB4-311A-DC950928EBF3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94108" y="5062645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2520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0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2" name="Subtítulo 2">
            <a:extLst>
              <a:ext uri="{FF2B5EF4-FFF2-40B4-BE49-F238E27FC236}">
                <a16:creationId xmlns="" xmlns:a16="http://schemas.microsoft.com/office/drawing/2014/main" id="{83F15F5D-7D92-97D5-8099-701EAA364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3" name="Marcador de texto 49">
            <a:extLst>
              <a:ext uri="{FF2B5EF4-FFF2-40B4-BE49-F238E27FC236}">
                <a16:creationId xmlns="" xmlns:a16="http://schemas.microsoft.com/office/drawing/2014/main" id="{1EDF05D4-9A65-EF9A-522C-6318F25B043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504" y="1852612"/>
            <a:ext cx="11121820" cy="1097208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4" name="Marcador de texto 49">
            <a:extLst>
              <a:ext uri="{FF2B5EF4-FFF2-40B4-BE49-F238E27FC236}">
                <a16:creationId xmlns="" xmlns:a16="http://schemas.microsoft.com/office/drawing/2014/main" id="{9EC0A742-FAE7-EB7C-074F-338B3CA3D6F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1504" y="3270847"/>
            <a:ext cx="11121820" cy="23429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5" name="Marcador de texto 49">
            <a:extLst>
              <a:ext uri="{FF2B5EF4-FFF2-40B4-BE49-F238E27FC236}">
                <a16:creationId xmlns="" xmlns:a16="http://schemas.microsoft.com/office/drawing/2014/main" id="{A38F46DD-F13F-9EA0-4D70-156B93AB0A4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1504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6" name="Marcador de texto 49">
            <a:extLst>
              <a:ext uri="{FF2B5EF4-FFF2-40B4-BE49-F238E27FC236}">
                <a16:creationId xmlns="" xmlns:a16="http://schemas.microsoft.com/office/drawing/2014/main" id="{B2B6EF5F-B4EB-6934-ECD5-C2A36A84A8C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796807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7" name="Marcador de texto 49">
            <a:extLst>
              <a:ext uri="{FF2B5EF4-FFF2-40B4-BE49-F238E27FC236}">
                <a16:creationId xmlns="" xmlns:a16="http://schemas.microsoft.com/office/drawing/2014/main" id="{C8100423-846E-4126-FB92-9B3114D416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151097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8" name="Marcador de texto 49">
            <a:extLst>
              <a:ext uri="{FF2B5EF4-FFF2-40B4-BE49-F238E27FC236}">
                <a16:creationId xmlns="" xmlns:a16="http://schemas.microsoft.com/office/drawing/2014/main" id="{051DCBF7-6C95-9680-0904-0D5E5E38057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505387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9" name="Marcador de texto 49">
            <a:extLst>
              <a:ext uri="{FF2B5EF4-FFF2-40B4-BE49-F238E27FC236}">
                <a16:creationId xmlns="" xmlns:a16="http://schemas.microsoft.com/office/drawing/2014/main" id="{007F1483-B57C-B30C-EE92-81E42BC2D55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862715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0" name="Marcador de texto 34">
            <a:extLst>
              <a:ext uri="{FF2B5EF4-FFF2-40B4-BE49-F238E27FC236}">
                <a16:creationId xmlns="" xmlns:a16="http://schemas.microsoft.com/office/drawing/2014/main" id="{6FB6EE8B-F2BD-25A3-0B74-0CB25E3DEA9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9680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1" name="Marcador de texto 31">
            <a:extLst>
              <a:ext uri="{FF2B5EF4-FFF2-40B4-BE49-F238E27FC236}">
                <a16:creationId xmlns="" xmlns:a16="http://schemas.microsoft.com/office/drawing/2014/main" id="{9262D7D3-F97F-8E58-4966-FA703805520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01397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2" name="Marcador de texto 31">
            <a:extLst>
              <a:ext uri="{FF2B5EF4-FFF2-40B4-BE49-F238E27FC236}">
                <a16:creationId xmlns="" xmlns:a16="http://schemas.microsoft.com/office/drawing/2014/main" id="{24420A78-BBAD-C2C0-9FC0-AA634D4B5CC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5400000">
            <a:off x="4233066" y="3888500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="" xmlns:a16="http://schemas.microsoft.com/office/drawing/2014/main" id="{5D79030A-41CF-6F08-1065-47605D0AAAA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251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4" name="Marcador de texto 31">
            <a:extLst>
              <a:ext uri="{FF2B5EF4-FFF2-40B4-BE49-F238E27FC236}">
                <a16:creationId xmlns="" xmlns:a16="http://schemas.microsoft.com/office/drawing/2014/main" id="{9462DC54-CBF9-6B45-2B2C-2148284DB57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65968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5" name="Marcador de texto 31">
            <a:extLst>
              <a:ext uri="{FF2B5EF4-FFF2-40B4-BE49-F238E27FC236}">
                <a16:creationId xmlns="" xmlns:a16="http://schemas.microsoft.com/office/drawing/2014/main" id="{A658DC09-3F35-A814-365C-D35FDB5313B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 rot="5400000">
            <a:off x="1878776" y="3888500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6" name="Marcador de texto 34">
            <a:extLst>
              <a:ext uri="{FF2B5EF4-FFF2-40B4-BE49-F238E27FC236}">
                <a16:creationId xmlns="" xmlns:a16="http://schemas.microsoft.com/office/drawing/2014/main" id="{4C77BC8D-3998-BB26-47BA-C708BD55605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50538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7" name="Marcador de texto 31">
            <a:extLst>
              <a:ext uri="{FF2B5EF4-FFF2-40B4-BE49-F238E27FC236}">
                <a16:creationId xmlns="" xmlns:a16="http://schemas.microsoft.com/office/drawing/2014/main" id="{274D0C8D-1C32-F531-C87A-BA0BED3441C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72255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8" name="Marcador de texto 31">
            <a:extLst>
              <a:ext uri="{FF2B5EF4-FFF2-40B4-BE49-F238E27FC236}">
                <a16:creationId xmlns="" xmlns:a16="http://schemas.microsoft.com/office/drawing/2014/main" id="{1819C0FF-910E-6355-8D27-D63208863DB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 rot="5400000">
            <a:off x="8941646" y="3883308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9" name="Marcador de texto 34">
            <a:extLst>
              <a:ext uri="{FF2B5EF4-FFF2-40B4-BE49-F238E27FC236}">
                <a16:creationId xmlns="" xmlns:a16="http://schemas.microsoft.com/office/drawing/2014/main" id="{09D34F02-4612-0DA0-8199-D17D80133146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15109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0" name="Marcador de texto 31">
            <a:extLst>
              <a:ext uri="{FF2B5EF4-FFF2-40B4-BE49-F238E27FC236}">
                <a16:creationId xmlns="" xmlns:a16="http://schemas.microsoft.com/office/drawing/2014/main" id="{C3946606-FE5E-4257-2A70-3B1EE8D3D68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36826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61" name="Marcador de texto 31">
            <a:extLst>
              <a:ext uri="{FF2B5EF4-FFF2-40B4-BE49-F238E27FC236}">
                <a16:creationId xmlns="" xmlns:a16="http://schemas.microsoft.com/office/drawing/2014/main" id="{7A1297C7-876A-2CAE-B2A0-78ACA462B8A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 rot="5400000">
            <a:off x="6587356" y="3888500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62" name="Marcador de texto 34">
            <a:extLst>
              <a:ext uri="{FF2B5EF4-FFF2-40B4-BE49-F238E27FC236}">
                <a16:creationId xmlns="" xmlns:a16="http://schemas.microsoft.com/office/drawing/2014/main" id="{FD04A436-8FFE-C6D0-880E-D7B4CB3783C5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85967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3" name="Marcador de texto 31">
            <a:extLst>
              <a:ext uri="{FF2B5EF4-FFF2-40B4-BE49-F238E27FC236}">
                <a16:creationId xmlns="" xmlns:a16="http://schemas.microsoft.com/office/drawing/2014/main" id="{EBEBCBEE-CE4C-981A-D59E-FF13E67B62F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107684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64" name="Marcador de texto 31">
            <a:extLst>
              <a:ext uri="{FF2B5EF4-FFF2-40B4-BE49-F238E27FC236}">
                <a16:creationId xmlns="" xmlns:a16="http://schemas.microsoft.com/office/drawing/2014/main" id="{7D3423CD-D5FE-E127-9746-BA101CE3EBA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 rot="5400000">
            <a:off x="11295936" y="3883306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30727425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24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2" name="Subtítulo 2">
            <a:extLst>
              <a:ext uri="{FF2B5EF4-FFF2-40B4-BE49-F238E27FC236}">
                <a16:creationId xmlns="" xmlns:a16="http://schemas.microsoft.com/office/drawing/2014/main" id="{83F15F5D-7D92-97D5-8099-701EAA364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cxnSp>
        <p:nvCxnSpPr>
          <p:cNvPr id="71" name="Conector recto 70">
            <a:extLst>
              <a:ext uri="{FF2B5EF4-FFF2-40B4-BE49-F238E27FC236}">
                <a16:creationId xmlns="" xmlns:a16="http://schemas.microsoft.com/office/drawing/2014/main" id="{741D0EF4-A454-9693-96B3-EB35A488F9ED}"/>
              </a:ext>
            </a:extLst>
          </p:cNvPr>
          <p:cNvCxnSpPr>
            <a:cxnSpLocks/>
          </p:cNvCxnSpPr>
          <p:nvPr userDrawn="1"/>
        </p:nvCxnSpPr>
        <p:spPr>
          <a:xfrm>
            <a:off x="425229" y="4618032"/>
            <a:ext cx="11341542" cy="0"/>
          </a:xfrm>
          <a:prstGeom prst="line">
            <a:avLst/>
          </a:prstGeom>
          <a:ln w="19050">
            <a:solidFill>
              <a:schemeClr val="accent3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ector recto 71">
            <a:extLst>
              <a:ext uri="{FF2B5EF4-FFF2-40B4-BE49-F238E27FC236}">
                <a16:creationId xmlns="" xmlns:a16="http://schemas.microsoft.com/office/drawing/2014/main" id="{80C8DCC1-8E32-D573-93B5-E5E71C01DC3E}"/>
              </a:ext>
            </a:extLst>
          </p:cNvPr>
          <p:cNvCxnSpPr>
            <a:cxnSpLocks/>
          </p:cNvCxnSpPr>
          <p:nvPr userDrawn="1"/>
        </p:nvCxnSpPr>
        <p:spPr>
          <a:xfrm>
            <a:off x="425229" y="2841684"/>
            <a:ext cx="11341542" cy="0"/>
          </a:xfrm>
          <a:prstGeom prst="line">
            <a:avLst/>
          </a:prstGeom>
          <a:ln w="19050">
            <a:solidFill>
              <a:schemeClr val="accent3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Marcador de texto 49">
            <a:extLst>
              <a:ext uri="{FF2B5EF4-FFF2-40B4-BE49-F238E27FC236}">
                <a16:creationId xmlns="" xmlns:a16="http://schemas.microsoft.com/office/drawing/2014/main" id="{6DEDFD75-191B-5433-8A93-041B19A7668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1504" y="1845031"/>
            <a:ext cx="1096842" cy="687850"/>
          </a:xfrm>
          <a:noFill/>
        </p:spPr>
        <p:txBody>
          <a:bodyPr lIns="0" tIns="0" rIns="0" bIns="0" anchor="ctr">
            <a:noAutofit/>
          </a:bodyPr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9" name="Marcador de texto 49">
            <a:extLst>
              <a:ext uri="{FF2B5EF4-FFF2-40B4-BE49-F238E27FC236}">
                <a16:creationId xmlns="" xmlns:a16="http://schemas.microsoft.com/office/drawing/2014/main" id="{AB8400E2-DEE0-612A-CAEF-BF0BD01222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504" y="3043549"/>
            <a:ext cx="1096842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1" name="Marcador de texto 49">
            <a:extLst>
              <a:ext uri="{FF2B5EF4-FFF2-40B4-BE49-F238E27FC236}">
                <a16:creationId xmlns="" xmlns:a16="http://schemas.microsoft.com/office/drawing/2014/main" id="{18175F41-C149-7CEE-9D6D-8988CF54016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23989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2" name="Marcador de texto 49">
            <a:extLst>
              <a:ext uri="{FF2B5EF4-FFF2-40B4-BE49-F238E27FC236}">
                <a16:creationId xmlns="" xmlns:a16="http://schemas.microsoft.com/office/drawing/2014/main" id="{F76222A7-5D3E-DF79-FEE5-C43F157EE2D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837846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3" name="Marcador de texto 49">
            <a:extLst>
              <a:ext uri="{FF2B5EF4-FFF2-40B4-BE49-F238E27FC236}">
                <a16:creationId xmlns="" xmlns:a16="http://schemas.microsoft.com/office/drawing/2014/main" id="{8822C92A-57F0-6DC8-D633-18326136469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851704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4" name="Marcador de texto 49">
            <a:extLst>
              <a:ext uri="{FF2B5EF4-FFF2-40B4-BE49-F238E27FC236}">
                <a16:creationId xmlns="" xmlns:a16="http://schemas.microsoft.com/office/drawing/2014/main" id="{9CF0A07A-A25B-18DD-F296-D1EE050CFD9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865561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5" name="Marcador de texto 49">
            <a:extLst>
              <a:ext uri="{FF2B5EF4-FFF2-40B4-BE49-F238E27FC236}">
                <a16:creationId xmlns="" xmlns:a16="http://schemas.microsoft.com/office/drawing/2014/main" id="{7E086824-B1E6-863B-115B-992F9552FFE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901189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6" name="Marcador de texto 49">
            <a:extLst>
              <a:ext uri="{FF2B5EF4-FFF2-40B4-BE49-F238E27FC236}">
                <a16:creationId xmlns="" xmlns:a16="http://schemas.microsoft.com/office/drawing/2014/main" id="{02F58401-D79F-01A9-8535-47C943032A8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1504" y="4807033"/>
            <a:ext cx="1096842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7" name="Marcador de texto 49">
            <a:extLst>
              <a:ext uri="{FF2B5EF4-FFF2-40B4-BE49-F238E27FC236}">
                <a16:creationId xmlns="" xmlns:a16="http://schemas.microsoft.com/office/drawing/2014/main" id="{BB5BE137-48E8-1B34-B29C-90826849C2A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823989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8" name="Marcador de texto 49">
            <a:extLst>
              <a:ext uri="{FF2B5EF4-FFF2-40B4-BE49-F238E27FC236}">
                <a16:creationId xmlns="" xmlns:a16="http://schemas.microsoft.com/office/drawing/2014/main" id="{5DB61E90-DA8C-3626-BA68-7880929F288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837846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9" name="Marcador de texto 49">
            <a:extLst>
              <a:ext uri="{FF2B5EF4-FFF2-40B4-BE49-F238E27FC236}">
                <a16:creationId xmlns="" xmlns:a16="http://schemas.microsoft.com/office/drawing/2014/main" id="{F09B4558-4E22-C2A5-6537-FC8F84644E3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851704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10" name="Marcador de texto 49">
            <a:extLst>
              <a:ext uri="{FF2B5EF4-FFF2-40B4-BE49-F238E27FC236}">
                <a16:creationId xmlns="" xmlns:a16="http://schemas.microsoft.com/office/drawing/2014/main" id="{36225E52-2698-D4B6-3679-8FB9D9442C1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865561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11" name="Marcador de texto 49">
            <a:extLst>
              <a:ext uri="{FF2B5EF4-FFF2-40B4-BE49-F238E27FC236}">
                <a16:creationId xmlns="" xmlns:a16="http://schemas.microsoft.com/office/drawing/2014/main" id="{26DBC50C-7CB2-01A8-CAEF-7D0E5C74280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901189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12" name="Marcador de texto 34">
            <a:extLst>
              <a:ext uri="{FF2B5EF4-FFF2-40B4-BE49-F238E27FC236}">
                <a16:creationId xmlns="" xmlns:a16="http://schemas.microsoft.com/office/drawing/2014/main" id="{3DE6E347-945C-C2AE-C158-BA8B93A5FD9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823989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13" name="Marcador de texto 31">
            <a:extLst>
              <a:ext uri="{FF2B5EF4-FFF2-40B4-BE49-F238E27FC236}">
                <a16:creationId xmlns="" xmlns:a16="http://schemas.microsoft.com/office/drawing/2014/main" id="{1BFDB0B7-74AE-DC00-197F-C769BF64E8F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933770" y="1845031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4" name="Marcador de texto 31">
            <a:extLst>
              <a:ext uri="{FF2B5EF4-FFF2-40B4-BE49-F238E27FC236}">
                <a16:creationId xmlns="" xmlns:a16="http://schemas.microsoft.com/office/drawing/2014/main" id="{B2C4A5B3-98BC-57C2-4B20-F7099DF6057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 rot="5400000">
            <a:off x="3153432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5" name="Marcador de texto 34">
            <a:extLst>
              <a:ext uri="{FF2B5EF4-FFF2-40B4-BE49-F238E27FC236}">
                <a16:creationId xmlns="" xmlns:a16="http://schemas.microsoft.com/office/drawing/2014/main" id="{92D4A22C-6CE5-67A8-FB57-62A980376075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816075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16" name="Marcador de texto 31">
            <a:extLst>
              <a:ext uri="{FF2B5EF4-FFF2-40B4-BE49-F238E27FC236}">
                <a16:creationId xmlns="" xmlns:a16="http://schemas.microsoft.com/office/drawing/2014/main" id="{2E1D369B-431A-7907-C56E-0BE3BBCD82A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925856" y="1845031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7" name="Marcador de texto 31">
            <a:extLst>
              <a:ext uri="{FF2B5EF4-FFF2-40B4-BE49-F238E27FC236}">
                <a16:creationId xmlns="" xmlns:a16="http://schemas.microsoft.com/office/drawing/2014/main" id="{23925C27-FA09-DD20-1A3E-88FFFE8273B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 rot="5400000">
            <a:off x="5145518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8" name="Marcador de texto 34">
            <a:extLst>
              <a:ext uri="{FF2B5EF4-FFF2-40B4-BE49-F238E27FC236}">
                <a16:creationId xmlns="" xmlns:a16="http://schemas.microsoft.com/office/drawing/2014/main" id="{D387286E-BBC4-9111-6EC3-C3420C800D3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819047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19" name="Marcador de texto 31">
            <a:extLst>
              <a:ext uri="{FF2B5EF4-FFF2-40B4-BE49-F238E27FC236}">
                <a16:creationId xmlns="" xmlns:a16="http://schemas.microsoft.com/office/drawing/2014/main" id="{F7A2A1AE-E2EB-7946-69A3-D5C46BFABD7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928828" y="1845031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0" name="Marcador de texto 31">
            <a:extLst>
              <a:ext uri="{FF2B5EF4-FFF2-40B4-BE49-F238E27FC236}">
                <a16:creationId xmlns="" xmlns:a16="http://schemas.microsoft.com/office/drawing/2014/main" id="{B63A5D2F-E6C6-B236-E1D7-20E9C7A0F233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rot="5400000">
            <a:off x="7148490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1" name="Marcador de texto 34">
            <a:extLst>
              <a:ext uri="{FF2B5EF4-FFF2-40B4-BE49-F238E27FC236}">
                <a16:creationId xmlns="" xmlns:a16="http://schemas.microsoft.com/office/drawing/2014/main" id="{F8776F97-031B-D906-567B-1FEC6389BA39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832903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22" name="Marcador de texto 31">
            <a:extLst>
              <a:ext uri="{FF2B5EF4-FFF2-40B4-BE49-F238E27FC236}">
                <a16:creationId xmlns="" xmlns:a16="http://schemas.microsoft.com/office/drawing/2014/main" id="{DCE77E0A-009F-F055-2F05-D80E447A19D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943257" y="1845032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3" name="Marcador de texto 31">
            <a:extLst>
              <a:ext uri="{FF2B5EF4-FFF2-40B4-BE49-F238E27FC236}">
                <a16:creationId xmlns="" xmlns:a16="http://schemas.microsoft.com/office/drawing/2014/main" id="{5F20345A-92C5-AFDD-249F-C08C7D841765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 rot="5400000">
            <a:off x="9162346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4" name="Marcador de texto 34">
            <a:extLst>
              <a:ext uri="{FF2B5EF4-FFF2-40B4-BE49-F238E27FC236}">
                <a16:creationId xmlns="" xmlns:a16="http://schemas.microsoft.com/office/drawing/2014/main" id="{8A7DA05E-4214-ACB7-84DC-15C4785A7A43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835875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25" name="Marcador de texto 31">
            <a:extLst>
              <a:ext uri="{FF2B5EF4-FFF2-40B4-BE49-F238E27FC236}">
                <a16:creationId xmlns="" xmlns:a16="http://schemas.microsoft.com/office/drawing/2014/main" id="{62D4C8C1-655D-5077-0810-BC666D85D4F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0946229" y="1845032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6" name="Marcador de texto 31">
            <a:extLst>
              <a:ext uri="{FF2B5EF4-FFF2-40B4-BE49-F238E27FC236}">
                <a16:creationId xmlns="" xmlns:a16="http://schemas.microsoft.com/office/drawing/2014/main" id="{D8DFB641-0A4A-DCF0-FC96-1FF7FE7F0EBC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 rot="5400000">
            <a:off x="11165318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8"/>
          </p:nvPr>
        </p:nvSpPr>
        <p:spPr>
          <a:xfrm>
            <a:off x="447578" y="6474653"/>
            <a:ext cx="10953109" cy="230929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9"/>
          </p:nvPr>
        </p:nvSpPr>
        <p:spPr>
          <a:xfrm>
            <a:off x="11531291" y="6474653"/>
            <a:ext cx="505443" cy="230643"/>
          </a:xfrm>
        </p:spPr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61655931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48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="" xmlns:a16="http://schemas.microsoft.com/office/drawing/2014/main" id="{F162C46A-EB3F-E283-D131-1B176D3AB4C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36876" y="4661647"/>
            <a:ext cx="2651222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47" name="Marcador de texto 31">
            <a:extLst>
              <a:ext uri="{FF2B5EF4-FFF2-40B4-BE49-F238E27FC236}">
                <a16:creationId xmlns="" xmlns:a16="http://schemas.microsoft.com/office/drawing/2014/main" id="{49B80D32-540E-A261-3ADE-337D04EFD8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7697" y="4661646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48" name="Marcador de texto 31">
            <a:extLst>
              <a:ext uri="{FF2B5EF4-FFF2-40B4-BE49-F238E27FC236}">
                <a16:creationId xmlns="" xmlns:a16="http://schemas.microsoft.com/office/drawing/2014/main" id="{4D04E93A-2C50-CA1F-90EA-535EBCF0DF7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5400000">
            <a:off x="3936786" y="4854677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="" xmlns:a16="http://schemas.microsoft.com/office/drawing/2014/main" id="{BAEAC7EB-CCF4-6C6F-9130-7D71F9BD1F8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2099" y="4661646"/>
            <a:ext cx="2651222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0" name="Marcador de texto 31">
            <a:extLst>
              <a:ext uri="{FF2B5EF4-FFF2-40B4-BE49-F238E27FC236}">
                <a16:creationId xmlns="" xmlns:a16="http://schemas.microsoft.com/office/drawing/2014/main" id="{69FE249E-7CAF-4E68-6AB6-9804F3E95DB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92920" y="466164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1" name="Marcador de texto 31">
            <a:extLst>
              <a:ext uri="{FF2B5EF4-FFF2-40B4-BE49-F238E27FC236}">
                <a16:creationId xmlns="" xmlns:a16="http://schemas.microsoft.com/office/drawing/2014/main" id="{67EE1666-B41B-F631-1A25-92C3EA6BFA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 rot="5400000">
            <a:off x="7112009" y="4854676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2" name="Marcador de texto 34">
            <a:extLst>
              <a:ext uri="{FF2B5EF4-FFF2-40B4-BE49-F238E27FC236}">
                <a16:creationId xmlns="" xmlns:a16="http://schemas.microsoft.com/office/drawing/2014/main" id="{A276AAEB-DA7E-0822-2CAE-BD4D7070CC2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90927" y="4661647"/>
            <a:ext cx="2651222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3" name="Marcador de texto 31">
            <a:extLst>
              <a:ext uri="{FF2B5EF4-FFF2-40B4-BE49-F238E27FC236}">
                <a16:creationId xmlns="" xmlns:a16="http://schemas.microsoft.com/office/drawing/2014/main" id="{881092B3-20CA-6BAA-11D5-39D54F5BDBF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071748" y="4661646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4" name="Marcador de texto 31">
            <a:extLst>
              <a:ext uri="{FF2B5EF4-FFF2-40B4-BE49-F238E27FC236}">
                <a16:creationId xmlns="" xmlns:a16="http://schemas.microsoft.com/office/drawing/2014/main" id="{688E8E11-810D-B5B0-6299-9F9115CC7B1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rot="5400000">
            <a:off x="10290837" y="4854677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="" xmlns:a16="http://schemas.microsoft.com/office/drawing/2014/main" id="{FAC35482-00C4-F640-57CD-526E34538AA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36876" y="5588936"/>
            <a:ext cx="2976157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6" name="Marcador de texto 34">
            <a:extLst>
              <a:ext uri="{FF2B5EF4-FFF2-40B4-BE49-F238E27FC236}">
                <a16:creationId xmlns="" xmlns:a16="http://schemas.microsoft.com/office/drawing/2014/main" id="{81589E2B-9A3E-A855-C8AF-E853D9B168B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544844" y="5588936"/>
            <a:ext cx="2976156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7" name="Marcador de texto 34">
            <a:extLst>
              <a:ext uri="{FF2B5EF4-FFF2-40B4-BE49-F238E27FC236}">
                <a16:creationId xmlns="" xmlns:a16="http://schemas.microsoft.com/office/drawing/2014/main" id="{58FC6E15-AE2A-4DA3-EADF-0B746863D28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790927" y="5588936"/>
            <a:ext cx="2959197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8" name="Marcador de texto 34">
            <a:extLst>
              <a:ext uri="{FF2B5EF4-FFF2-40B4-BE49-F238E27FC236}">
                <a16:creationId xmlns="" xmlns:a16="http://schemas.microsoft.com/office/drawing/2014/main" id="{F871EF77-8DB0-CA2F-8BA4-EC9D9D0B0E7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448835" y="1922990"/>
            <a:ext cx="9318249" cy="417939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9" name="Marcador de texto 34">
            <a:extLst>
              <a:ext uri="{FF2B5EF4-FFF2-40B4-BE49-F238E27FC236}">
                <a16:creationId xmlns="" xmlns:a16="http://schemas.microsoft.com/office/drawing/2014/main" id="{283204EB-EAE7-D50F-8B14-F8D51CE3134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580501" y="3539799"/>
            <a:ext cx="3240000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0" name="Marcador de texto 34">
            <a:extLst>
              <a:ext uri="{FF2B5EF4-FFF2-40B4-BE49-F238E27FC236}">
                <a16:creationId xmlns="" xmlns:a16="http://schemas.microsoft.com/office/drawing/2014/main" id="{D65558B2-1DC6-3BBE-B1E6-7EFA3CE7686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072073" y="3539799"/>
            <a:ext cx="3240000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1" name="Marcador de texto 34">
            <a:extLst>
              <a:ext uri="{FF2B5EF4-FFF2-40B4-BE49-F238E27FC236}">
                <a16:creationId xmlns="" xmlns:a16="http://schemas.microsoft.com/office/drawing/2014/main" id="{3322CD55-1838-1ACA-38BA-AC01739E07A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78621" y="3539799"/>
            <a:ext cx="1371503" cy="388859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62" name="Marcador de texto 34">
            <a:extLst>
              <a:ext uri="{FF2B5EF4-FFF2-40B4-BE49-F238E27FC236}">
                <a16:creationId xmlns="" xmlns:a16="http://schemas.microsoft.com/office/drawing/2014/main" id="{0C7E0143-F97B-09C1-0E30-9BD10400136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36876" y="2641872"/>
            <a:ext cx="7796334" cy="613398"/>
          </a:xfrm>
          <a:prstGeom prst="rightArrow">
            <a:avLst/>
          </a:prstGeom>
          <a:solidFill>
            <a:schemeClr val="accent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63" name="Marcador de texto 34">
            <a:extLst>
              <a:ext uri="{FF2B5EF4-FFF2-40B4-BE49-F238E27FC236}">
                <a16:creationId xmlns="" xmlns:a16="http://schemas.microsoft.com/office/drawing/2014/main" id="{3E4DBB49-9D25-DE09-9E4A-2DAE8E1E7A0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378622" y="2641872"/>
            <a:ext cx="1371503" cy="613398"/>
          </a:xfrm>
          <a:solidFill>
            <a:schemeClr val="bg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4" name="Marcador de texto 34">
            <a:extLst>
              <a:ext uri="{FF2B5EF4-FFF2-40B4-BE49-F238E27FC236}">
                <a16:creationId xmlns="" xmlns:a16="http://schemas.microsoft.com/office/drawing/2014/main" id="{BFCA4B76-BD30-D4B5-C126-462C604CF96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580501" y="2752990"/>
            <a:ext cx="521569" cy="404882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5" name="Marcador de texto 34">
            <a:extLst>
              <a:ext uri="{FF2B5EF4-FFF2-40B4-BE49-F238E27FC236}">
                <a16:creationId xmlns="" xmlns:a16="http://schemas.microsoft.com/office/drawing/2014/main" id="{F2184743-3E10-8525-DE53-CEB10B65A2F4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072074" y="2752990"/>
            <a:ext cx="521569" cy="404882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6" name="Subtítulo 2">
            <a:extLst>
              <a:ext uri="{FF2B5EF4-FFF2-40B4-BE49-F238E27FC236}">
                <a16:creationId xmlns="" xmlns:a16="http://schemas.microsoft.com/office/drawing/2014/main" id="{EDCCE3DE-5A7F-0117-89A4-A4393144FC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43136089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2791588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72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endParaRPr lang="es-CL" dirty="0"/>
          </a:p>
        </p:txBody>
      </p:sp>
      <p:sp>
        <p:nvSpPr>
          <p:cNvPr id="31" name="Marcador de texto 49">
            <a:extLst>
              <a:ext uri="{FF2B5EF4-FFF2-40B4-BE49-F238E27FC236}">
                <a16:creationId xmlns="" xmlns:a16="http://schemas.microsoft.com/office/drawing/2014/main" id="{E81575AC-964D-E794-7E38-5110B68A775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25462" y="1696120"/>
            <a:ext cx="5502970" cy="515610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="" xmlns:a16="http://schemas.microsoft.com/office/drawing/2014/main" id="{5A63DF06-8316-83A5-163A-08A9C84D53B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25462" y="1361775"/>
            <a:ext cx="5502970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Objetivo</a:t>
            </a:r>
          </a:p>
        </p:txBody>
      </p:sp>
      <p:sp>
        <p:nvSpPr>
          <p:cNvPr id="33" name="Marcador de texto 49">
            <a:extLst>
              <a:ext uri="{FF2B5EF4-FFF2-40B4-BE49-F238E27FC236}">
                <a16:creationId xmlns="" xmlns:a16="http://schemas.microsoft.com/office/drawing/2014/main" id="{433133BE-E33A-0B77-8AE2-25B7D3CBF02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096000" y="1696120"/>
            <a:ext cx="2745051" cy="187200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Duración</a:t>
            </a:r>
          </a:p>
        </p:txBody>
      </p:sp>
      <p:sp>
        <p:nvSpPr>
          <p:cNvPr id="34" name="Marcador de texto 49">
            <a:extLst>
              <a:ext uri="{FF2B5EF4-FFF2-40B4-BE49-F238E27FC236}">
                <a16:creationId xmlns="" xmlns:a16="http://schemas.microsoft.com/office/drawing/2014/main" id="{B247C828-CA1E-3F9C-F927-F2E42BA6B44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096000" y="2030465"/>
            <a:ext cx="2745051" cy="187200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Participantes</a:t>
            </a:r>
          </a:p>
        </p:txBody>
      </p:sp>
      <p:sp>
        <p:nvSpPr>
          <p:cNvPr id="35" name="Marcador de texto 49">
            <a:extLst>
              <a:ext uri="{FF2B5EF4-FFF2-40B4-BE49-F238E27FC236}">
                <a16:creationId xmlns="" xmlns:a16="http://schemas.microsoft.com/office/drawing/2014/main" id="{CC09F42F-73F8-DFB4-560F-237A3D1F888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096000" y="1361775"/>
            <a:ext cx="2745051" cy="187200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Frecuencia</a:t>
            </a:r>
          </a:p>
        </p:txBody>
      </p:sp>
      <p:sp>
        <p:nvSpPr>
          <p:cNvPr id="36" name="Marcador de texto 49">
            <a:extLst>
              <a:ext uri="{FF2B5EF4-FFF2-40B4-BE49-F238E27FC236}">
                <a16:creationId xmlns="" xmlns:a16="http://schemas.microsoft.com/office/drawing/2014/main" id="{E92AAD2B-E687-633B-2225-A06011605865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94804" y="1361775"/>
            <a:ext cx="2710633" cy="849955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Líder</a:t>
            </a:r>
          </a:p>
        </p:txBody>
      </p:sp>
      <p:sp>
        <p:nvSpPr>
          <p:cNvPr id="37" name="Marcador de texto 49">
            <a:extLst>
              <a:ext uri="{FF2B5EF4-FFF2-40B4-BE49-F238E27FC236}">
                <a16:creationId xmlns="" xmlns:a16="http://schemas.microsoft.com/office/drawing/2014/main" id="{AE29ABEF-7AB4-9593-17DD-B2B67EFC2D7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25462" y="2438855"/>
            <a:ext cx="5502970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Agenda y duración por etapa</a:t>
            </a:r>
          </a:p>
        </p:txBody>
      </p:sp>
      <p:sp>
        <p:nvSpPr>
          <p:cNvPr id="38" name="Marcador de texto 49">
            <a:extLst>
              <a:ext uri="{FF2B5EF4-FFF2-40B4-BE49-F238E27FC236}">
                <a16:creationId xmlns="" xmlns:a16="http://schemas.microsoft.com/office/drawing/2014/main" id="{899ED789-E645-BEA5-8FEE-837ADC96C09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994804" y="2438855"/>
            <a:ext cx="2710633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Indicadores</a:t>
            </a:r>
          </a:p>
        </p:txBody>
      </p:sp>
      <p:sp>
        <p:nvSpPr>
          <p:cNvPr id="40" name="Marcador de texto 49">
            <a:extLst>
              <a:ext uri="{FF2B5EF4-FFF2-40B4-BE49-F238E27FC236}">
                <a16:creationId xmlns="" xmlns:a16="http://schemas.microsoft.com/office/drawing/2014/main" id="{2A6CB2EF-27AC-B479-3196-3D810B34D30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25461" y="2687642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1" name="Marcador de texto 49">
            <a:extLst>
              <a:ext uri="{FF2B5EF4-FFF2-40B4-BE49-F238E27FC236}">
                <a16:creationId xmlns="" xmlns:a16="http://schemas.microsoft.com/office/drawing/2014/main" id="{965978E4-55FB-BE3D-25C5-D93B9DCB8F4F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095176" y="2687642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42" name="Marcador de texto 49">
            <a:extLst>
              <a:ext uri="{FF2B5EF4-FFF2-40B4-BE49-F238E27FC236}">
                <a16:creationId xmlns="" xmlns:a16="http://schemas.microsoft.com/office/drawing/2014/main" id="{CB52D36A-4093-1C8A-F1BD-054DDDB577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25461" y="3106565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3" name="Marcador de texto 49">
            <a:extLst>
              <a:ext uri="{FF2B5EF4-FFF2-40B4-BE49-F238E27FC236}">
                <a16:creationId xmlns="" xmlns:a16="http://schemas.microsoft.com/office/drawing/2014/main" id="{0AB725A0-1F45-73D7-9EC1-5F3527CA721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095176" y="3106565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44" name="Marcador de texto 49">
            <a:extLst>
              <a:ext uri="{FF2B5EF4-FFF2-40B4-BE49-F238E27FC236}">
                <a16:creationId xmlns="" xmlns:a16="http://schemas.microsoft.com/office/drawing/2014/main" id="{E3F36536-2A28-2B0C-8496-BE8BB76A40E2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25461" y="3525488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5" name="Marcador de texto 49">
            <a:extLst>
              <a:ext uri="{FF2B5EF4-FFF2-40B4-BE49-F238E27FC236}">
                <a16:creationId xmlns="" xmlns:a16="http://schemas.microsoft.com/office/drawing/2014/main" id="{43289912-11B2-8EA3-7CC4-07AA98B6056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095176" y="3525488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67" name="Marcador de texto 49">
            <a:extLst>
              <a:ext uri="{FF2B5EF4-FFF2-40B4-BE49-F238E27FC236}">
                <a16:creationId xmlns="" xmlns:a16="http://schemas.microsoft.com/office/drawing/2014/main" id="{C8FD01A3-3768-9195-2B0C-D38B2B34DFEF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25461" y="3944411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8" name="Marcador de texto 49">
            <a:extLst>
              <a:ext uri="{FF2B5EF4-FFF2-40B4-BE49-F238E27FC236}">
                <a16:creationId xmlns="" xmlns:a16="http://schemas.microsoft.com/office/drawing/2014/main" id="{55ECA377-42F7-7F35-7790-444D1B69A56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095176" y="3944411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="" xmlns:a16="http://schemas.microsoft.com/office/drawing/2014/main" id="{E7E85910-4A77-2B27-C50E-E49B498A0F8E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525461" y="4363334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49">
            <a:extLst>
              <a:ext uri="{FF2B5EF4-FFF2-40B4-BE49-F238E27FC236}">
                <a16:creationId xmlns="" xmlns:a16="http://schemas.microsoft.com/office/drawing/2014/main" id="{E1ACBA34-3873-FADE-1F27-7C8456EDA21D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095176" y="4363334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71" name="Marcador de texto 49">
            <a:extLst>
              <a:ext uri="{FF2B5EF4-FFF2-40B4-BE49-F238E27FC236}">
                <a16:creationId xmlns="" xmlns:a16="http://schemas.microsoft.com/office/drawing/2014/main" id="{15620AB1-5D15-0A05-6C0F-8FB72EC005B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25461" y="4782258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2" name="Marcador de texto 49">
            <a:extLst>
              <a:ext uri="{FF2B5EF4-FFF2-40B4-BE49-F238E27FC236}">
                <a16:creationId xmlns="" xmlns:a16="http://schemas.microsoft.com/office/drawing/2014/main" id="{293A632D-3DCB-7FD7-EC19-B63C296F5076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095176" y="4782258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74" name="Marcador de texto 49">
            <a:extLst>
              <a:ext uri="{FF2B5EF4-FFF2-40B4-BE49-F238E27FC236}">
                <a16:creationId xmlns="" xmlns:a16="http://schemas.microsoft.com/office/drawing/2014/main" id="{9C92B7BA-D20C-3D45-F82B-47079682268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25462" y="5639963"/>
            <a:ext cx="5502970" cy="526218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5" name="Marcador de texto 49">
            <a:extLst>
              <a:ext uri="{FF2B5EF4-FFF2-40B4-BE49-F238E27FC236}">
                <a16:creationId xmlns="" xmlns:a16="http://schemas.microsoft.com/office/drawing/2014/main" id="{C9A3D3F6-31A3-0192-98CD-4276D77B2771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525462" y="5347177"/>
            <a:ext cx="5502970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Dinámica</a:t>
            </a:r>
          </a:p>
        </p:txBody>
      </p:sp>
      <p:sp>
        <p:nvSpPr>
          <p:cNvPr id="76" name="Marcador de texto 49">
            <a:extLst>
              <a:ext uri="{FF2B5EF4-FFF2-40B4-BE49-F238E27FC236}">
                <a16:creationId xmlns="" xmlns:a16="http://schemas.microsoft.com/office/drawing/2014/main" id="{CBD2281B-279A-3EBA-F8C1-B5BAB5D77DED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6160718" y="5639963"/>
            <a:ext cx="2680333" cy="526218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texto 49">
            <a:extLst>
              <a:ext uri="{FF2B5EF4-FFF2-40B4-BE49-F238E27FC236}">
                <a16:creationId xmlns="" xmlns:a16="http://schemas.microsoft.com/office/drawing/2014/main" id="{8371708A-0114-987C-1E8E-F5106A10ADA5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6160718" y="5347177"/>
            <a:ext cx="2680333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Otros</a:t>
            </a:r>
          </a:p>
        </p:txBody>
      </p:sp>
      <p:sp>
        <p:nvSpPr>
          <p:cNvPr id="78" name="Marcador de texto 49">
            <a:extLst>
              <a:ext uri="{FF2B5EF4-FFF2-40B4-BE49-F238E27FC236}">
                <a16:creationId xmlns="" xmlns:a16="http://schemas.microsoft.com/office/drawing/2014/main" id="{5BCD5769-175E-5C60-81A0-7E59BDCC833B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994804" y="2687642"/>
            <a:ext cx="2710633" cy="3478208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5557588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 con 3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96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grpSp>
        <p:nvGrpSpPr>
          <p:cNvPr id="30" name="Grupo 29">
            <a:extLst>
              <a:ext uri="{FF2B5EF4-FFF2-40B4-BE49-F238E27FC236}">
                <a16:creationId xmlns="" xmlns:a16="http://schemas.microsoft.com/office/drawing/2014/main" id="{B3B31F29-9F84-2F11-9BB4-865CA8872CB6}"/>
              </a:ext>
            </a:extLst>
          </p:cNvPr>
          <p:cNvGrpSpPr/>
          <p:nvPr userDrawn="1"/>
        </p:nvGrpSpPr>
        <p:grpSpPr>
          <a:xfrm>
            <a:off x="4089231" y="1864544"/>
            <a:ext cx="4013538" cy="4014138"/>
            <a:chOff x="4663382" y="2709506"/>
            <a:chExt cx="2882916" cy="2888389"/>
          </a:xfrm>
          <a:solidFill>
            <a:schemeClr val="accent1"/>
          </a:solidFill>
        </p:grpSpPr>
        <p:sp>
          <p:nvSpPr>
            <p:cNvPr id="31" name="73 Circular">
              <a:extLst>
                <a:ext uri="{FF2B5EF4-FFF2-40B4-BE49-F238E27FC236}">
                  <a16:creationId xmlns="" xmlns:a16="http://schemas.microsoft.com/office/drawing/2014/main" id="{8AA7C80A-C828-D84B-3316-D07108D41BFA}"/>
                </a:ext>
              </a:extLst>
            </p:cNvPr>
            <p:cNvSpPr/>
            <p:nvPr/>
          </p:nvSpPr>
          <p:spPr bwMode="auto">
            <a:xfrm>
              <a:off x="4663382" y="2717895"/>
              <a:ext cx="2880000" cy="2880000"/>
            </a:xfrm>
            <a:prstGeom prst="pie">
              <a:avLst>
                <a:gd name="adj1" fmla="val 10056162"/>
                <a:gd name="adj2" fmla="val 16190355"/>
              </a:avLst>
            </a:prstGeom>
            <a:grpFill/>
            <a:ln w="5715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88013" tIns="44006" rIns="88013" bIns="4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eaLnBrk="0">
                <a:lnSpc>
                  <a:spcPct val="100000"/>
                </a:lnSpc>
                <a:spcBef>
                  <a:spcPts val="0"/>
                </a:spcBef>
                <a:defRPr/>
              </a:pPr>
              <a:endParaRPr lang="es-CL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2" name="Grupo 31">
              <a:extLst>
                <a:ext uri="{FF2B5EF4-FFF2-40B4-BE49-F238E27FC236}">
                  <a16:creationId xmlns="" xmlns:a16="http://schemas.microsoft.com/office/drawing/2014/main" id="{D65AFB14-68CF-C19E-A6CC-09EC2BE057D0}"/>
                </a:ext>
              </a:extLst>
            </p:cNvPr>
            <p:cNvGrpSpPr/>
            <p:nvPr/>
          </p:nvGrpSpPr>
          <p:grpSpPr>
            <a:xfrm>
              <a:off x="4666298" y="2709506"/>
              <a:ext cx="2880000" cy="2886942"/>
              <a:chOff x="4666298" y="2709506"/>
              <a:chExt cx="2880000" cy="2886942"/>
            </a:xfrm>
            <a:grpFill/>
          </p:grpSpPr>
          <p:sp>
            <p:nvSpPr>
              <p:cNvPr id="33" name="68 Circular">
                <a:extLst>
                  <a:ext uri="{FF2B5EF4-FFF2-40B4-BE49-F238E27FC236}">
                    <a16:creationId xmlns="" xmlns:a16="http://schemas.microsoft.com/office/drawing/2014/main" id="{34D39FA0-5A91-8F9B-386A-892D13E044D6}"/>
                  </a:ext>
                </a:extLst>
              </p:cNvPr>
              <p:cNvSpPr/>
              <p:nvPr/>
            </p:nvSpPr>
            <p:spPr bwMode="auto">
              <a:xfrm>
                <a:off x="4666298" y="2709506"/>
                <a:ext cx="2880000" cy="2880000"/>
              </a:xfrm>
              <a:prstGeom prst="pie">
                <a:avLst>
                  <a:gd name="adj1" fmla="val 770312"/>
                  <a:gd name="adj2" fmla="val 10081535"/>
                </a:avLst>
              </a:prstGeom>
              <a:grpFill/>
              <a:ln w="571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88013" tIns="44006" rIns="88013" bIns="4400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 eaLnBrk="0">
                  <a:lnSpc>
                    <a:spcPct val="100000"/>
                  </a:lnSpc>
                  <a:spcBef>
                    <a:spcPts val="0"/>
                  </a:spcBef>
                  <a:defRPr/>
                </a:pPr>
                <a:endParaRPr lang="es-CL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65 Circular">
                <a:extLst>
                  <a:ext uri="{FF2B5EF4-FFF2-40B4-BE49-F238E27FC236}">
                    <a16:creationId xmlns="" xmlns:a16="http://schemas.microsoft.com/office/drawing/2014/main" id="{B2DBC8B2-E293-DABC-AFE5-6E145E020FA3}"/>
                  </a:ext>
                </a:extLst>
              </p:cNvPr>
              <p:cNvSpPr/>
              <p:nvPr/>
            </p:nvSpPr>
            <p:spPr bwMode="auto">
              <a:xfrm>
                <a:off x="4666298" y="2716448"/>
                <a:ext cx="2880000" cy="2880000"/>
              </a:xfrm>
              <a:prstGeom prst="pie">
                <a:avLst>
                  <a:gd name="adj1" fmla="val 16185162"/>
                  <a:gd name="adj2" fmla="val 795482"/>
                </a:avLst>
              </a:prstGeom>
              <a:grpFill/>
              <a:ln w="571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88013" tIns="44006" rIns="88013" bIns="4400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 eaLnBrk="0">
                  <a:lnSpc>
                    <a:spcPct val="100000"/>
                  </a:lnSpc>
                  <a:spcBef>
                    <a:spcPts val="0"/>
                  </a:spcBef>
                  <a:defRPr/>
                </a:pPr>
                <a:endParaRPr lang="es-CL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1" name="Oval 10">
            <a:extLst>
              <a:ext uri="{FF2B5EF4-FFF2-40B4-BE49-F238E27FC236}">
                <a16:creationId xmlns="" xmlns:a16="http://schemas.microsoft.com/office/drawing/2014/main" id="{F8C3F79B-5F43-9430-21CA-B76EF1301F67}"/>
              </a:ext>
            </a:extLst>
          </p:cNvPr>
          <p:cNvSpPr>
            <a:spLocks noChangeAspect="1" noChangeArrowheads="1"/>
          </p:cNvSpPr>
          <p:nvPr userDrawn="1"/>
        </p:nvSpPr>
        <p:spPr bwMode="gray">
          <a:xfrm>
            <a:off x="5497012" y="3405354"/>
            <a:ext cx="1197976" cy="1166967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 lIns="91422" tIns="45711" rIns="91422" bIns="45711" anchor="ctr"/>
          <a:lstStyle>
            <a:lvl1pPr>
              <a:defRPr sz="1500">
                <a:solidFill>
                  <a:srgbClr val="000000"/>
                </a:solidFill>
                <a:latin typeface="Verdana" pitchFamily="34" charset="0"/>
              </a:defRPr>
            </a:lvl1pPr>
            <a:lvl2pPr marL="742950" indent="-285750">
              <a:defRPr sz="1500">
                <a:solidFill>
                  <a:srgbClr val="000000"/>
                </a:solidFill>
                <a:latin typeface="Verdana" pitchFamily="34" charset="0"/>
              </a:defRPr>
            </a:lvl2pPr>
            <a:lvl3pPr marL="11430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3pPr>
            <a:lvl4pPr marL="16002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4pPr>
            <a:lvl5pPr marL="20574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ctr" defTabSz="914400" eaLnBrk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s-CL" altLang="es-CL" sz="1400" b="1" noProof="1">
              <a:solidFill>
                <a:schemeClr val="bg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Marcador de texto 31">
            <a:extLst>
              <a:ext uri="{FF2B5EF4-FFF2-40B4-BE49-F238E27FC236}">
                <a16:creationId xmlns="" xmlns:a16="http://schemas.microsoft.com/office/drawing/2014/main" id="{97EA9A67-3D8B-DE06-91E1-A7281C8F598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29169" y="2580619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8" name="Marcador de texto 31">
            <a:extLst>
              <a:ext uri="{FF2B5EF4-FFF2-40B4-BE49-F238E27FC236}">
                <a16:creationId xmlns="" xmlns:a16="http://schemas.microsoft.com/office/drawing/2014/main" id="{278D51D4-BD9D-3610-690E-C4345F0E656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678951" y="2580619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70" name="Marcador de texto 34">
            <a:extLst>
              <a:ext uri="{FF2B5EF4-FFF2-40B4-BE49-F238E27FC236}">
                <a16:creationId xmlns="" xmlns:a16="http://schemas.microsoft.com/office/drawing/2014/main" id="{C705CD57-E64E-FA84-EA2F-BC54EE37A90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529056" y="3048963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1" name="Marcador de texto 34">
            <a:extLst>
              <a:ext uri="{FF2B5EF4-FFF2-40B4-BE49-F238E27FC236}">
                <a16:creationId xmlns="" xmlns:a16="http://schemas.microsoft.com/office/drawing/2014/main" id="{8E6F8833-B8EA-42B0-12E5-822EE2B6F46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496402" y="3048963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7" name="Marcador de texto 34">
            <a:extLst>
              <a:ext uri="{FF2B5EF4-FFF2-40B4-BE49-F238E27FC236}">
                <a16:creationId xmlns="" xmlns:a16="http://schemas.microsoft.com/office/drawing/2014/main" id="{7E883DC9-18D7-6D65-6F60-A9CC233F79B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494919" y="496627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8" name="Marcador de texto 34">
            <a:extLst>
              <a:ext uri="{FF2B5EF4-FFF2-40B4-BE49-F238E27FC236}">
                <a16:creationId xmlns="" xmlns:a16="http://schemas.microsoft.com/office/drawing/2014/main" id="{6EE53560-5993-205A-EA7B-5770917A454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494919" y="3844060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5" name="Marcador de texto 31">
            <a:extLst>
              <a:ext uri="{FF2B5EF4-FFF2-40B4-BE49-F238E27FC236}">
                <a16:creationId xmlns="" xmlns:a16="http://schemas.microsoft.com/office/drawing/2014/main" id="{458ECCD6-DC7F-D4C1-271D-9FDCA96C6A3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917406" y="5660378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7" name="Marcador de texto 34">
            <a:extLst>
              <a:ext uri="{FF2B5EF4-FFF2-40B4-BE49-F238E27FC236}">
                <a16:creationId xmlns="" xmlns:a16="http://schemas.microsoft.com/office/drawing/2014/main" id="{26473813-2D17-8739-5DED-8C699BE0745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2913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="" xmlns:a16="http://schemas.microsoft.com/office/drawing/2014/main" id="{8D2ACCD1-3753-9BC7-99EC-FBE1D7872A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601698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="" xmlns:a16="http://schemas.microsoft.com/office/drawing/2014/main" id="{3655D843-2854-5FEE-22E9-8695D748BB4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601698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12415183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 con 5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68 Circular">
            <a:extLst>
              <a:ext uri="{FF2B5EF4-FFF2-40B4-BE49-F238E27FC236}">
                <a16:creationId xmlns="" xmlns:a16="http://schemas.microsoft.com/office/drawing/2014/main" id="{CAF0171C-7DA9-DB33-6052-1608904CE8FE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3273156"/>
              <a:gd name="adj2" fmla="val 7537411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73 Circular">
            <a:extLst>
              <a:ext uri="{FF2B5EF4-FFF2-40B4-BE49-F238E27FC236}">
                <a16:creationId xmlns="" xmlns:a16="http://schemas.microsoft.com/office/drawing/2014/main" id="{130EE012-5E76-D4E5-967A-D7380FB98AF1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0119161"/>
              <a:gd name="adj2" fmla="val 16149741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600" b="1" kern="0" dirty="0">
                <a:solidFill>
                  <a:srgbClr val="000000"/>
                </a:solidFill>
                <a:latin typeface="Arial"/>
              </a:rPr>
              <a:t>x</a:t>
            </a:r>
          </a:p>
        </p:txBody>
      </p:sp>
      <p:sp>
        <p:nvSpPr>
          <p:cNvPr id="14" name="64 Circular">
            <a:extLst>
              <a:ext uri="{FF2B5EF4-FFF2-40B4-BE49-F238E27FC236}">
                <a16:creationId xmlns="" xmlns:a16="http://schemas.microsoft.com/office/drawing/2014/main" id="{5FEFC6FA-F65A-3626-20F1-A36BE42A6316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20506516"/>
              <a:gd name="adj2" fmla="val 3260886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68 Circular">
            <a:extLst>
              <a:ext uri="{FF2B5EF4-FFF2-40B4-BE49-F238E27FC236}">
                <a16:creationId xmlns="" xmlns:a16="http://schemas.microsoft.com/office/drawing/2014/main" id="{AF07483E-0115-3203-49F7-8CA91FC3C24E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7533144"/>
              <a:gd name="adj2" fmla="val 11901030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65 Circular">
            <a:extLst>
              <a:ext uri="{FF2B5EF4-FFF2-40B4-BE49-F238E27FC236}">
                <a16:creationId xmlns="" xmlns:a16="http://schemas.microsoft.com/office/drawing/2014/main" id="{4990A491-7E33-B559-DEFF-BD9B721F6D6A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6185162"/>
              <a:gd name="adj2" fmla="val 20510267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1714607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20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67" name="Marcador de texto 31">
            <a:extLst>
              <a:ext uri="{FF2B5EF4-FFF2-40B4-BE49-F238E27FC236}">
                <a16:creationId xmlns="" xmlns:a16="http://schemas.microsoft.com/office/drawing/2014/main" id="{97EA9A67-3D8B-DE06-91E1-A7281C8F5987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529056" y="2219628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8" name="Marcador de texto 31">
            <a:extLst>
              <a:ext uri="{FF2B5EF4-FFF2-40B4-BE49-F238E27FC236}">
                <a16:creationId xmlns="" xmlns:a16="http://schemas.microsoft.com/office/drawing/2014/main" id="{278D51D4-BD9D-3610-690E-C4345F0E656A}"/>
              </a:ext>
            </a:extLst>
          </p:cNvPr>
          <p:cNvSpPr>
            <a:spLocks noGrp="1"/>
          </p:cNvSpPr>
          <p:nvPr userDrawn="1">
            <p:ph type="body" sz="quarter" idx="35" hasCustomPrompt="1"/>
          </p:nvPr>
        </p:nvSpPr>
        <p:spPr>
          <a:xfrm>
            <a:off x="7305758" y="2219628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9" name="Marcador de texto 31">
            <a:extLst>
              <a:ext uri="{FF2B5EF4-FFF2-40B4-BE49-F238E27FC236}">
                <a16:creationId xmlns="" xmlns:a16="http://schemas.microsoft.com/office/drawing/2014/main" id="{C7DCFFED-BD23-3553-E531-D75E7FE18320}"/>
              </a:ext>
            </a:extLst>
          </p:cNvPr>
          <p:cNvSpPr>
            <a:spLocks noGrp="1"/>
          </p:cNvSpPr>
          <p:nvPr userDrawn="1">
            <p:ph type="body" sz="quarter" idx="36" hasCustomPrompt="1"/>
          </p:nvPr>
        </p:nvSpPr>
        <p:spPr>
          <a:xfrm>
            <a:off x="5917406" y="5654126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70" name="Marcador de texto 34">
            <a:extLst>
              <a:ext uri="{FF2B5EF4-FFF2-40B4-BE49-F238E27FC236}">
                <a16:creationId xmlns="" xmlns:a16="http://schemas.microsoft.com/office/drawing/2014/main" id="{C705CD57-E64E-FA84-EA2F-BC54EE37A903}"/>
              </a:ext>
            </a:extLst>
          </p:cNvPr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4704708" y="284631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7" name="Marcador de texto 34">
            <a:extLst>
              <a:ext uri="{FF2B5EF4-FFF2-40B4-BE49-F238E27FC236}">
                <a16:creationId xmlns="" xmlns:a16="http://schemas.microsoft.com/office/drawing/2014/main" id="{7E883DC9-18D7-6D65-6F60-A9CC233F79BB}"/>
              </a:ext>
            </a:extLst>
          </p:cNvPr>
          <p:cNvSpPr>
            <a:spLocks noGrp="1"/>
          </p:cNvSpPr>
          <p:nvPr userDrawn="1">
            <p:ph type="body" sz="quarter" idx="39" hasCustomPrompt="1"/>
          </p:nvPr>
        </p:nvSpPr>
        <p:spPr>
          <a:xfrm>
            <a:off x="5494919" y="491846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6" name="Oval 10">
            <a:extLst>
              <a:ext uri="{FF2B5EF4-FFF2-40B4-BE49-F238E27FC236}">
                <a16:creationId xmlns="" xmlns:a16="http://schemas.microsoft.com/office/drawing/2014/main" id="{215A63A4-B20F-14C1-47DE-DE42F389E748}"/>
              </a:ext>
            </a:extLst>
          </p:cNvPr>
          <p:cNvSpPr>
            <a:spLocks noChangeAspect="1" noChangeArrowheads="1"/>
          </p:cNvSpPr>
          <p:nvPr userDrawn="1"/>
        </p:nvSpPr>
        <p:spPr bwMode="gray">
          <a:xfrm>
            <a:off x="5497012" y="3399102"/>
            <a:ext cx="1197976" cy="1166967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 lIns="91422" tIns="45711" rIns="91422" bIns="45711" anchor="ctr"/>
          <a:lstStyle>
            <a:lvl1pPr>
              <a:defRPr sz="1500">
                <a:solidFill>
                  <a:srgbClr val="000000"/>
                </a:solidFill>
                <a:latin typeface="Verdana" pitchFamily="34" charset="0"/>
              </a:defRPr>
            </a:lvl1pPr>
            <a:lvl2pPr marL="742950" indent="-285750">
              <a:defRPr sz="1500">
                <a:solidFill>
                  <a:srgbClr val="000000"/>
                </a:solidFill>
                <a:latin typeface="Verdana" pitchFamily="34" charset="0"/>
              </a:defRPr>
            </a:lvl2pPr>
            <a:lvl3pPr marL="11430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3pPr>
            <a:lvl4pPr marL="16002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4pPr>
            <a:lvl5pPr marL="20574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ctr" defTabSz="914400" eaLnBrk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s-CL" altLang="es-CL" sz="1400" b="1" noProof="1">
              <a:solidFill>
                <a:schemeClr val="bg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Marcador de texto 34">
            <a:extLst>
              <a:ext uri="{FF2B5EF4-FFF2-40B4-BE49-F238E27FC236}">
                <a16:creationId xmlns="" xmlns:a16="http://schemas.microsoft.com/office/drawing/2014/main" id="{456F7253-3CD7-EF81-AB66-660DECF690CC}"/>
              </a:ext>
            </a:extLst>
          </p:cNvPr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5494919" y="383780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1">
            <a:extLst>
              <a:ext uri="{FF2B5EF4-FFF2-40B4-BE49-F238E27FC236}">
                <a16:creationId xmlns="" xmlns:a16="http://schemas.microsoft.com/office/drawing/2014/main" id="{680CA95C-F6E8-8389-C799-88FD0A1D7B1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062789" y="431166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9" name="Marcador de texto 31">
            <a:extLst>
              <a:ext uri="{FF2B5EF4-FFF2-40B4-BE49-F238E27FC236}">
                <a16:creationId xmlns="" xmlns:a16="http://schemas.microsoft.com/office/drawing/2014/main" id="{10B4DE77-B819-49D3-13B3-9A862C86D2FD}"/>
              </a:ext>
            </a:extLst>
          </p:cNvPr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7792393" y="431166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="" xmlns:a16="http://schemas.microsoft.com/office/drawing/2014/main" id="{6FC714C9-8337-40ED-849E-DACDDB06F6F8}"/>
              </a:ext>
            </a:extLst>
          </p:cNvPr>
          <p:cNvSpPr>
            <a:spLocks noGrp="1"/>
          </p:cNvSpPr>
          <p:nvPr userDrawn="1">
            <p:ph type="body" sz="quarter" idx="43" hasCustomPrompt="1"/>
          </p:nvPr>
        </p:nvSpPr>
        <p:spPr>
          <a:xfrm>
            <a:off x="6242562" y="284631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="" xmlns:a16="http://schemas.microsoft.com/office/drawing/2014/main" id="{34EAAFE9-A9B1-6F8D-9775-E316E3518A2F}"/>
              </a:ext>
            </a:extLst>
          </p:cNvPr>
          <p:cNvSpPr>
            <a:spLocks noGrp="1"/>
          </p:cNvSpPr>
          <p:nvPr userDrawn="1">
            <p:ph type="body" sz="quarter" idx="44" hasCustomPrompt="1"/>
          </p:nvPr>
        </p:nvSpPr>
        <p:spPr>
          <a:xfrm>
            <a:off x="4330993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7" name="Marcador de texto 34">
            <a:extLst>
              <a:ext uri="{FF2B5EF4-FFF2-40B4-BE49-F238E27FC236}">
                <a16:creationId xmlns="" xmlns:a16="http://schemas.microsoft.com/office/drawing/2014/main" id="{DFFD05A5-B736-A806-3FB1-E758382EBFA5}"/>
              </a:ext>
            </a:extLst>
          </p:cNvPr>
          <p:cNvSpPr>
            <a:spLocks noGrp="1"/>
          </p:cNvSpPr>
          <p:nvPr userDrawn="1">
            <p:ph type="body" sz="quarter" idx="45" hasCustomPrompt="1"/>
          </p:nvPr>
        </p:nvSpPr>
        <p:spPr>
          <a:xfrm>
            <a:off x="6692895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 userDrawn="1">
            <p:ph type="ftr" sz="quarter" idx="4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 userDrawn="1">
            <p:ph type="sldNum" sz="quarter" idx="5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52" name="Marcador de texto 34">
            <a:extLst>
              <a:ext uri="{FF2B5EF4-FFF2-40B4-BE49-F238E27FC236}">
                <a16:creationId xmlns="" xmlns:a16="http://schemas.microsoft.com/office/drawing/2014/main" id="{8D2ACCD1-3753-9BC7-99EC-FBE1D7872A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601698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="" xmlns:a16="http://schemas.microsoft.com/office/drawing/2014/main" id="{C8C34860-EFF7-CFD9-C7D1-BA2401A084A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601698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4" name="Marcador de texto 34">
            <a:extLst>
              <a:ext uri="{FF2B5EF4-FFF2-40B4-BE49-F238E27FC236}">
                <a16:creationId xmlns="" xmlns:a16="http://schemas.microsoft.com/office/drawing/2014/main" id="{3655D843-2854-5FEE-22E9-8695D748BB4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601698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="" xmlns:a16="http://schemas.microsoft.com/office/drawing/2014/main" id="{26473813-2D17-8739-5DED-8C699BE0745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2913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6" name="Marcador de texto 34">
            <a:extLst>
              <a:ext uri="{FF2B5EF4-FFF2-40B4-BE49-F238E27FC236}">
                <a16:creationId xmlns="" xmlns:a16="http://schemas.microsoft.com/office/drawing/2014/main" id="{93A10BBE-E8E2-D140-F85E-AE27E4BC3BE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42913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7341777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 con 6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4 Circular">
            <a:extLst>
              <a:ext uri="{FF2B5EF4-FFF2-40B4-BE49-F238E27FC236}">
                <a16:creationId xmlns="" xmlns:a16="http://schemas.microsoft.com/office/drawing/2014/main" id="{01840219-6BE9-C1C6-5F61-501684EDA617}"/>
              </a:ext>
            </a:extLst>
          </p:cNvPr>
          <p:cNvSpPr/>
          <p:nvPr userDrawn="1"/>
        </p:nvSpPr>
        <p:spPr bwMode="auto">
          <a:xfrm>
            <a:off x="4062864" y="1858292"/>
            <a:ext cx="4080002" cy="4004519"/>
          </a:xfrm>
          <a:prstGeom prst="pie">
            <a:avLst>
              <a:gd name="adj1" fmla="val 21485870"/>
              <a:gd name="adj2" fmla="val 3260886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68 Circular">
            <a:extLst>
              <a:ext uri="{FF2B5EF4-FFF2-40B4-BE49-F238E27FC236}">
                <a16:creationId xmlns="" xmlns:a16="http://schemas.microsoft.com/office/drawing/2014/main" id="{F1398410-6963-4010-5138-8F888E554D1E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10847340"/>
              <a:gd name="adj2" fmla="val 14054134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73 Circular">
            <a:extLst>
              <a:ext uri="{FF2B5EF4-FFF2-40B4-BE49-F238E27FC236}">
                <a16:creationId xmlns="" xmlns:a16="http://schemas.microsoft.com/office/drawing/2014/main" id="{8D1CFCE6-7954-53DA-D9AF-0EEA8DAE6D87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3964920"/>
              <a:gd name="adj2" fmla="val 18187366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600" b="1" kern="0" dirty="0">
                <a:solidFill>
                  <a:srgbClr val="000000"/>
                </a:solidFill>
                <a:latin typeface="Arial"/>
              </a:rPr>
              <a:t>x</a:t>
            </a:r>
          </a:p>
        </p:txBody>
      </p:sp>
      <p:sp>
        <p:nvSpPr>
          <p:cNvPr id="7" name="64 Circular">
            <a:extLst>
              <a:ext uri="{FF2B5EF4-FFF2-40B4-BE49-F238E27FC236}">
                <a16:creationId xmlns="" xmlns:a16="http://schemas.microsoft.com/office/drawing/2014/main" id="{038FEDC7-7BF4-398F-F309-50959F10AABF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3165229"/>
              <a:gd name="adj2" fmla="val 7621398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68 Circular">
            <a:extLst>
              <a:ext uri="{FF2B5EF4-FFF2-40B4-BE49-F238E27FC236}">
                <a16:creationId xmlns="" xmlns:a16="http://schemas.microsoft.com/office/drawing/2014/main" id="{63141943-F01C-489B-5C00-83DE2F523AC7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7533144"/>
              <a:gd name="adj2" fmla="val 10815581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65 Circular">
            <a:extLst>
              <a:ext uri="{FF2B5EF4-FFF2-40B4-BE49-F238E27FC236}">
                <a16:creationId xmlns="" xmlns:a16="http://schemas.microsoft.com/office/drawing/2014/main" id="{E1E58FCA-9675-9F10-947C-E0309EB8FEC2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8202714"/>
              <a:gd name="adj2" fmla="val 21468150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5218579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44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="" xmlns:a16="http://schemas.microsoft.com/office/drawing/2014/main" id="{26473813-2D17-8739-5DED-8C699BE07458}"/>
              </a:ext>
            </a:extLst>
          </p:cNvPr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442913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4" name="Marcador de texto 34">
            <a:extLst>
              <a:ext uri="{FF2B5EF4-FFF2-40B4-BE49-F238E27FC236}">
                <a16:creationId xmlns="" xmlns:a16="http://schemas.microsoft.com/office/drawing/2014/main" id="{8D2ACCD1-3753-9BC7-99EC-FBE1D7872A18}"/>
              </a:ext>
            </a:extLst>
          </p:cNvPr>
          <p:cNvSpPr>
            <a:spLocks noGrp="1"/>
          </p:cNvSpPr>
          <p:nvPr userDrawn="1">
            <p:ph type="body" sz="quarter" idx="33" hasCustomPrompt="1"/>
          </p:nvPr>
        </p:nvSpPr>
        <p:spPr>
          <a:xfrm>
            <a:off x="8601698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67" name="Marcador de texto 31">
            <a:extLst>
              <a:ext uri="{FF2B5EF4-FFF2-40B4-BE49-F238E27FC236}">
                <a16:creationId xmlns="" xmlns:a16="http://schemas.microsoft.com/office/drawing/2014/main" id="{97EA9A67-3D8B-DE06-91E1-A7281C8F5987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126279" y="269095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8" name="Marcador de texto 31">
            <a:extLst>
              <a:ext uri="{FF2B5EF4-FFF2-40B4-BE49-F238E27FC236}">
                <a16:creationId xmlns="" xmlns:a16="http://schemas.microsoft.com/office/drawing/2014/main" id="{278D51D4-BD9D-3610-690E-C4345F0E656A}"/>
              </a:ext>
            </a:extLst>
          </p:cNvPr>
          <p:cNvSpPr>
            <a:spLocks noGrp="1"/>
          </p:cNvSpPr>
          <p:nvPr userDrawn="1">
            <p:ph type="body" sz="quarter" idx="35" hasCustomPrompt="1"/>
          </p:nvPr>
        </p:nvSpPr>
        <p:spPr>
          <a:xfrm>
            <a:off x="7707021" y="269095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9" name="Marcador de texto 31">
            <a:extLst>
              <a:ext uri="{FF2B5EF4-FFF2-40B4-BE49-F238E27FC236}">
                <a16:creationId xmlns="" xmlns:a16="http://schemas.microsoft.com/office/drawing/2014/main" id="{C7DCFFED-BD23-3553-E531-D75E7FE18320}"/>
              </a:ext>
            </a:extLst>
          </p:cNvPr>
          <p:cNvSpPr>
            <a:spLocks noGrp="1"/>
          </p:cNvSpPr>
          <p:nvPr userDrawn="1">
            <p:ph type="body" sz="quarter" idx="36" hasCustomPrompt="1"/>
          </p:nvPr>
        </p:nvSpPr>
        <p:spPr>
          <a:xfrm>
            <a:off x="5917406" y="5654126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77" name="Marcador de texto 34">
            <a:extLst>
              <a:ext uri="{FF2B5EF4-FFF2-40B4-BE49-F238E27FC236}">
                <a16:creationId xmlns="" xmlns:a16="http://schemas.microsoft.com/office/drawing/2014/main" id="{7E883DC9-18D7-6D65-6F60-A9CC233F79BB}"/>
              </a:ext>
            </a:extLst>
          </p:cNvPr>
          <p:cNvSpPr>
            <a:spLocks noGrp="1"/>
          </p:cNvSpPr>
          <p:nvPr userDrawn="1">
            <p:ph type="body" sz="quarter" idx="39" hasCustomPrompt="1"/>
          </p:nvPr>
        </p:nvSpPr>
        <p:spPr>
          <a:xfrm>
            <a:off x="5493685" y="491846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1">
            <a:extLst>
              <a:ext uri="{FF2B5EF4-FFF2-40B4-BE49-F238E27FC236}">
                <a16:creationId xmlns="" xmlns:a16="http://schemas.microsoft.com/office/drawing/2014/main" id="{680CA95C-F6E8-8389-C799-88FD0A1D7B11}"/>
              </a:ext>
            </a:extLst>
          </p:cNvPr>
          <p:cNvSpPr>
            <a:spLocks noGrp="1"/>
          </p:cNvSpPr>
          <p:nvPr userDrawn="1">
            <p:ph type="body" sz="quarter" idx="41" hasCustomPrompt="1"/>
          </p:nvPr>
        </p:nvSpPr>
        <p:spPr>
          <a:xfrm>
            <a:off x="4126279" y="4615110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9" name="Marcador de texto 31">
            <a:extLst>
              <a:ext uri="{FF2B5EF4-FFF2-40B4-BE49-F238E27FC236}">
                <a16:creationId xmlns="" xmlns:a16="http://schemas.microsoft.com/office/drawing/2014/main" id="{10B4DE77-B819-49D3-13B3-9A862C86D2FD}"/>
              </a:ext>
            </a:extLst>
          </p:cNvPr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7707021" y="4615110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="" xmlns:a16="http://schemas.microsoft.com/office/drawing/2014/main" id="{34EAAFE9-A9B1-6F8D-9775-E316E3518A2F}"/>
              </a:ext>
            </a:extLst>
          </p:cNvPr>
          <p:cNvSpPr>
            <a:spLocks noGrp="1"/>
          </p:cNvSpPr>
          <p:nvPr userDrawn="1">
            <p:ph type="body" sz="quarter" idx="44" hasCustomPrompt="1"/>
          </p:nvPr>
        </p:nvSpPr>
        <p:spPr>
          <a:xfrm>
            <a:off x="4329759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7" name="Marcador de texto 34">
            <a:extLst>
              <a:ext uri="{FF2B5EF4-FFF2-40B4-BE49-F238E27FC236}">
                <a16:creationId xmlns="" xmlns:a16="http://schemas.microsoft.com/office/drawing/2014/main" id="{DFFD05A5-B736-A806-3FB1-E758382EBFA5}"/>
              </a:ext>
            </a:extLst>
          </p:cNvPr>
          <p:cNvSpPr>
            <a:spLocks noGrp="1"/>
          </p:cNvSpPr>
          <p:nvPr userDrawn="1">
            <p:ph type="body" sz="quarter" idx="45" hasCustomPrompt="1"/>
          </p:nvPr>
        </p:nvSpPr>
        <p:spPr>
          <a:xfrm>
            <a:off x="6691661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8" name="Marcador de texto 34">
            <a:extLst>
              <a:ext uri="{FF2B5EF4-FFF2-40B4-BE49-F238E27FC236}">
                <a16:creationId xmlns="" xmlns:a16="http://schemas.microsoft.com/office/drawing/2014/main" id="{93A10BBE-E8E2-D140-F85E-AE27E4BC3BED}"/>
              </a:ext>
            </a:extLst>
          </p:cNvPr>
          <p:cNvSpPr>
            <a:spLocks noGrp="1"/>
          </p:cNvSpPr>
          <p:nvPr userDrawn="1">
            <p:ph type="body" sz="quarter" idx="46" hasCustomPrompt="1"/>
          </p:nvPr>
        </p:nvSpPr>
        <p:spPr>
          <a:xfrm>
            <a:off x="442913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="" xmlns:a16="http://schemas.microsoft.com/office/drawing/2014/main" id="{C8C34860-EFF7-CFD9-C7D1-BA2401A084A9}"/>
              </a:ext>
            </a:extLst>
          </p:cNvPr>
          <p:cNvSpPr>
            <a:spLocks noGrp="1"/>
          </p:cNvSpPr>
          <p:nvPr userDrawn="1">
            <p:ph type="body" sz="quarter" idx="47" hasCustomPrompt="1"/>
          </p:nvPr>
        </p:nvSpPr>
        <p:spPr>
          <a:xfrm>
            <a:off x="8601698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0" name="Marcador de texto 34">
            <a:extLst>
              <a:ext uri="{FF2B5EF4-FFF2-40B4-BE49-F238E27FC236}">
                <a16:creationId xmlns="" xmlns:a16="http://schemas.microsoft.com/office/drawing/2014/main" id="{3655D843-2854-5FEE-22E9-8695D748BB46}"/>
              </a:ext>
            </a:extLst>
          </p:cNvPr>
          <p:cNvSpPr>
            <a:spLocks noGrp="1"/>
          </p:cNvSpPr>
          <p:nvPr userDrawn="1">
            <p:ph type="body" sz="quarter" idx="48" hasCustomPrompt="1"/>
          </p:nvPr>
        </p:nvSpPr>
        <p:spPr>
          <a:xfrm>
            <a:off x="8601698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3" name="Marcador de texto 34">
            <a:extLst>
              <a:ext uri="{FF2B5EF4-FFF2-40B4-BE49-F238E27FC236}">
                <a16:creationId xmlns="" xmlns:a16="http://schemas.microsoft.com/office/drawing/2014/main" id="{4757DA26-F42F-2A75-B6F0-ED2A7FDD316F}"/>
              </a:ext>
            </a:extLst>
          </p:cNvPr>
          <p:cNvSpPr>
            <a:spLocks noGrp="1"/>
          </p:cNvSpPr>
          <p:nvPr userDrawn="1">
            <p:ph type="body" sz="quarter" idx="49" hasCustomPrompt="1"/>
          </p:nvPr>
        </p:nvSpPr>
        <p:spPr>
          <a:xfrm>
            <a:off x="442913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4" name="Oval 10">
            <a:extLst>
              <a:ext uri="{FF2B5EF4-FFF2-40B4-BE49-F238E27FC236}">
                <a16:creationId xmlns="" xmlns:a16="http://schemas.microsoft.com/office/drawing/2014/main" id="{DCB6549C-342C-814F-C82F-AA79B267D7D7}"/>
              </a:ext>
            </a:extLst>
          </p:cNvPr>
          <p:cNvSpPr>
            <a:spLocks noChangeAspect="1" noChangeArrowheads="1"/>
          </p:cNvSpPr>
          <p:nvPr userDrawn="1"/>
        </p:nvSpPr>
        <p:spPr bwMode="gray">
          <a:xfrm>
            <a:off x="5495778" y="3399102"/>
            <a:ext cx="1197976" cy="1166967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 lIns="91422" tIns="45711" rIns="91422" bIns="45711" anchor="ctr"/>
          <a:lstStyle>
            <a:lvl1pPr>
              <a:defRPr sz="1500">
                <a:solidFill>
                  <a:srgbClr val="000000"/>
                </a:solidFill>
                <a:latin typeface="Verdana" pitchFamily="34" charset="0"/>
              </a:defRPr>
            </a:lvl1pPr>
            <a:lvl2pPr marL="742950" indent="-285750">
              <a:defRPr sz="1500">
                <a:solidFill>
                  <a:srgbClr val="000000"/>
                </a:solidFill>
                <a:latin typeface="Verdana" pitchFamily="34" charset="0"/>
              </a:defRPr>
            </a:lvl2pPr>
            <a:lvl3pPr marL="11430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3pPr>
            <a:lvl4pPr marL="16002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4pPr>
            <a:lvl5pPr marL="20574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ctr" defTabSz="914400" eaLnBrk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s-CL" altLang="es-CL" sz="1400" b="1" noProof="1">
              <a:solidFill>
                <a:schemeClr val="bg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Marcador de texto 34">
            <a:extLst>
              <a:ext uri="{FF2B5EF4-FFF2-40B4-BE49-F238E27FC236}">
                <a16:creationId xmlns="" xmlns:a16="http://schemas.microsoft.com/office/drawing/2014/main" id="{35788F25-7620-B666-95D7-C89386BD3857}"/>
              </a:ext>
            </a:extLst>
          </p:cNvPr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5493685" y="383780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1" name="Marcador de texto 31">
            <a:extLst>
              <a:ext uri="{FF2B5EF4-FFF2-40B4-BE49-F238E27FC236}">
                <a16:creationId xmlns="" xmlns:a16="http://schemas.microsoft.com/office/drawing/2014/main" id="{45960488-14AD-AE4E-69D8-19DBD4359525}"/>
              </a:ext>
            </a:extLst>
          </p:cNvPr>
          <p:cNvSpPr>
            <a:spLocks noGrp="1"/>
          </p:cNvSpPr>
          <p:nvPr userDrawn="1">
            <p:ph type="body" sz="quarter" idx="50" hasCustomPrompt="1"/>
          </p:nvPr>
        </p:nvSpPr>
        <p:spPr>
          <a:xfrm>
            <a:off x="5917406" y="1691726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2" name="Marcador de texto 34">
            <a:extLst>
              <a:ext uri="{FF2B5EF4-FFF2-40B4-BE49-F238E27FC236}">
                <a16:creationId xmlns="" xmlns:a16="http://schemas.microsoft.com/office/drawing/2014/main" id="{E9FFC526-2056-5717-28DE-70A7881791D3}"/>
              </a:ext>
            </a:extLst>
          </p:cNvPr>
          <p:cNvSpPr>
            <a:spLocks noGrp="1"/>
          </p:cNvSpPr>
          <p:nvPr userDrawn="1">
            <p:ph type="body" sz="quarter" idx="51" hasCustomPrompt="1"/>
          </p:nvPr>
        </p:nvSpPr>
        <p:spPr>
          <a:xfrm>
            <a:off x="4329759" y="310954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3" name="Marcador de texto 34">
            <a:extLst>
              <a:ext uri="{FF2B5EF4-FFF2-40B4-BE49-F238E27FC236}">
                <a16:creationId xmlns="" xmlns:a16="http://schemas.microsoft.com/office/drawing/2014/main" id="{2551CF0C-1FCF-BBA6-6ECA-78F404805DC3}"/>
              </a:ext>
            </a:extLst>
          </p:cNvPr>
          <p:cNvSpPr>
            <a:spLocks noGrp="1"/>
          </p:cNvSpPr>
          <p:nvPr userDrawn="1">
            <p:ph type="body" sz="quarter" idx="52" hasCustomPrompt="1"/>
          </p:nvPr>
        </p:nvSpPr>
        <p:spPr>
          <a:xfrm>
            <a:off x="6691661" y="310954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2" name="Marcador de texto 34">
            <a:extLst>
              <a:ext uri="{FF2B5EF4-FFF2-40B4-BE49-F238E27FC236}">
                <a16:creationId xmlns="" xmlns:a16="http://schemas.microsoft.com/office/drawing/2014/main" id="{CDE6333E-4444-1C3D-0934-E80757237CE1}"/>
              </a:ext>
            </a:extLst>
          </p:cNvPr>
          <p:cNvSpPr>
            <a:spLocks noGrp="1"/>
          </p:cNvSpPr>
          <p:nvPr userDrawn="1">
            <p:ph type="body" sz="quarter" idx="53" hasCustomPrompt="1"/>
          </p:nvPr>
        </p:nvSpPr>
        <p:spPr>
          <a:xfrm>
            <a:off x="5493685" y="2521625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 userDrawn="1">
            <p:ph type="ftr" sz="quarter" idx="5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10" name="Marcador de número de diapositiva 9"/>
          <p:cNvSpPr>
            <a:spLocks noGrp="1"/>
          </p:cNvSpPr>
          <p:nvPr userDrawn="1">
            <p:ph type="sldNum" sz="quarter" idx="5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9242991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568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84" name="Marcador de texto 34">
            <a:extLst>
              <a:ext uri="{FF2B5EF4-FFF2-40B4-BE49-F238E27FC236}">
                <a16:creationId xmlns="" xmlns:a16="http://schemas.microsoft.com/office/drawing/2014/main" id="{E3EB779C-B84A-5210-6215-9E8CCB20FBC6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47579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5" name="Marcador de texto 31">
            <a:extLst>
              <a:ext uri="{FF2B5EF4-FFF2-40B4-BE49-F238E27FC236}">
                <a16:creationId xmlns="" xmlns:a16="http://schemas.microsoft.com/office/drawing/2014/main" id="{318312FA-F729-D325-632B-8AADDA428B1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97859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86" name="Marcador de texto 34">
            <a:extLst>
              <a:ext uri="{FF2B5EF4-FFF2-40B4-BE49-F238E27FC236}">
                <a16:creationId xmlns="" xmlns:a16="http://schemas.microsoft.com/office/drawing/2014/main" id="{4929FB42-473D-4732-A25C-6A0885CAB42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357033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7" name="Marcador de texto 31">
            <a:extLst>
              <a:ext uri="{FF2B5EF4-FFF2-40B4-BE49-F238E27FC236}">
                <a16:creationId xmlns="" xmlns:a16="http://schemas.microsoft.com/office/drawing/2014/main" id="{E94272B6-0EA7-74AE-A428-D5479E9D53EE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007313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88" name="Marcador de texto 34">
            <a:extLst>
              <a:ext uri="{FF2B5EF4-FFF2-40B4-BE49-F238E27FC236}">
                <a16:creationId xmlns="" xmlns:a16="http://schemas.microsoft.com/office/drawing/2014/main" id="{8705252F-4C82-D3FC-981D-21803E922463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24925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9" name="Marcador de texto 31">
            <a:extLst>
              <a:ext uri="{FF2B5EF4-FFF2-40B4-BE49-F238E27FC236}">
                <a16:creationId xmlns="" xmlns:a16="http://schemas.microsoft.com/office/drawing/2014/main" id="{08CBAFB7-88DC-C0A5-1819-FA9F0E25785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875205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90" name="Marcador de texto 34">
            <a:extLst>
              <a:ext uri="{FF2B5EF4-FFF2-40B4-BE49-F238E27FC236}">
                <a16:creationId xmlns="" xmlns:a16="http://schemas.microsoft.com/office/drawing/2014/main" id="{7113DBF5-8DF1-E7B0-269C-B3FBC41359EB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134379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91" name="Marcador de texto 31">
            <a:extLst>
              <a:ext uri="{FF2B5EF4-FFF2-40B4-BE49-F238E27FC236}">
                <a16:creationId xmlns="" xmlns:a16="http://schemas.microsoft.com/office/drawing/2014/main" id="{BA50ADE4-3B87-FB77-ECF0-C00278DC47B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784659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72513826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592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7" name="Marcador de texto 34">
            <a:extLst>
              <a:ext uri="{FF2B5EF4-FFF2-40B4-BE49-F238E27FC236}">
                <a16:creationId xmlns="" xmlns:a16="http://schemas.microsoft.com/office/drawing/2014/main" id="{6D1BD107-9DD2-34F6-5DB9-4AE55D45438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1102395" y="1557338"/>
            <a:ext cx="6312049" cy="1307939"/>
          </a:xfrm>
          <a:solidFill>
            <a:schemeClr val="tx2"/>
          </a:solidFill>
        </p:spPr>
        <p:txBody>
          <a:bodyPr lIns="900000" tIns="180000" rIns="180000" bIns="180000" anchor="ctr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1">
            <a:extLst>
              <a:ext uri="{FF2B5EF4-FFF2-40B4-BE49-F238E27FC236}">
                <a16:creationId xmlns="" xmlns:a16="http://schemas.microsoft.com/office/drawing/2014/main" id="{852F6569-C635-4AE1-B058-A0E8F7662E6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557338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29" name="Marcador de texto 34">
            <a:extLst>
              <a:ext uri="{FF2B5EF4-FFF2-40B4-BE49-F238E27FC236}">
                <a16:creationId xmlns="" xmlns:a16="http://schemas.microsoft.com/office/drawing/2014/main" id="{07DA537F-1AF8-929F-0DDE-75406EB1BB21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717438" y="3164913"/>
            <a:ext cx="6312049" cy="1307939"/>
          </a:xfrm>
          <a:solidFill>
            <a:schemeClr val="tx2"/>
          </a:solidFill>
        </p:spPr>
        <p:txBody>
          <a:bodyPr lIns="900000" tIns="180000" rIns="180000" bIns="180000" anchor="ctr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0" name="Marcador de texto 31">
            <a:extLst>
              <a:ext uri="{FF2B5EF4-FFF2-40B4-BE49-F238E27FC236}">
                <a16:creationId xmlns="" xmlns:a16="http://schemas.microsoft.com/office/drawing/2014/main" id="{BD0C1EB3-E50D-92F7-9BEB-1B453A27F1C2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2062621" y="3165108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1" name="Marcador de texto 34">
            <a:extLst>
              <a:ext uri="{FF2B5EF4-FFF2-40B4-BE49-F238E27FC236}">
                <a16:creationId xmlns="" xmlns:a16="http://schemas.microsoft.com/office/drawing/2014/main" id="{F98FD673-D178-BE4A-3D33-C09DCB5F3B0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246883" y="4772488"/>
            <a:ext cx="6312049" cy="1307939"/>
          </a:xfrm>
          <a:solidFill>
            <a:schemeClr val="tx2"/>
          </a:solidFill>
        </p:spPr>
        <p:txBody>
          <a:bodyPr lIns="900000" tIns="180000" rIns="180000" bIns="180000" anchor="ctr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2" name="Marcador de texto 31">
            <a:extLst>
              <a:ext uri="{FF2B5EF4-FFF2-40B4-BE49-F238E27FC236}">
                <a16:creationId xmlns="" xmlns:a16="http://schemas.microsoft.com/office/drawing/2014/main" id="{5CE5BD6A-3103-B0B5-922C-94C2C20C94C0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592066" y="4772877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201328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5 con vide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=""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4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Marcador de texto 7">
            <a:extLst>
              <a:ext uri="{FF2B5EF4-FFF2-40B4-BE49-F238E27FC236}">
                <a16:creationId xmlns="" xmlns:a16="http://schemas.microsoft.com/office/drawing/2014/main" id="{6E2DA3E9-55EC-34EB-6661-D855024744B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9599" y="811342"/>
            <a:ext cx="3974593" cy="15911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</a:t>
            </a:r>
            <a:br>
              <a:rPr lang="es-ES" dirty="0"/>
            </a:br>
            <a:r>
              <a:rPr lang="es-ES" dirty="0"/>
              <a:t>Máximo 3 líneas Arial - 36 puntos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="" xmlns:a16="http://schemas.microsoft.com/office/drawing/2014/main" id="{04BBC7BC-8DF5-7A55-6DE5-FF82D71ABD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9599" y="2747718"/>
            <a:ext cx="3496235" cy="15911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2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complementario Arial - 24 puntos</a:t>
            </a:r>
            <a:endParaRPr lang="es-CL" dirty="0"/>
          </a:p>
        </p:txBody>
      </p:sp>
      <p:sp>
        <p:nvSpPr>
          <p:cNvPr id="11" name="Marcador de medios 2">
            <a:extLst>
              <a:ext uri="{FF2B5EF4-FFF2-40B4-BE49-F238E27FC236}">
                <a16:creationId xmlns="" xmlns:a16="http://schemas.microsoft.com/office/drawing/2014/main" id="{EB2F4E9D-D8AF-7CE1-E65D-298040BE1DF2}"/>
              </a:ext>
            </a:extLst>
          </p:cNvPr>
          <p:cNvSpPr>
            <a:spLocks noGrp="1"/>
          </p:cNvSpPr>
          <p:nvPr>
            <p:ph type="media" sz="quarter" idx="18" hasCustomPrompt="1"/>
          </p:nvPr>
        </p:nvSpPr>
        <p:spPr>
          <a:xfrm>
            <a:off x="4805080" y="0"/>
            <a:ext cx="7386919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s-CL" dirty="0"/>
              <a:t>Doble clic para incorporar un video</a:t>
            </a:r>
          </a:p>
        </p:txBody>
      </p:sp>
      <p:pic>
        <p:nvPicPr>
          <p:cNvPr id="9" name="Gráfico 7">
            <a:extLst>
              <a:ext uri="{FF2B5EF4-FFF2-40B4-BE49-F238E27FC236}">
                <a16:creationId xmlns="" xmlns:a16="http://schemas.microsoft.com/office/drawing/2014/main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42913" y="5946684"/>
            <a:ext cx="1223790" cy="50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4100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6584">
          <p15:clr>
            <a:srgbClr val="FBAE40"/>
          </p15:clr>
        </p15:guide>
        <p15:guide id="2" pos="3597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ínea de tiemp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16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4" name="Marcador de texto 34">
            <a:extLst>
              <a:ext uri="{FF2B5EF4-FFF2-40B4-BE49-F238E27FC236}">
                <a16:creationId xmlns="" xmlns:a16="http://schemas.microsoft.com/office/drawing/2014/main" id="{1F4DD714-404D-F451-2C40-C6184723D66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35975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="" xmlns:a16="http://schemas.microsoft.com/office/drawing/2014/main" id="{25B0AD76-B137-02A4-07E5-122F377922CF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747972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6" name="Marcador de texto 34">
            <a:extLst>
              <a:ext uri="{FF2B5EF4-FFF2-40B4-BE49-F238E27FC236}">
                <a16:creationId xmlns="" xmlns:a16="http://schemas.microsoft.com/office/drawing/2014/main" id="{B96DC186-85C0-38DC-08CE-92744A94E02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059969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="" xmlns:a16="http://schemas.microsoft.com/office/drawing/2014/main" id="{40E7975B-93A3-82E4-7C5F-AE17B9E022C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371966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8" name="Marcador de texto 34">
            <a:extLst>
              <a:ext uri="{FF2B5EF4-FFF2-40B4-BE49-F238E27FC236}">
                <a16:creationId xmlns="" xmlns:a16="http://schemas.microsoft.com/office/drawing/2014/main" id="{C22D84BC-5F79-C766-96AC-202CAF00BB1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683963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9" name="Marcador de texto 49">
            <a:extLst>
              <a:ext uri="{FF2B5EF4-FFF2-40B4-BE49-F238E27FC236}">
                <a16:creationId xmlns="" xmlns:a16="http://schemas.microsoft.com/office/drawing/2014/main" id="{9D9856A9-4A47-DE98-0A3E-417E9C02C7D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54028" y="4344177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0" name="Marcador de texto 49">
            <a:extLst>
              <a:ext uri="{FF2B5EF4-FFF2-40B4-BE49-F238E27FC236}">
                <a16:creationId xmlns="" xmlns:a16="http://schemas.microsoft.com/office/drawing/2014/main" id="{A83B9382-DE72-C65F-60C3-5CFD388674E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068442" y="4344177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1" name="Marcador de texto 49">
            <a:extLst>
              <a:ext uri="{FF2B5EF4-FFF2-40B4-BE49-F238E27FC236}">
                <a16:creationId xmlns="" xmlns:a16="http://schemas.microsoft.com/office/drawing/2014/main" id="{1958E19B-E1EC-4AC1-B917-EC7B1CCD0D8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76986" y="4344177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2" name="Marcador de texto 49">
            <a:extLst>
              <a:ext uri="{FF2B5EF4-FFF2-40B4-BE49-F238E27FC236}">
                <a16:creationId xmlns="" xmlns:a16="http://schemas.microsoft.com/office/drawing/2014/main" id="{55BDC762-466B-D545-7C3D-B7E0F08D93C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51173" y="3281441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3" name="Marcador de texto 49">
            <a:extLst>
              <a:ext uri="{FF2B5EF4-FFF2-40B4-BE49-F238E27FC236}">
                <a16:creationId xmlns="" xmlns:a16="http://schemas.microsoft.com/office/drawing/2014/main" id="{28F54150-1083-DA95-A448-CB39A207511F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761235" y="3281441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4" name="Marcador de texto 49">
            <a:extLst>
              <a:ext uri="{FF2B5EF4-FFF2-40B4-BE49-F238E27FC236}">
                <a16:creationId xmlns="" xmlns:a16="http://schemas.microsoft.com/office/drawing/2014/main" id="{88B882DD-CAC4-D272-177A-C4334BD90161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54028" y="3821663"/>
            <a:ext cx="2052000" cy="4726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5" name="Marcador de texto 49">
            <a:extLst>
              <a:ext uri="{FF2B5EF4-FFF2-40B4-BE49-F238E27FC236}">
                <a16:creationId xmlns="" xmlns:a16="http://schemas.microsoft.com/office/drawing/2014/main" id="{E6930F88-7465-93A0-9C40-8BDBD911A10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065508" y="3821663"/>
            <a:ext cx="2052000" cy="4726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7" name="Marcador de texto 49">
            <a:extLst>
              <a:ext uri="{FF2B5EF4-FFF2-40B4-BE49-F238E27FC236}">
                <a16:creationId xmlns="" xmlns:a16="http://schemas.microsoft.com/office/drawing/2014/main" id="{A5FE6BE7-BB70-DB70-87EF-DE7FDFAB18E6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676986" y="3821663"/>
            <a:ext cx="2052000" cy="4726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8" name="Marcador de texto 49">
            <a:extLst>
              <a:ext uri="{FF2B5EF4-FFF2-40B4-BE49-F238E27FC236}">
                <a16:creationId xmlns="" xmlns:a16="http://schemas.microsoft.com/office/drawing/2014/main" id="{56F5FD8D-690C-C02E-6D99-2727F64C6E8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759768" y="2755675"/>
            <a:ext cx="2052000" cy="4726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="" xmlns:a16="http://schemas.microsoft.com/office/drawing/2014/main" id="{90FDF2AD-7C27-E2B2-5648-D7158B4D61F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71248" y="2755675"/>
            <a:ext cx="2052000" cy="4726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34">
            <a:extLst>
              <a:ext uri="{FF2B5EF4-FFF2-40B4-BE49-F238E27FC236}">
                <a16:creationId xmlns="" xmlns:a16="http://schemas.microsoft.com/office/drawing/2014/main" id="{B4A7D195-C102-F7F4-9B29-0C62CEC5C9A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35975" y="1844616"/>
            <a:ext cx="45719" cy="1897105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1" name="Marcador de texto 34">
            <a:extLst>
              <a:ext uri="{FF2B5EF4-FFF2-40B4-BE49-F238E27FC236}">
                <a16:creationId xmlns="" xmlns:a16="http://schemas.microsoft.com/office/drawing/2014/main" id="{351C0F95-7835-B911-7CD7-B6E22072A277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flipH="1">
            <a:off x="2754254" y="1833692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2" name="Marcador de texto 34">
            <a:extLst>
              <a:ext uri="{FF2B5EF4-FFF2-40B4-BE49-F238E27FC236}">
                <a16:creationId xmlns="" xmlns:a16="http://schemas.microsoft.com/office/drawing/2014/main" id="{BC21A1D9-FA0E-57A2-CA6F-1AE6B295115C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072533" y="1833691"/>
            <a:ext cx="45719" cy="1897105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3" name="Marcador de texto 34">
            <a:extLst>
              <a:ext uri="{FF2B5EF4-FFF2-40B4-BE49-F238E27FC236}">
                <a16:creationId xmlns="" xmlns:a16="http://schemas.microsoft.com/office/drawing/2014/main" id="{4B3C630F-6F19-60C1-7223-E12A2F337C15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 flipH="1">
            <a:off x="7390812" y="1833692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4" name="Marcador de texto 34">
            <a:extLst>
              <a:ext uri="{FF2B5EF4-FFF2-40B4-BE49-F238E27FC236}">
                <a16:creationId xmlns="" xmlns:a16="http://schemas.microsoft.com/office/drawing/2014/main" id="{EC0A0E51-4049-ED4C-3E66-7D4E1587F0CE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709090" y="1833691"/>
            <a:ext cx="45719" cy="1897105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5" name="Marcador de texto 34">
            <a:extLst>
              <a:ext uri="{FF2B5EF4-FFF2-40B4-BE49-F238E27FC236}">
                <a16:creationId xmlns="" xmlns:a16="http://schemas.microsoft.com/office/drawing/2014/main" id="{BAAE7064-47DD-08BB-EDD5-6FF9EF5E8C9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4028" y="1692713"/>
            <a:ext cx="11329985" cy="318177"/>
          </a:xfrm>
          <a:prstGeom prst="rightArrow">
            <a:avLst/>
          </a:prstGeom>
          <a:solidFill>
            <a:schemeClr val="accent2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6" name="Marcador de texto 49">
            <a:extLst>
              <a:ext uri="{FF2B5EF4-FFF2-40B4-BE49-F238E27FC236}">
                <a16:creationId xmlns="" xmlns:a16="http://schemas.microsoft.com/office/drawing/2014/main" id="{74784AEC-0CB6-FB04-C4EA-1DA9016ADEC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44555" y="5621047"/>
            <a:ext cx="287997" cy="2252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77" name="Marcador de texto 49">
            <a:extLst>
              <a:ext uri="{FF2B5EF4-FFF2-40B4-BE49-F238E27FC236}">
                <a16:creationId xmlns="" xmlns:a16="http://schemas.microsoft.com/office/drawing/2014/main" id="{2D4F006D-923D-223D-5356-3172AF617FB7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444555" y="5940644"/>
            <a:ext cx="287997" cy="2252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78" name="Marcador de texto 49">
            <a:extLst>
              <a:ext uri="{FF2B5EF4-FFF2-40B4-BE49-F238E27FC236}">
                <a16:creationId xmlns="" xmlns:a16="http://schemas.microsoft.com/office/drawing/2014/main" id="{65F8D072-821C-CD48-5168-97D110689B15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793895" y="5621047"/>
            <a:ext cx="1702659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9" name="Marcador de texto 49">
            <a:extLst>
              <a:ext uri="{FF2B5EF4-FFF2-40B4-BE49-F238E27FC236}">
                <a16:creationId xmlns="" xmlns:a16="http://schemas.microsoft.com/office/drawing/2014/main" id="{A0D8519B-380E-4C82-BF3E-327326C10252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93895" y="5940644"/>
            <a:ext cx="1702659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67677125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0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1" name="Marcador de texto 31">
            <a:extLst>
              <a:ext uri="{FF2B5EF4-FFF2-40B4-BE49-F238E27FC236}">
                <a16:creationId xmlns="" xmlns:a16="http://schemas.microsoft.com/office/drawing/2014/main" id="{F4F6B9BA-24E9-5D5B-C793-058B61EF60C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12204" y="1647712"/>
            <a:ext cx="4446000" cy="4446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5400"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2" name="Marcador de texto 31">
            <a:extLst>
              <a:ext uri="{FF2B5EF4-FFF2-40B4-BE49-F238E27FC236}">
                <a16:creationId xmlns="" xmlns:a16="http://schemas.microsoft.com/office/drawing/2014/main" id="{C408C058-A33C-DE29-A4BA-8F34D6D1D7A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576216" y="1589537"/>
            <a:ext cx="1224000" cy="122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3" name="Marcador de texto 31">
            <a:extLst>
              <a:ext uri="{FF2B5EF4-FFF2-40B4-BE49-F238E27FC236}">
                <a16:creationId xmlns="" xmlns:a16="http://schemas.microsoft.com/office/drawing/2014/main" id="{C4845896-B9E6-B145-475C-119B4CC164D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96000" y="3265693"/>
            <a:ext cx="1224000" cy="122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4" name="Marcador de texto 31">
            <a:extLst>
              <a:ext uri="{FF2B5EF4-FFF2-40B4-BE49-F238E27FC236}">
                <a16:creationId xmlns="" xmlns:a16="http://schemas.microsoft.com/office/drawing/2014/main" id="{AA6D4207-CAB7-80F6-F0E4-4B1B7384F39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576216" y="4941850"/>
            <a:ext cx="1224000" cy="1224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="" xmlns:a16="http://schemas.microsoft.com/office/drawing/2014/main" id="{B795E8F0-235C-42B7-616B-E560D25BA5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031171" y="1880510"/>
            <a:ext cx="3516805" cy="759282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6" name="Marcador de texto 34">
            <a:extLst>
              <a:ext uri="{FF2B5EF4-FFF2-40B4-BE49-F238E27FC236}">
                <a16:creationId xmlns="" xmlns:a16="http://schemas.microsoft.com/office/drawing/2014/main" id="{7D571604-E0BE-DE6A-7F0A-F7A28C04B79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550955" y="3556666"/>
            <a:ext cx="3516805" cy="759282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7" name="Marcador de texto 34">
            <a:extLst>
              <a:ext uri="{FF2B5EF4-FFF2-40B4-BE49-F238E27FC236}">
                <a16:creationId xmlns="" xmlns:a16="http://schemas.microsoft.com/office/drawing/2014/main" id="{171BCFC5-40FE-A27D-30A3-454159999D0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031171" y="5232822"/>
            <a:ext cx="3516805" cy="759282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7955008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0652100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64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Gráfico 3">
            <a:extLst>
              <a:ext uri="{FF2B5EF4-FFF2-40B4-BE49-F238E27FC236}">
                <a16:creationId xmlns="" xmlns:a16="http://schemas.microsoft.com/office/drawing/2014/main" id="{DE8C5804-0487-8079-B88A-7DFFFFF6F81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53888" y="1818218"/>
            <a:ext cx="8284224" cy="2738796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4" name="Subtítulo 2">
            <a:extLst>
              <a:ext uri="{FF2B5EF4-FFF2-40B4-BE49-F238E27FC236}">
                <a16:creationId xmlns="" xmlns:a16="http://schemas.microsoft.com/office/drawing/2014/main" id="{78C8E64F-AC30-D2D0-7028-0E33E13B50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6" name="Marcador de texto 31">
            <a:extLst>
              <a:ext uri="{FF2B5EF4-FFF2-40B4-BE49-F238E27FC236}">
                <a16:creationId xmlns="" xmlns:a16="http://schemas.microsoft.com/office/drawing/2014/main" id="{0AD32CDB-1227-D0C7-505C-82845CC7898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566944" y="1744031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17" name="Marcador de texto 31">
            <a:extLst>
              <a:ext uri="{FF2B5EF4-FFF2-40B4-BE49-F238E27FC236}">
                <a16:creationId xmlns="" xmlns:a16="http://schemas.microsoft.com/office/drawing/2014/main" id="{CC888898-535B-E024-B74B-14C4D8BA623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202277" y="3889308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18" name="Marcador de texto 31">
            <a:extLst>
              <a:ext uri="{FF2B5EF4-FFF2-40B4-BE49-F238E27FC236}">
                <a16:creationId xmlns="" xmlns:a16="http://schemas.microsoft.com/office/drawing/2014/main" id="{FAE2C23C-8B34-CC07-905A-C99D6A540B8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630212" y="3889308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19" name="Marcador de texto 49">
            <a:extLst>
              <a:ext uri="{FF2B5EF4-FFF2-40B4-BE49-F238E27FC236}">
                <a16:creationId xmlns="" xmlns:a16="http://schemas.microsoft.com/office/drawing/2014/main" id="{3B2F53D3-2892-E394-A035-405645BA448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380871" y="2958406"/>
            <a:ext cx="2052000" cy="472606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0" name="Marcador de texto 49">
            <a:extLst>
              <a:ext uri="{FF2B5EF4-FFF2-40B4-BE49-F238E27FC236}">
                <a16:creationId xmlns="" xmlns:a16="http://schemas.microsoft.com/office/drawing/2014/main" id="{7425D436-3CC7-81AD-5C5D-83F222A17DA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070000" y="2958406"/>
            <a:ext cx="2052000" cy="472606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8" name="Marcador de texto 49">
            <a:extLst>
              <a:ext uri="{FF2B5EF4-FFF2-40B4-BE49-F238E27FC236}">
                <a16:creationId xmlns="" xmlns:a16="http://schemas.microsoft.com/office/drawing/2014/main" id="{C44875E4-3B21-CD98-9350-148E637CBD1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7729485" y="2958406"/>
            <a:ext cx="2052000" cy="472606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0" name="Marcador de texto 49">
            <a:extLst>
              <a:ext uri="{FF2B5EF4-FFF2-40B4-BE49-F238E27FC236}">
                <a16:creationId xmlns="" xmlns:a16="http://schemas.microsoft.com/office/drawing/2014/main" id="{D283CFB5-CC73-6C6A-D2D4-4525C702EE8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380871" y="4804660"/>
            <a:ext cx="2052000" cy="1359476"/>
          </a:xfrm>
          <a:noFill/>
        </p:spPr>
        <p:txBody>
          <a:bodyPr anchor="t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1" name="Marcador de texto 49">
            <a:extLst>
              <a:ext uri="{FF2B5EF4-FFF2-40B4-BE49-F238E27FC236}">
                <a16:creationId xmlns="" xmlns:a16="http://schemas.microsoft.com/office/drawing/2014/main" id="{51E9C9EA-C5EF-6648-E9F0-18FCFAB171E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070000" y="4804660"/>
            <a:ext cx="2052000" cy="1359476"/>
          </a:xfrm>
          <a:noFill/>
        </p:spPr>
        <p:txBody>
          <a:bodyPr anchor="t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="" xmlns:a16="http://schemas.microsoft.com/office/drawing/2014/main" id="{EC84790D-781E-2CF5-BDA8-B453AB6773C5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729485" y="4804660"/>
            <a:ext cx="2052000" cy="1359476"/>
          </a:xfrm>
          <a:noFill/>
        </p:spPr>
        <p:txBody>
          <a:bodyPr anchor="t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1799845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88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7" name="Marcador de texto 49">
            <a:extLst>
              <a:ext uri="{FF2B5EF4-FFF2-40B4-BE49-F238E27FC236}">
                <a16:creationId xmlns="" xmlns:a16="http://schemas.microsoft.com/office/drawing/2014/main" id="{A4E4D986-E94C-7FD4-C5CF-1EBA6739AA00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1607005" y="1557338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8" name="Marcador de texto 49">
            <a:extLst>
              <a:ext uri="{FF2B5EF4-FFF2-40B4-BE49-F238E27FC236}">
                <a16:creationId xmlns="" xmlns:a16="http://schemas.microsoft.com/office/drawing/2014/main" id="{126D0BE3-DB84-6691-B96D-7C2B3E46B45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915958" y="1557338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9" name="Marcador de posición de imagen 86">
            <a:extLst>
              <a:ext uri="{FF2B5EF4-FFF2-40B4-BE49-F238E27FC236}">
                <a16:creationId xmlns="" xmlns:a16="http://schemas.microsoft.com/office/drawing/2014/main" id="{8A7C46C9-1F5E-C1B4-18F9-45A30F6AE62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94108" y="1559192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20" name="Marcador de texto 49">
            <a:extLst>
              <a:ext uri="{FF2B5EF4-FFF2-40B4-BE49-F238E27FC236}">
                <a16:creationId xmlns="" xmlns:a16="http://schemas.microsoft.com/office/drawing/2014/main" id="{7ECABA93-1390-2D67-73EF-70040420B248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1607005" y="2789431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1" name="Marcador de texto 49">
            <a:extLst>
              <a:ext uri="{FF2B5EF4-FFF2-40B4-BE49-F238E27FC236}">
                <a16:creationId xmlns="" xmlns:a16="http://schemas.microsoft.com/office/drawing/2014/main" id="{B3373153-E85F-B310-EA98-E9D5B32E427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915958" y="2789431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2" name="Marcador de posición de imagen 86">
            <a:extLst>
              <a:ext uri="{FF2B5EF4-FFF2-40B4-BE49-F238E27FC236}">
                <a16:creationId xmlns="" xmlns:a16="http://schemas.microsoft.com/office/drawing/2014/main" id="{6B82B949-AD19-3848-4F9C-A26A59A12640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494108" y="2791285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23" name="Marcador de texto 49">
            <a:extLst>
              <a:ext uri="{FF2B5EF4-FFF2-40B4-BE49-F238E27FC236}">
                <a16:creationId xmlns="" xmlns:a16="http://schemas.microsoft.com/office/drawing/2014/main" id="{D826A53D-1111-5D35-28EE-7E4C19DA5F0B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607005" y="4021524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4" name="Marcador de texto 49">
            <a:extLst>
              <a:ext uri="{FF2B5EF4-FFF2-40B4-BE49-F238E27FC236}">
                <a16:creationId xmlns="" xmlns:a16="http://schemas.microsoft.com/office/drawing/2014/main" id="{F43F043C-DB58-8E83-F537-FC0E09226BD2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5915958" y="4021524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5" name="Marcador de posición de imagen 86">
            <a:extLst>
              <a:ext uri="{FF2B5EF4-FFF2-40B4-BE49-F238E27FC236}">
                <a16:creationId xmlns="" xmlns:a16="http://schemas.microsoft.com/office/drawing/2014/main" id="{715A5DD4-7AA5-1E4B-53C9-DF5726861BFA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494108" y="4023378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26" name="Marcador de texto 49">
            <a:extLst>
              <a:ext uri="{FF2B5EF4-FFF2-40B4-BE49-F238E27FC236}">
                <a16:creationId xmlns="" xmlns:a16="http://schemas.microsoft.com/office/drawing/2014/main" id="{EF8FC757-8585-B948-A3AE-8A8597837748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1607005" y="5253617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7" name="Marcador de texto 49">
            <a:extLst>
              <a:ext uri="{FF2B5EF4-FFF2-40B4-BE49-F238E27FC236}">
                <a16:creationId xmlns="" xmlns:a16="http://schemas.microsoft.com/office/drawing/2014/main" id="{5C2B6A10-590C-BF6B-229A-D906DCDB8E4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915958" y="5253617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8" name="Marcador de posición de imagen 86">
            <a:extLst>
              <a:ext uri="{FF2B5EF4-FFF2-40B4-BE49-F238E27FC236}">
                <a16:creationId xmlns="" xmlns:a16="http://schemas.microsoft.com/office/drawing/2014/main" id="{98505E1D-3652-8BCC-556E-7BE76B1807ED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494108" y="5255471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2428610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12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6" name="Marcador de texto 34">
            <a:extLst>
              <a:ext uri="{FF2B5EF4-FFF2-40B4-BE49-F238E27FC236}">
                <a16:creationId xmlns="" xmlns:a16="http://schemas.microsoft.com/office/drawing/2014/main" id="{D3872FAB-EA4D-B6F0-926C-C0C8E2973C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578" y="1336544"/>
            <a:ext cx="5538345" cy="792000"/>
          </a:xfrm>
          <a:solidFill>
            <a:schemeClr val="accent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17" name="Marcador de texto 34">
            <a:extLst>
              <a:ext uri="{FF2B5EF4-FFF2-40B4-BE49-F238E27FC236}">
                <a16:creationId xmlns="" xmlns:a16="http://schemas.microsoft.com/office/drawing/2014/main" id="{BB1C435A-2AF8-6141-9D7E-7BED58F2D7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578" y="2257177"/>
            <a:ext cx="5538345" cy="216381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18" name="Marcador de texto 34">
            <a:extLst>
              <a:ext uri="{FF2B5EF4-FFF2-40B4-BE49-F238E27FC236}">
                <a16:creationId xmlns="" xmlns:a16="http://schemas.microsoft.com/office/drawing/2014/main" id="{DF7DAD86-D0CB-1A4D-2F4F-AA18F26A13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01" y="2257177"/>
            <a:ext cx="5648422" cy="216381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19" name="Marcador de texto 34">
            <a:extLst>
              <a:ext uri="{FF2B5EF4-FFF2-40B4-BE49-F238E27FC236}">
                <a16:creationId xmlns="" xmlns:a16="http://schemas.microsoft.com/office/drawing/2014/main" id="{FA2E44B1-578A-AE99-9FC5-8284E259217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001" y="4549625"/>
            <a:ext cx="5648422" cy="161622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0" name="Marcador de texto 34">
            <a:extLst>
              <a:ext uri="{FF2B5EF4-FFF2-40B4-BE49-F238E27FC236}">
                <a16:creationId xmlns="" xmlns:a16="http://schemas.microsoft.com/office/drawing/2014/main" id="{C71E9E98-22B1-EFA1-56BF-0F9E5F33D66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56207" y="4549625"/>
            <a:ext cx="3629716" cy="161622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1" name="Marcador de texto 34">
            <a:extLst>
              <a:ext uri="{FF2B5EF4-FFF2-40B4-BE49-F238E27FC236}">
                <a16:creationId xmlns="" xmlns:a16="http://schemas.microsoft.com/office/drawing/2014/main" id="{78F6F172-C151-F378-6D8A-CA7597979C1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5488" y="4549625"/>
            <a:ext cx="1790641" cy="161622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4" name="Marcador de texto 34">
            <a:extLst>
              <a:ext uri="{FF2B5EF4-FFF2-40B4-BE49-F238E27FC236}">
                <a16:creationId xmlns="" xmlns:a16="http://schemas.microsoft.com/office/drawing/2014/main" id="{E57F485E-94AC-32C6-58B0-B508FA1FDE7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96000" y="1336544"/>
            <a:ext cx="2773399" cy="798513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="" xmlns:a16="http://schemas.microsoft.com/office/drawing/2014/main" id="{BF59992B-B8E6-235B-79BC-3A77F89E11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69339" y="1336544"/>
            <a:ext cx="2773400" cy="798513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7053329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874023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36" name="Diapositiva de think-cell" r:id="rId20" imgW="395" imgH="396" progId="TCLayout.ActiveDocument.1">
                  <p:embed/>
                </p:oleObj>
              </mc:Choice>
              <mc:Fallback>
                <p:oleObj name="Diapositiva de think-cell" r:id="rId20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57" name="Rectángulo 56">
            <a:extLst>
              <a:ext uri="{FF2B5EF4-FFF2-40B4-BE49-F238E27FC236}">
                <a16:creationId xmlns="" xmlns:a16="http://schemas.microsoft.com/office/drawing/2014/main" id="{AFA28392-D42B-F722-9584-719962085B5D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auto">
          <a:xfrm>
            <a:off x="443948" y="3855513"/>
            <a:ext cx="11340064" cy="527050"/>
          </a:xfrm>
          <a:prstGeom prst="rect">
            <a:avLst/>
          </a:prstGeom>
          <a:solidFill>
            <a:schemeClr val="tx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90000" rIns="90000" bIns="90000" numCol="1" spcCol="0" rtlCol="0" anchor="t" anchorCtr="0">
            <a:noAutofit/>
          </a:bodyPr>
          <a:lstStyle/>
          <a:p>
            <a:pPr lvl="0"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es-CL" sz="1400" b="1" dirty="0">
                <a:solidFill>
                  <a:schemeClr val="tx1"/>
                </a:solidFill>
                <a:sym typeface="Helvetica Neue Medium"/>
              </a:rPr>
              <a:t>Texto</a:t>
            </a:r>
          </a:p>
        </p:txBody>
      </p:sp>
      <p:sp>
        <p:nvSpPr>
          <p:cNvPr id="58" name="Rectángulo 57">
            <a:extLst>
              <a:ext uri="{FF2B5EF4-FFF2-40B4-BE49-F238E27FC236}">
                <a16:creationId xmlns="" xmlns:a16="http://schemas.microsoft.com/office/drawing/2014/main" id="{AFA28392-D42B-F722-9584-719962085B5D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auto">
          <a:xfrm>
            <a:off x="443948" y="1557338"/>
            <a:ext cx="11341479" cy="527050"/>
          </a:xfrm>
          <a:prstGeom prst="rect">
            <a:avLst/>
          </a:prstGeom>
          <a:solidFill>
            <a:schemeClr val="tx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90000" rIns="90000" bIns="90000" numCol="1" spcCol="0" rtlCol="0" anchor="t" anchorCtr="0">
            <a:noAutofit/>
          </a:bodyPr>
          <a:lstStyle/>
          <a:p>
            <a:pPr lvl="0"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es-CL" sz="1400" b="1" dirty="0">
                <a:solidFill>
                  <a:schemeClr val="tx1"/>
                </a:solidFill>
                <a:sym typeface="Helvetica Neue Medium"/>
              </a:rPr>
              <a:t>Texto</a:t>
            </a:r>
          </a:p>
        </p:txBody>
      </p:sp>
      <p:cxnSp>
        <p:nvCxnSpPr>
          <p:cNvPr id="59" name="Conector recto 58">
            <a:extLst>
              <a:ext uri="{FF2B5EF4-FFF2-40B4-BE49-F238E27FC236}">
                <a16:creationId xmlns="" xmlns:a16="http://schemas.microsoft.com/office/drawing/2014/main" id="{18795959-A4E8-8B11-BE59-2D0E42C4FD83}"/>
              </a:ext>
            </a:extLst>
          </p:cNvPr>
          <p:cNvCxnSpPr/>
          <p:nvPr userDrawn="1">
            <p:custDataLst>
              <p:tags r:id="rId5"/>
            </p:custDataLst>
          </p:nvPr>
        </p:nvCxnSpPr>
        <p:spPr bwMode="auto">
          <a:xfrm>
            <a:off x="6578531" y="1345098"/>
            <a:ext cx="0" cy="4824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Conector recto 60">
            <a:extLst>
              <a:ext uri="{FF2B5EF4-FFF2-40B4-BE49-F238E27FC236}">
                <a16:creationId xmlns="" xmlns:a16="http://schemas.microsoft.com/office/drawing/2014/main" id="{8EED8BA4-EF73-3E41-3496-042093C3539F}"/>
              </a:ext>
            </a:extLst>
          </p:cNvPr>
          <p:cNvCxnSpPr/>
          <p:nvPr userDrawn="1">
            <p:custDataLst>
              <p:tags r:id="rId6"/>
            </p:custDataLst>
          </p:nvPr>
        </p:nvCxnSpPr>
        <p:spPr bwMode="auto">
          <a:xfrm>
            <a:off x="4533798" y="1342551"/>
            <a:ext cx="0" cy="4824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Conector recto 61">
            <a:extLst>
              <a:ext uri="{FF2B5EF4-FFF2-40B4-BE49-F238E27FC236}">
                <a16:creationId xmlns="" xmlns:a16="http://schemas.microsoft.com/office/drawing/2014/main" id="{6B2B4871-15BA-068E-D6C3-DC43A100EA9E}"/>
              </a:ext>
            </a:extLst>
          </p:cNvPr>
          <p:cNvCxnSpPr/>
          <p:nvPr userDrawn="1">
            <p:custDataLst>
              <p:tags r:id="rId7"/>
            </p:custDataLst>
          </p:nvPr>
        </p:nvCxnSpPr>
        <p:spPr bwMode="auto">
          <a:xfrm>
            <a:off x="8623264" y="1345098"/>
            <a:ext cx="0" cy="4824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Conector recto 63">
            <a:extLst>
              <a:ext uri="{FF2B5EF4-FFF2-40B4-BE49-F238E27FC236}">
                <a16:creationId xmlns="" xmlns:a16="http://schemas.microsoft.com/office/drawing/2014/main" id="{742D62C7-056E-A1FB-FAFD-D9E8B2D18178}"/>
              </a:ext>
            </a:extLst>
          </p:cNvPr>
          <p:cNvCxnSpPr/>
          <p:nvPr userDrawn="1">
            <p:custDataLst>
              <p:tags r:id="rId8"/>
            </p:custDataLst>
          </p:nvPr>
        </p:nvCxnSpPr>
        <p:spPr bwMode="auto">
          <a:xfrm>
            <a:off x="444331" y="1557518"/>
            <a:ext cx="0" cy="460800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Conector recto 64">
            <a:extLst>
              <a:ext uri="{FF2B5EF4-FFF2-40B4-BE49-F238E27FC236}">
                <a16:creationId xmlns="" xmlns:a16="http://schemas.microsoft.com/office/drawing/2014/main" id="{828D9CCD-E121-A024-BAD5-6247DF8ED423}"/>
              </a:ext>
            </a:extLst>
          </p:cNvPr>
          <p:cNvCxnSpPr/>
          <p:nvPr userDrawn="1">
            <p:custDataLst>
              <p:tags r:id="rId9"/>
            </p:custDataLst>
          </p:nvPr>
        </p:nvCxnSpPr>
        <p:spPr bwMode="auto">
          <a:xfrm>
            <a:off x="2489064" y="1452418"/>
            <a:ext cx="1" cy="4714133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Conector recto 67">
            <a:extLst>
              <a:ext uri="{FF2B5EF4-FFF2-40B4-BE49-F238E27FC236}">
                <a16:creationId xmlns="" xmlns:a16="http://schemas.microsoft.com/office/drawing/2014/main" id="{962C4893-076D-60A5-6E77-3630B92E13DD}"/>
              </a:ext>
            </a:extLst>
          </p:cNvPr>
          <p:cNvCxnSpPr/>
          <p:nvPr userDrawn="1">
            <p:custDataLst>
              <p:tags r:id="rId10"/>
            </p:custDataLst>
          </p:nvPr>
        </p:nvCxnSpPr>
        <p:spPr bwMode="auto">
          <a:xfrm>
            <a:off x="10667998" y="1345993"/>
            <a:ext cx="2" cy="481680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Conector recto 70">
            <a:extLst>
              <a:ext uri="{FF2B5EF4-FFF2-40B4-BE49-F238E27FC236}">
                <a16:creationId xmlns="" xmlns:a16="http://schemas.microsoft.com/office/drawing/2014/main" id="{A1233ACE-71E0-7B32-C169-3789258DF077}"/>
              </a:ext>
            </a:extLst>
          </p:cNvPr>
          <p:cNvCxnSpPr/>
          <p:nvPr userDrawn="1">
            <p:custDataLst>
              <p:tags r:id="rId11"/>
            </p:custDataLst>
          </p:nvPr>
        </p:nvCxnSpPr>
        <p:spPr bwMode="auto">
          <a:xfrm flipH="1">
            <a:off x="11784013" y="1557338"/>
            <a:ext cx="1413" cy="4608512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Conector recto 72">
            <a:extLst>
              <a:ext uri="{FF2B5EF4-FFF2-40B4-BE49-F238E27FC236}">
                <a16:creationId xmlns="" xmlns:a16="http://schemas.microsoft.com/office/drawing/2014/main" id="{13B33B83-0247-4E39-AA84-898C0D25F801}"/>
              </a:ext>
            </a:extLst>
          </p:cNvPr>
          <p:cNvCxnSpPr/>
          <p:nvPr userDrawn="1">
            <p:custDataLst>
              <p:tags r:id="rId12"/>
            </p:custDataLst>
          </p:nvPr>
        </p:nvCxnSpPr>
        <p:spPr bwMode="auto">
          <a:xfrm>
            <a:off x="444715" y="3855513"/>
            <a:ext cx="11232000" cy="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Conector recto 73">
            <a:extLst>
              <a:ext uri="{FF2B5EF4-FFF2-40B4-BE49-F238E27FC236}">
                <a16:creationId xmlns="" xmlns:a16="http://schemas.microsoft.com/office/drawing/2014/main" id="{9E752F60-3DAA-1726-F721-345BA060B7A7}"/>
              </a:ext>
            </a:extLst>
          </p:cNvPr>
          <p:cNvCxnSpPr/>
          <p:nvPr userDrawn="1">
            <p:custDataLst>
              <p:tags r:id="rId13"/>
            </p:custDataLst>
          </p:nvPr>
        </p:nvCxnSpPr>
        <p:spPr bwMode="auto">
          <a:xfrm>
            <a:off x="436545" y="6165850"/>
            <a:ext cx="11347468" cy="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Conector recto 74">
            <a:extLst>
              <a:ext uri="{FF2B5EF4-FFF2-40B4-BE49-F238E27FC236}">
                <a16:creationId xmlns="" xmlns:a16="http://schemas.microsoft.com/office/drawing/2014/main" id="{9097AA11-136E-FE5C-B2D9-9D24153B1592}"/>
              </a:ext>
            </a:extLst>
          </p:cNvPr>
          <p:cNvCxnSpPr/>
          <p:nvPr userDrawn="1">
            <p:custDataLst>
              <p:tags r:id="rId14"/>
            </p:custDataLst>
          </p:nvPr>
        </p:nvCxnSpPr>
        <p:spPr bwMode="auto">
          <a:xfrm>
            <a:off x="444331" y="1557338"/>
            <a:ext cx="11347468" cy="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6" name="Marcador de texto 49">
            <a:extLst>
              <a:ext uri="{FF2B5EF4-FFF2-40B4-BE49-F238E27FC236}">
                <a16:creationId xmlns="" xmlns:a16="http://schemas.microsoft.com/office/drawing/2014/main" id="{6C44EA9F-4BE5-4D63-ADEE-6AE9A99BC8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667996" y="1324044"/>
            <a:ext cx="1111061" cy="233294"/>
          </a:xfrm>
          <a:noFill/>
        </p:spPr>
        <p:txBody>
          <a:bodyPr anchor="ctr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texto 6">
            <a:extLst>
              <a:ext uri="{FF2B5EF4-FFF2-40B4-BE49-F238E27FC236}">
                <a16:creationId xmlns="" xmlns:a16="http://schemas.microsoft.com/office/drawing/2014/main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5"/>
            </p:custDataLst>
          </p:nvPr>
        </p:nvSpPr>
        <p:spPr bwMode="auto">
          <a:xfrm>
            <a:off x="2489064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  <p:sp>
        <p:nvSpPr>
          <p:cNvPr id="78" name="Marcador de texto 6">
            <a:extLst>
              <a:ext uri="{FF2B5EF4-FFF2-40B4-BE49-F238E27FC236}">
                <a16:creationId xmlns="" xmlns:a16="http://schemas.microsoft.com/office/drawing/2014/main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6"/>
            </p:custDataLst>
          </p:nvPr>
        </p:nvSpPr>
        <p:spPr bwMode="auto">
          <a:xfrm>
            <a:off x="4534339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  <p:sp>
        <p:nvSpPr>
          <p:cNvPr id="79" name="Marcador de texto 6">
            <a:extLst>
              <a:ext uri="{FF2B5EF4-FFF2-40B4-BE49-F238E27FC236}">
                <a16:creationId xmlns="" xmlns:a16="http://schemas.microsoft.com/office/drawing/2014/main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7"/>
            </p:custDataLst>
          </p:nvPr>
        </p:nvSpPr>
        <p:spPr bwMode="auto">
          <a:xfrm>
            <a:off x="6579614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  <p:sp>
        <p:nvSpPr>
          <p:cNvPr id="80" name="Marcador de texto 6">
            <a:extLst>
              <a:ext uri="{FF2B5EF4-FFF2-40B4-BE49-F238E27FC236}">
                <a16:creationId xmlns="" xmlns:a16="http://schemas.microsoft.com/office/drawing/2014/main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8"/>
            </p:custDataLst>
          </p:nvPr>
        </p:nvSpPr>
        <p:spPr bwMode="auto">
          <a:xfrm>
            <a:off x="8624886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12076643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stacado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=""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25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ounded Rectangle 1">
            <a:extLst>
              <a:ext uri="{FF2B5EF4-FFF2-40B4-BE49-F238E27FC236}">
                <a16:creationId xmlns="" xmlns:a16="http://schemas.microsoft.com/office/drawing/2014/main" id="{817A15A5-B715-CEBF-D3E2-601769F1BD85}"/>
              </a:ext>
            </a:extLst>
          </p:cNvPr>
          <p:cNvSpPr/>
          <p:nvPr userDrawn="1"/>
        </p:nvSpPr>
        <p:spPr>
          <a:xfrm>
            <a:off x="425451" y="602669"/>
            <a:ext cx="11341099" cy="5652663"/>
          </a:xfrm>
          <a:prstGeom prst="round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2893AAB8-CDEC-DF57-25D7-289B58ACCA0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10800000">
            <a:off x="10393704" y="4883056"/>
            <a:ext cx="1380931" cy="1380931"/>
          </a:xfrm>
          <a:prstGeom prst="rect">
            <a:avLst/>
          </a:prstGeom>
        </p:spPr>
      </p:pic>
      <p:sp>
        <p:nvSpPr>
          <p:cNvPr id="6" name="Marcador de texto 7">
            <a:extLst>
              <a:ext uri="{FF2B5EF4-FFF2-40B4-BE49-F238E27FC236}">
                <a16:creationId xmlns="" xmlns:a16="http://schemas.microsoft.com/office/drawing/2014/main" id="{FA4EA27C-2903-E664-A909-96FA2D6C63C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19236" y="1033743"/>
            <a:ext cx="9953528" cy="479051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5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“Frase entre comillas” </a:t>
            </a:r>
          </a:p>
          <a:p>
            <a:pPr lvl="0"/>
            <a:r>
              <a:rPr lang="es-ES" dirty="0"/>
              <a:t>Arial</a:t>
            </a:r>
            <a:endParaRPr lang="es-CL" dirty="0"/>
          </a:p>
        </p:txBody>
      </p:sp>
      <p:sp>
        <p:nvSpPr>
          <p:cNvPr id="10" name="Marcador de número de diapositiva 23">
            <a:extLst>
              <a:ext uri="{FF2B5EF4-FFF2-40B4-BE49-F238E27FC236}">
                <a16:creationId xmlns="" xmlns:a16="http://schemas.microsoft.com/office/drawing/2014/main" id="{832595A6-04B9-5CB5-FC4C-B92263D41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1291" y="6474653"/>
            <a:ext cx="505443" cy="23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11" name="Marcador de pie de página 2">
            <a:extLst>
              <a:ext uri="{FF2B5EF4-FFF2-40B4-BE49-F238E27FC236}">
                <a16:creationId xmlns="" xmlns:a16="http://schemas.microsoft.com/office/drawing/2014/main" id="{1E9659C6-FF96-0824-B9C3-D5B47FA10C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578" y="6474653"/>
            <a:ext cx="10953109" cy="234291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endParaRPr lang="es-CL" dirty="0"/>
          </a:p>
        </p:txBody>
      </p:sp>
      <p:pic>
        <p:nvPicPr>
          <p:cNvPr id="12" name="Gráfico 1">
            <a:extLst>
              <a:ext uri="{FF2B5EF4-FFF2-40B4-BE49-F238E27FC236}">
                <a16:creationId xmlns="" xmlns:a16="http://schemas.microsoft.com/office/drawing/2014/main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21041" y="5297738"/>
            <a:ext cx="1246475" cy="51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4952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6584">
          <p15:clr>
            <a:srgbClr val="FBAE40"/>
          </p15:clr>
        </p15:guide>
        <p15:guide id="2" pos="3597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Cierr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7029548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68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áfico 1">
            <a:extLst>
              <a:ext uri="{FF2B5EF4-FFF2-40B4-BE49-F238E27FC236}">
                <a16:creationId xmlns="" xmlns:a16="http://schemas.microsoft.com/office/drawing/2014/main" id="{55A1FD02-61B9-9362-9931-2500DDF39A2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81331" y="2512390"/>
            <a:ext cx="4429338" cy="183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22953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Objeto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41084120"/>
              </p:ext>
            </p:extLst>
          </p:nvPr>
        </p:nvGraphicFramePr>
        <p:xfrm>
          <a:off x="1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2" name="Diapositiva de think-cell" r:id="rId4" imgW="270" imgH="270" progId="TCLayout.ActiveDocument.1">
                  <p:embed/>
                </p:oleObj>
              </mc:Choice>
              <mc:Fallback>
                <p:oleObj name="Diapositiva de think-cell" r:id="rId4" imgW="270" imgH="270" progId="TCLayout.ActiveDocument.1">
                  <p:embed/>
                  <p:pic>
                    <p:nvPicPr>
                      <p:cNvPr id="4" name="3 Objeto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" y="0"/>
                        <a:ext cx="211667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áfico 1">
            <a:extLst>
              <a:ext uri="{FF2B5EF4-FFF2-40B4-BE49-F238E27FC236}">
                <a16:creationId xmlns="" xmlns:a16="http://schemas.microsoft.com/office/drawing/2014/main" id="{0379CD50-C859-A3A9-6E4D-42577F12391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81338" y="2512391"/>
            <a:ext cx="4429324" cy="183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32550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=""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16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=""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Marcador de texto 7">
            <a:extLst>
              <a:ext uri="{FF2B5EF4-FFF2-40B4-BE49-F238E27FC236}">
                <a16:creationId xmlns="" xmlns:a16="http://schemas.microsoft.com/office/drawing/2014/main" id="{53813F30-C9BF-C3FA-97C6-539F7B586CD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66002" y="1325117"/>
            <a:ext cx="5340927" cy="3293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115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CL" dirty="0"/>
              <a:t>Texto</a:t>
            </a:r>
          </a:p>
        </p:txBody>
      </p:sp>
      <p:sp>
        <p:nvSpPr>
          <p:cNvPr id="10" name="Marcador de texto 7">
            <a:extLst>
              <a:ext uri="{FF2B5EF4-FFF2-40B4-BE49-F238E27FC236}">
                <a16:creationId xmlns="" xmlns:a16="http://schemas.microsoft.com/office/drawing/2014/main" id="{6FB70D57-6140-544B-66BD-B9086F39FEA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66002" y="4903909"/>
            <a:ext cx="2138711" cy="2394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2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 err="1"/>
              <a:t>www.achs.cl</a:t>
            </a:r>
            <a:endParaRPr lang="es-CL" dirty="0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D9B54E3A-1114-3FDB-72FE-1E2602E9D0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56" t="-1005" r="24290" b="18450"/>
          <a:stretch/>
        </p:blipFill>
        <p:spPr>
          <a:xfrm>
            <a:off x="379957" y="696191"/>
            <a:ext cx="5954232" cy="6161809"/>
          </a:xfrm>
          <a:prstGeom prst="rect">
            <a:avLst/>
          </a:prstGeom>
        </p:spPr>
      </p:pic>
      <p:pic>
        <p:nvPicPr>
          <p:cNvPr id="8" name="Gráfico 2">
            <a:extLst>
              <a:ext uri="{FF2B5EF4-FFF2-40B4-BE49-F238E27FC236}">
                <a16:creationId xmlns="" xmlns:a16="http://schemas.microsoft.com/office/drawing/2014/main" id="{E3F7E20D-B774-856A-0346-DD0814DF82B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866002" y="5428821"/>
            <a:ext cx="1225207" cy="507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3118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26" Type="http://schemas.openxmlformats.org/officeDocument/2006/relationships/slideLayout" Target="../slideLayouts/slideLayout39.xml"/><Relationship Id="rId39" Type="http://schemas.openxmlformats.org/officeDocument/2006/relationships/slideLayout" Target="../slideLayouts/slideLayout52.xml"/><Relationship Id="rId21" Type="http://schemas.openxmlformats.org/officeDocument/2006/relationships/slideLayout" Target="../slideLayouts/slideLayout34.xml"/><Relationship Id="rId34" Type="http://schemas.openxmlformats.org/officeDocument/2006/relationships/slideLayout" Target="../slideLayouts/slideLayout47.xml"/><Relationship Id="rId42" Type="http://schemas.openxmlformats.org/officeDocument/2006/relationships/slideLayout" Target="../slideLayouts/slideLayout55.xml"/><Relationship Id="rId47" Type="http://schemas.openxmlformats.org/officeDocument/2006/relationships/slideLayout" Target="../slideLayouts/slideLayout60.xml"/><Relationship Id="rId50" Type="http://schemas.openxmlformats.org/officeDocument/2006/relationships/slideLayout" Target="../slideLayouts/slideLayout63.xml"/><Relationship Id="rId55" Type="http://schemas.openxmlformats.org/officeDocument/2006/relationships/vmlDrawing" Target="../drawings/vmlDrawing13.v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9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24.xml"/><Relationship Id="rId24" Type="http://schemas.openxmlformats.org/officeDocument/2006/relationships/slideLayout" Target="../slideLayouts/slideLayout37.xml"/><Relationship Id="rId32" Type="http://schemas.openxmlformats.org/officeDocument/2006/relationships/slideLayout" Target="../slideLayouts/slideLayout45.xml"/><Relationship Id="rId37" Type="http://schemas.openxmlformats.org/officeDocument/2006/relationships/slideLayout" Target="../slideLayouts/slideLayout50.xml"/><Relationship Id="rId40" Type="http://schemas.openxmlformats.org/officeDocument/2006/relationships/slideLayout" Target="../slideLayouts/slideLayout53.xml"/><Relationship Id="rId45" Type="http://schemas.openxmlformats.org/officeDocument/2006/relationships/slideLayout" Target="../slideLayouts/slideLayout58.xml"/><Relationship Id="rId53" Type="http://schemas.openxmlformats.org/officeDocument/2006/relationships/slideLayout" Target="../slideLayouts/slideLayout66.xml"/><Relationship Id="rId58" Type="http://schemas.openxmlformats.org/officeDocument/2006/relationships/image" Target="../media/image1.emf"/><Relationship Id="rId5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3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Relationship Id="rId22" Type="http://schemas.openxmlformats.org/officeDocument/2006/relationships/slideLayout" Target="../slideLayouts/slideLayout35.xml"/><Relationship Id="rId27" Type="http://schemas.openxmlformats.org/officeDocument/2006/relationships/slideLayout" Target="../slideLayouts/slideLayout40.xml"/><Relationship Id="rId30" Type="http://schemas.openxmlformats.org/officeDocument/2006/relationships/slideLayout" Target="../slideLayouts/slideLayout43.xml"/><Relationship Id="rId35" Type="http://schemas.openxmlformats.org/officeDocument/2006/relationships/slideLayout" Target="../slideLayouts/slideLayout48.xml"/><Relationship Id="rId43" Type="http://schemas.openxmlformats.org/officeDocument/2006/relationships/slideLayout" Target="../slideLayouts/slideLayout56.xml"/><Relationship Id="rId48" Type="http://schemas.openxmlformats.org/officeDocument/2006/relationships/slideLayout" Target="../slideLayouts/slideLayout61.xml"/><Relationship Id="rId56" Type="http://schemas.openxmlformats.org/officeDocument/2006/relationships/tags" Target="../tags/tag14.xml"/><Relationship Id="rId8" Type="http://schemas.openxmlformats.org/officeDocument/2006/relationships/slideLayout" Target="../slideLayouts/slideLayout21.xml"/><Relationship Id="rId51" Type="http://schemas.openxmlformats.org/officeDocument/2006/relationships/slideLayout" Target="../slideLayouts/slideLayout64.xml"/><Relationship Id="rId3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5" Type="http://schemas.openxmlformats.org/officeDocument/2006/relationships/slideLayout" Target="../slideLayouts/slideLayout38.xml"/><Relationship Id="rId33" Type="http://schemas.openxmlformats.org/officeDocument/2006/relationships/slideLayout" Target="../slideLayouts/slideLayout46.xml"/><Relationship Id="rId38" Type="http://schemas.openxmlformats.org/officeDocument/2006/relationships/slideLayout" Target="../slideLayouts/slideLayout51.xml"/><Relationship Id="rId46" Type="http://schemas.openxmlformats.org/officeDocument/2006/relationships/slideLayout" Target="../slideLayouts/slideLayout59.xml"/><Relationship Id="rId59" Type="http://schemas.openxmlformats.org/officeDocument/2006/relationships/image" Target="../media/image4.png"/><Relationship Id="rId20" Type="http://schemas.openxmlformats.org/officeDocument/2006/relationships/slideLayout" Target="../slideLayouts/slideLayout33.xml"/><Relationship Id="rId41" Type="http://schemas.openxmlformats.org/officeDocument/2006/relationships/slideLayout" Target="../slideLayouts/slideLayout54.xml"/><Relationship Id="rId54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8.xml"/><Relationship Id="rId23" Type="http://schemas.openxmlformats.org/officeDocument/2006/relationships/slideLayout" Target="../slideLayouts/slideLayout36.xml"/><Relationship Id="rId28" Type="http://schemas.openxmlformats.org/officeDocument/2006/relationships/slideLayout" Target="../slideLayouts/slideLayout41.xml"/><Relationship Id="rId36" Type="http://schemas.openxmlformats.org/officeDocument/2006/relationships/slideLayout" Target="../slideLayouts/slideLayout49.xml"/><Relationship Id="rId49" Type="http://schemas.openxmlformats.org/officeDocument/2006/relationships/slideLayout" Target="../slideLayouts/slideLayout62.xml"/><Relationship Id="rId57" Type="http://schemas.openxmlformats.org/officeDocument/2006/relationships/oleObject" Target="../embeddings/oleObject13.bin"/><Relationship Id="rId10" Type="http://schemas.openxmlformats.org/officeDocument/2006/relationships/slideLayout" Target="../slideLayouts/slideLayout23.xml"/><Relationship Id="rId31" Type="http://schemas.openxmlformats.org/officeDocument/2006/relationships/slideLayout" Target="../slideLayouts/slideLayout44.xml"/><Relationship Id="rId44" Type="http://schemas.openxmlformats.org/officeDocument/2006/relationships/slideLayout" Target="../slideLayouts/slideLayout57.xml"/><Relationship Id="rId52" Type="http://schemas.openxmlformats.org/officeDocument/2006/relationships/slideLayout" Target="../slideLayouts/slideLayout65.xml"/><Relationship Id="rId60" Type="http://schemas.openxmlformats.org/officeDocument/2006/relationships/image" Target="../media/image4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>
            <a:extLst>
              <a:ext uri="{FF2B5EF4-FFF2-40B4-BE49-F238E27FC236}">
                <a16:creationId xmlns="" xmlns:a16="http://schemas.microsoft.com/office/drawing/2014/main" id="{7E22C0DD-7EC0-CB13-19EE-F05783A24E2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132840564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5" name="Diapositiva de think-cell" r:id="rId17" imgW="395" imgH="396" progId="TCLayout.ActiveDocument.1">
                  <p:embed/>
                </p:oleObj>
              </mc:Choice>
              <mc:Fallback>
                <p:oleObj name="Diapositiva de think-cell" r:id="rId17" imgW="395" imgH="396" progId="TCLayout.ActiveDocument.1">
                  <p:embed/>
                  <p:pic>
                    <p:nvPicPr>
                      <p:cNvPr id="7" name="Objeto 6" hidden="1">
                        <a:extLst>
                          <a:ext uri="{FF2B5EF4-FFF2-40B4-BE49-F238E27FC236}">
                            <a16:creationId xmlns="" xmlns:a16="http://schemas.microsoft.com/office/drawing/2014/main" id="{7E22C0DD-7EC0-CB13-19EE-F05783A24E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Círculo">
            <a:extLst>
              <a:ext uri="{FF2B5EF4-FFF2-40B4-BE49-F238E27FC236}">
                <a16:creationId xmlns="" xmlns:a16="http://schemas.microsoft.com/office/drawing/2014/main" id="{67F123AF-3418-CD01-A636-AEBDFD32BE7D}"/>
              </a:ext>
            </a:extLst>
          </p:cNvPr>
          <p:cNvSpPr/>
          <p:nvPr userDrawn="1"/>
        </p:nvSpPr>
        <p:spPr>
          <a:xfrm>
            <a:off x="-1841728" y="384450"/>
            <a:ext cx="493539" cy="493239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</a:t>
            </a: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0" name="Círculo">
            <a:extLst>
              <a:ext uri="{FF2B5EF4-FFF2-40B4-BE49-F238E27FC236}">
                <a16:creationId xmlns="" xmlns:a16="http://schemas.microsoft.com/office/drawing/2014/main" id="{B379EE92-FC6D-694B-393C-5211BF945D3E}"/>
              </a:ext>
            </a:extLst>
          </p:cNvPr>
          <p:cNvSpPr/>
          <p:nvPr userDrawn="1"/>
        </p:nvSpPr>
        <p:spPr>
          <a:xfrm>
            <a:off x="-1232410" y="385201"/>
            <a:ext cx="491737" cy="491737"/>
          </a:xfrm>
          <a:prstGeom prst="ellipse">
            <a:avLst/>
          </a:prstGeom>
          <a:solidFill>
            <a:srgbClr val="EAEAD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R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G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B 222</a:t>
            </a:r>
            <a:endParaRPr sz="800" kern="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4" name="Círculo">
            <a:extLst>
              <a:ext uri="{FF2B5EF4-FFF2-40B4-BE49-F238E27FC236}">
                <a16:creationId xmlns="" xmlns:a16="http://schemas.microsoft.com/office/drawing/2014/main" id="{FE4169A0-295E-427F-5DB5-7BCBC8CF4469}"/>
              </a:ext>
            </a:extLst>
          </p:cNvPr>
          <p:cNvSpPr/>
          <p:nvPr userDrawn="1"/>
        </p:nvSpPr>
        <p:spPr>
          <a:xfrm>
            <a:off x="-621291" y="385201"/>
            <a:ext cx="491737" cy="491737"/>
          </a:xfrm>
          <a:prstGeom prst="ellipse">
            <a:avLst/>
          </a:prstGeom>
          <a:solidFill>
            <a:srgbClr val="7EFF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255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" name="Círculo">
            <a:extLst>
              <a:ext uri="{FF2B5EF4-FFF2-40B4-BE49-F238E27FC236}">
                <a16:creationId xmlns="" xmlns:a16="http://schemas.microsoft.com/office/drawing/2014/main" id="{3F032DAC-D4C0-2FF5-3316-09E5B8694499}"/>
              </a:ext>
            </a:extLst>
          </p:cNvPr>
          <p:cNvSpPr/>
          <p:nvPr userDrawn="1"/>
        </p:nvSpPr>
        <p:spPr>
          <a:xfrm>
            <a:off x="-1843005" y="2925985"/>
            <a:ext cx="493539" cy="493239"/>
          </a:xfrm>
          <a:prstGeom prst="ellipse">
            <a:avLst/>
          </a:prstGeom>
          <a:solidFill>
            <a:srgbClr val="FC952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252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149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46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="" xmlns:a16="http://schemas.microsoft.com/office/drawing/2014/main" id="{28DBAAE0-9E07-BDBA-B3A2-8F33E561BFB0}"/>
              </a:ext>
            </a:extLst>
          </p:cNvPr>
          <p:cNvSpPr/>
          <p:nvPr userDrawn="1"/>
        </p:nvSpPr>
        <p:spPr>
          <a:xfrm>
            <a:off x="-1892756" y="2669783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Meta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Círculo">
            <a:extLst>
              <a:ext uri="{FF2B5EF4-FFF2-40B4-BE49-F238E27FC236}">
                <a16:creationId xmlns="" xmlns:a16="http://schemas.microsoft.com/office/drawing/2014/main" id="{1C53349F-C271-ACB3-FA20-F1F408AEE342}"/>
              </a:ext>
            </a:extLst>
          </p:cNvPr>
          <p:cNvSpPr/>
          <p:nvPr userDrawn="1"/>
        </p:nvSpPr>
        <p:spPr>
          <a:xfrm>
            <a:off x="-1841728" y="2925985"/>
            <a:ext cx="493539" cy="493239"/>
          </a:xfrm>
          <a:prstGeom prst="ellipse">
            <a:avLst/>
          </a:prstGeom>
          <a:solidFill>
            <a:srgbClr val="FC952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252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149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46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" name="Círculo">
            <a:extLst>
              <a:ext uri="{FF2B5EF4-FFF2-40B4-BE49-F238E27FC236}">
                <a16:creationId xmlns="" xmlns:a16="http://schemas.microsoft.com/office/drawing/2014/main" id="{1E4CF4FB-7117-AC0E-BEC5-3F11BD83BF8F}"/>
              </a:ext>
            </a:extLst>
          </p:cNvPr>
          <p:cNvSpPr/>
          <p:nvPr userDrawn="1"/>
        </p:nvSpPr>
        <p:spPr>
          <a:xfrm>
            <a:off x="-1841728" y="3715362"/>
            <a:ext cx="493539" cy="493239"/>
          </a:xfrm>
          <a:prstGeom prst="ellipse">
            <a:avLst/>
          </a:prstGeom>
          <a:solidFill>
            <a:srgbClr val="969696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="" xmlns:a16="http://schemas.microsoft.com/office/drawing/2014/main" id="{DA2E5E78-709C-6BCD-6E11-58923CE21CDF}"/>
              </a:ext>
            </a:extLst>
          </p:cNvPr>
          <p:cNvSpPr/>
          <p:nvPr userDrawn="1"/>
        </p:nvSpPr>
        <p:spPr>
          <a:xfrm>
            <a:off x="-1892756" y="3459160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anteriores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="" xmlns:a16="http://schemas.microsoft.com/office/drawing/2014/main" id="{70F140E7-9772-A38F-279B-52E77D1C3CB8}"/>
              </a:ext>
            </a:extLst>
          </p:cNvPr>
          <p:cNvSpPr/>
          <p:nvPr userDrawn="1"/>
        </p:nvSpPr>
        <p:spPr>
          <a:xfrm>
            <a:off x="-1892756" y="4248537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actual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="" xmlns:a16="http://schemas.microsoft.com/office/drawing/2014/main" id="{BBE48E80-4061-E99A-55AC-E94154AD7987}"/>
              </a:ext>
            </a:extLst>
          </p:cNvPr>
          <p:cNvSpPr/>
          <p:nvPr userDrawn="1"/>
        </p:nvSpPr>
        <p:spPr>
          <a:xfrm>
            <a:off x="-1892756" y="5110737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Unidades de medida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="" xmlns:a16="http://schemas.microsoft.com/office/drawing/2014/main" id="{FEB5DFF8-EDDD-DC5D-D0C3-113C1D35CEA3}"/>
              </a:ext>
            </a:extLst>
          </p:cNvPr>
          <p:cNvSpPr txBox="1"/>
          <p:nvPr userDrawn="1"/>
        </p:nvSpPr>
        <p:spPr>
          <a:xfrm>
            <a:off x="-1838731" y="5327003"/>
            <a:ext cx="1135535" cy="3519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CL" sz="1100" dirty="0">
                <a:solidFill>
                  <a:schemeClr val="tx1"/>
                </a:solidFill>
              </a:rPr>
              <a:t>XX MM$</a:t>
            </a:r>
          </a:p>
          <a:p>
            <a:pPr algn="l"/>
            <a:endParaRPr lang="es-CL" sz="1200" dirty="0">
              <a:solidFill>
                <a:schemeClr val="tx1"/>
              </a:solidFill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="" xmlns:a16="http://schemas.microsoft.com/office/drawing/2014/main" id="{E346D4BE-3DA6-0295-2565-114E949768C4}"/>
              </a:ext>
            </a:extLst>
          </p:cNvPr>
          <p:cNvSpPr/>
          <p:nvPr userDrawn="1"/>
        </p:nvSpPr>
        <p:spPr>
          <a:xfrm>
            <a:off x="-1892756" y="5619819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¿Cómo escribir un pie de página?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8" name="Rectángulo 27">
            <a:extLst>
              <a:ext uri="{FF2B5EF4-FFF2-40B4-BE49-F238E27FC236}">
                <a16:creationId xmlns="" xmlns:a16="http://schemas.microsoft.com/office/drawing/2014/main" id="{7EE3EE48-AC04-0F4B-646B-D4C4CFFC37A7}"/>
              </a:ext>
            </a:extLst>
          </p:cNvPr>
          <p:cNvSpPr/>
          <p:nvPr userDrawn="1"/>
        </p:nvSpPr>
        <p:spPr>
          <a:xfrm>
            <a:off x="-1892756" y="129594"/>
            <a:ext cx="1620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Transversales</a:t>
            </a:r>
            <a:r>
              <a:rPr lang="es-ES" sz="1000" kern="0" baseline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 </a:t>
            </a:r>
            <a:endParaRPr lang="es-CL" sz="1000" kern="0" dirty="0">
              <a:solidFill>
                <a:srgbClr val="000000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="" xmlns:a16="http://schemas.microsoft.com/office/drawing/2014/main" id="{1A8C27A4-2B0A-94C6-B229-A24DCE3B085B}"/>
              </a:ext>
            </a:extLst>
          </p:cNvPr>
          <p:cNvSpPr txBox="1"/>
          <p:nvPr userDrawn="1"/>
        </p:nvSpPr>
        <p:spPr>
          <a:xfrm>
            <a:off x="-1851660" y="5942963"/>
            <a:ext cx="1722106" cy="23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1050" dirty="0">
                <a:solidFill>
                  <a:schemeClr val="tx1"/>
                </a:solidFill>
              </a:rPr>
              <a:t>(1) Achs; (2) Achs; (3) Achs</a:t>
            </a:r>
          </a:p>
          <a:p>
            <a:pPr algn="l"/>
            <a:endParaRPr lang="es-CL" sz="1050" dirty="0">
              <a:solidFill>
                <a:schemeClr val="tx1"/>
              </a:solidFill>
            </a:endParaRPr>
          </a:p>
        </p:txBody>
      </p:sp>
      <p:sp>
        <p:nvSpPr>
          <p:cNvPr id="27" name="Rectángulo 26">
            <a:extLst>
              <a:ext uri="{FF2B5EF4-FFF2-40B4-BE49-F238E27FC236}">
                <a16:creationId xmlns="" xmlns:a16="http://schemas.microsoft.com/office/drawing/2014/main" id="{5D700805-865F-F74D-A6EC-3717453F91CB}"/>
              </a:ext>
            </a:extLst>
          </p:cNvPr>
          <p:cNvSpPr/>
          <p:nvPr userDrawn="1"/>
        </p:nvSpPr>
        <p:spPr>
          <a:xfrm>
            <a:off x="-1892756" y="865746"/>
            <a:ext cx="1872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Masterbrand</a:t>
            </a:r>
            <a:r>
              <a:rPr lang="es-CL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 y Laboral</a:t>
            </a:r>
            <a:endParaRPr lang="es-ES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3" name="Círculo">
            <a:extLst>
              <a:ext uri="{FF2B5EF4-FFF2-40B4-BE49-F238E27FC236}">
                <a16:creationId xmlns="" xmlns:a16="http://schemas.microsoft.com/office/drawing/2014/main" id="{6B0A7D2B-7729-3C9E-030D-F07D288B3C1C}"/>
              </a:ext>
            </a:extLst>
          </p:cNvPr>
          <p:cNvSpPr/>
          <p:nvPr userDrawn="1"/>
        </p:nvSpPr>
        <p:spPr>
          <a:xfrm>
            <a:off x="-1841728" y="1126061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4" name="Círculo">
            <a:extLst>
              <a:ext uri="{FF2B5EF4-FFF2-40B4-BE49-F238E27FC236}">
                <a16:creationId xmlns="" xmlns:a16="http://schemas.microsoft.com/office/drawing/2014/main" id="{88EF2449-2A49-499E-6F80-C48E8C65AE89}"/>
              </a:ext>
            </a:extLst>
          </p:cNvPr>
          <p:cNvSpPr/>
          <p:nvPr userDrawn="1"/>
        </p:nvSpPr>
        <p:spPr>
          <a:xfrm>
            <a:off x="-1232410" y="1126580"/>
            <a:ext cx="493539" cy="493239"/>
          </a:xfrm>
          <a:prstGeom prst="ellipse">
            <a:avLst/>
          </a:prstGeom>
          <a:solidFill>
            <a:srgbClr val="004C14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76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20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40" name="Círculo">
            <a:extLst>
              <a:ext uri="{FF2B5EF4-FFF2-40B4-BE49-F238E27FC236}">
                <a16:creationId xmlns="" xmlns:a16="http://schemas.microsoft.com/office/drawing/2014/main" id="{41C49AC9-6BF7-E83C-A8F1-CD272DD365B6}"/>
              </a:ext>
            </a:extLst>
          </p:cNvPr>
          <p:cNvSpPr/>
          <p:nvPr userDrawn="1"/>
        </p:nvSpPr>
        <p:spPr>
          <a:xfrm>
            <a:off x="-1841728" y="1798860"/>
            <a:ext cx="493538" cy="493239"/>
          </a:xfrm>
          <a:prstGeom prst="ellipse">
            <a:avLst/>
          </a:prstGeom>
          <a:solidFill>
            <a:srgbClr val="81D877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216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119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2" name="Círculo">
            <a:extLst>
              <a:ext uri="{FF2B5EF4-FFF2-40B4-BE49-F238E27FC236}">
                <a16:creationId xmlns="" xmlns:a16="http://schemas.microsoft.com/office/drawing/2014/main" id="{93F27D3D-8F44-FD61-1DAD-F4236E27CBC9}"/>
              </a:ext>
            </a:extLst>
          </p:cNvPr>
          <p:cNvSpPr/>
          <p:nvPr userDrawn="1"/>
        </p:nvSpPr>
        <p:spPr>
          <a:xfrm>
            <a:off x="-1232410" y="1799378"/>
            <a:ext cx="493539" cy="493239"/>
          </a:xfrm>
          <a:prstGeom prst="ellipse">
            <a:avLst/>
          </a:prstGeom>
          <a:solidFill>
            <a:srgbClr val="27933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39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147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62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44" name="Círculo">
            <a:extLst>
              <a:ext uri="{FF2B5EF4-FFF2-40B4-BE49-F238E27FC236}">
                <a16:creationId xmlns="" xmlns:a16="http://schemas.microsoft.com/office/drawing/2014/main" id="{6B0A7D2B-7729-3C9E-030D-F07D288B3C1C}"/>
              </a:ext>
            </a:extLst>
          </p:cNvPr>
          <p:cNvSpPr/>
          <p:nvPr userDrawn="1"/>
        </p:nvSpPr>
        <p:spPr>
          <a:xfrm>
            <a:off x="-1841728" y="4509368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3" name="Rectángulo 22">
            <a:extLst>
              <a:ext uri="{FF2B5EF4-FFF2-40B4-BE49-F238E27FC236}">
                <a16:creationId xmlns="" xmlns:a16="http://schemas.microsoft.com/office/drawing/2014/main" id="{BE59B478-5DBC-324F-BC54-24A62693B07E}"/>
              </a:ext>
            </a:extLst>
          </p:cNvPr>
          <p:cNvSpPr/>
          <p:nvPr userDrawn="1"/>
        </p:nvSpPr>
        <p:spPr>
          <a:xfrm>
            <a:off x="-1892756" y="1630561"/>
            <a:ext cx="1872000" cy="1677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Complementarios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567810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723" r:id="rId2"/>
    <p:sldLayoutId id="2147483721" r:id="rId3"/>
    <p:sldLayoutId id="2147483722" r:id="rId4"/>
    <p:sldLayoutId id="2147483726" r:id="rId5"/>
    <p:sldLayoutId id="2147484000" r:id="rId6"/>
    <p:sldLayoutId id="2147483724" r:id="rId7"/>
    <p:sldLayoutId id="2147483725" r:id="rId8"/>
    <p:sldLayoutId id="2147483932" r:id="rId9"/>
    <p:sldLayoutId id="2147483739" r:id="rId10"/>
    <p:sldLayoutId id="2147483930" r:id="rId11"/>
    <p:sldLayoutId id="2147483931" r:id="rId12"/>
    <p:sldLayoutId id="2147484005" r:id="rId13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0" lang="es-ES" sz="2000" b="0" i="0" u="none" strike="noStrike" kern="1200" cap="none" spc="0" normalizeH="0" baseline="0" dirty="0" smtClean="0">
          <a:ln>
            <a:noFill/>
          </a:ln>
          <a:solidFill>
            <a:srgbClr val="15BF45"/>
          </a:solidFill>
          <a:effectLst/>
          <a:uLnTx/>
          <a:uFillTx/>
          <a:latin typeface="Arial" panose="020B0604020202020204" pitchFamily="34" charset="0"/>
          <a:ea typeface="+mn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981">
          <p15:clr>
            <a:srgbClr val="F26B43"/>
          </p15:clr>
        </p15:guide>
        <p15:guide id="2" pos="279">
          <p15:clr>
            <a:srgbClr val="F26B43"/>
          </p15:clr>
        </p15:guide>
        <p15:guide id="3" pos="7423">
          <p15:clr>
            <a:srgbClr val="F26B43"/>
          </p15:clr>
        </p15:guide>
        <p15:guide id="4" orient="horz" pos="3884">
          <p15:clr>
            <a:srgbClr val="F26B43"/>
          </p15:clr>
        </p15:guide>
        <p15:guide id="5" orient="horz" pos="232" userDrawn="1">
          <p15:clr>
            <a:srgbClr val="F26B43"/>
          </p15:clr>
        </p15:guide>
        <p15:guide id="6" orient="horz" pos="323" userDrawn="1">
          <p15:clr>
            <a:srgbClr val="F26B43"/>
          </p15:clr>
        </p15:guide>
        <p15:guide id="7" orient="horz" pos="406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>
            <a:extLst>
              <a:ext uri="{FF2B5EF4-FFF2-40B4-BE49-F238E27FC236}">
                <a16:creationId xmlns="" xmlns:a16="http://schemas.microsoft.com/office/drawing/2014/main" id="{7E22C0DD-7EC0-CB13-19EE-F05783A24E2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6"/>
            </p:custDataLst>
            <p:extLst>
              <p:ext uri="{D42A27DB-BD31-4B8C-83A1-F6EECF244321}">
                <p14:modId xmlns:p14="http://schemas.microsoft.com/office/powerpoint/2010/main" val="364619954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89" name="Diapositiva de think-cell" r:id="rId57" imgW="395" imgH="396" progId="TCLayout.ActiveDocument.1">
                  <p:embed/>
                </p:oleObj>
              </mc:Choice>
              <mc:Fallback>
                <p:oleObj name="Diapositiva de think-cell" r:id="rId57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Conector recto 18">
            <a:extLst>
              <a:ext uri="{FF2B5EF4-FFF2-40B4-BE49-F238E27FC236}">
                <a16:creationId xmlns="" xmlns:a16="http://schemas.microsoft.com/office/drawing/2014/main" id="{0031F56D-A399-10B4-C046-ECC58D0B382A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0" name="Marcador de título 19">
            <a:extLst>
              <a:ext uri="{FF2B5EF4-FFF2-40B4-BE49-F238E27FC236}">
                <a16:creationId xmlns="" xmlns:a16="http://schemas.microsoft.com/office/drawing/2014/main" id="{A54FB77B-4F90-D9EF-BADA-C2F6113F5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/>
            <a:r>
              <a:rPr lang="es-ES" dirty="0"/>
              <a:t>Título Arial Regular 20</a:t>
            </a:r>
            <a:br>
              <a:rPr lang="es-ES" dirty="0"/>
            </a:br>
            <a:endParaRPr lang="es-ES" dirty="0"/>
          </a:p>
        </p:txBody>
      </p:sp>
      <p:sp>
        <p:nvSpPr>
          <p:cNvPr id="21" name="Marcador de texto 20">
            <a:extLst>
              <a:ext uri="{FF2B5EF4-FFF2-40B4-BE49-F238E27FC236}">
                <a16:creationId xmlns="" xmlns:a16="http://schemas.microsoft.com/office/drawing/2014/main" id="{3A844869-5447-4C2B-8287-C19B6DF6EC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7579" y="1562832"/>
            <a:ext cx="11336433" cy="46030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80975" lvl="0" indent="-180975"/>
            <a:r>
              <a:rPr lang="es-ES" dirty="0"/>
              <a:t>Haga clic para modificar los estilos de texto del patrón</a:t>
            </a:r>
          </a:p>
          <a:p>
            <a:pPr marL="357188" lvl="1" indent="-176213"/>
            <a:r>
              <a:rPr lang="es-ES" dirty="0"/>
              <a:t>Segundo nivel</a:t>
            </a:r>
          </a:p>
          <a:p>
            <a:pPr marL="538163" lvl="2" indent="-180975"/>
            <a:r>
              <a:rPr lang="es-ES" dirty="0"/>
              <a:t>Tercer nivel</a:t>
            </a:r>
          </a:p>
          <a:p>
            <a:pPr marL="719138" lvl="3" indent="-180975"/>
            <a:r>
              <a:rPr lang="es-ES" dirty="0"/>
              <a:t>Cuarto nivel</a:t>
            </a:r>
          </a:p>
          <a:p>
            <a:pPr marL="896938" lvl="4" indent="-177800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31" name="Marcador de número de diapositiva 23">
            <a:extLst>
              <a:ext uri="{FF2B5EF4-FFF2-40B4-BE49-F238E27FC236}">
                <a16:creationId xmlns="" xmlns:a16="http://schemas.microsoft.com/office/drawing/2014/main" id="{832595A6-04B9-5CB5-FC4C-B92263D41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1291" y="6474653"/>
            <a:ext cx="505443" cy="23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2" name="Marcador de pie de página 2">
            <a:extLst>
              <a:ext uri="{FF2B5EF4-FFF2-40B4-BE49-F238E27FC236}">
                <a16:creationId xmlns="" xmlns:a16="http://schemas.microsoft.com/office/drawing/2014/main" id="{1E9659C6-FF96-0824-B9C3-D5B47FA10C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7578" y="6474653"/>
            <a:ext cx="10953109" cy="23429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endParaRPr lang="es-CL" dirty="0"/>
          </a:p>
        </p:txBody>
      </p:sp>
      <p:pic>
        <p:nvPicPr>
          <p:cNvPr id="34" name="Gráfico 7">
            <a:extLst>
              <a:ext uri="{FF2B5EF4-FFF2-40B4-BE49-F238E27FC236}">
                <a16:creationId xmlns="" xmlns:a16="http://schemas.microsoft.com/office/drawing/2014/main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  <p:sp>
        <p:nvSpPr>
          <p:cNvPr id="52" name="Círculo">
            <a:extLst>
              <a:ext uri="{FF2B5EF4-FFF2-40B4-BE49-F238E27FC236}">
                <a16:creationId xmlns="" xmlns:a16="http://schemas.microsoft.com/office/drawing/2014/main" id="{67F123AF-3418-CD01-A636-AEBDFD32BE7D}"/>
              </a:ext>
            </a:extLst>
          </p:cNvPr>
          <p:cNvSpPr/>
          <p:nvPr userDrawn="1"/>
        </p:nvSpPr>
        <p:spPr>
          <a:xfrm>
            <a:off x="-1841728" y="384450"/>
            <a:ext cx="493539" cy="493239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</a:t>
            </a: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3" name="Círculo">
            <a:extLst>
              <a:ext uri="{FF2B5EF4-FFF2-40B4-BE49-F238E27FC236}">
                <a16:creationId xmlns="" xmlns:a16="http://schemas.microsoft.com/office/drawing/2014/main" id="{B379EE92-FC6D-694B-393C-5211BF945D3E}"/>
              </a:ext>
            </a:extLst>
          </p:cNvPr>
          <p:cNvSpPr/>
          <p:nvPr userDrawn="1"/>
        </p:nvSpPr>
        <p:spPr>
          <a:xfrm>
            <a:off x="-1232410" y="385201"/>
            <a:ext cx="491737" cy="491737"/>
          </a:xfrm>
          <a:prstGeom prst="ellipse">
            <a:avLst/>
          </a:prstGeom>
          <a:solidFill>
            <a:srgbClr val="EAEAD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R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G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B 222</a:t>
            </a:r>
            <a:endParaRPr sz="800" kern="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4" name="Círculo">
            <a:extLst>
              <a:ext uri="{FF2B5EF4-FFF2-40B4-BE49-F238E27FC236}">
                <a16:creationId xmlns="" xmlns:a16="http://schemas.microsoft.com/office/drawing/2014/main" id="{FE4169A0-295E-427F-5DB5-7BCBC8CF4469}"/>
              </a:ext>
            </a:extLst>
          </p:cNvPr>
          <p:cNvSpPr/>
          <p:nvPr userDrawn="1"/>
        </p:nvSpPr>
        <p:spPr>
          <a:xfrm>
            <a:off x="-621291" y="385201"/>
            <a:ext cx="491737" cy="491737"/>
          </a:xfrm>
          <a:prstGeom prst="ellipse">
            <a:avLst/>
          </a:prstGeom>
          <a:solidFill>
            <a:srgbClr val="7EFF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255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" name="Círculo">
            <a:extLst>
              <a:ext uri="{FF2B5EF4-FFF2-40B4-BE49-F238E27FC236}">
                <a16:creationId xmlns="" xmlns:a16="http://schemas.microsoft.com/office/drawing/2014/main" id="{3F032DAC-D4C0-2FF5-3316-09E5B8694499}"/>
              </a:ext>
            </a:extLst>
          </p:cNvPr>
          <p:cNvSpPr/>
          <p:nvPr userDrawn="1"/>
        </p:nvSpPr>
        <p:spPr>
          <a:xfrm>
            <a:off x="-1843005" y="2925985"/>
            <a:ext cx="493539" cy="493239"/>
          </a:xfrm>
          <a:prstGeom prst="ellipse">
            <a:avLst/>
          </a:prstGeom>
          <a:solidFill>
            <a:srgbClr val="FC952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252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149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46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" name="Rectángulo 55">
            <a:extLst>
              <a:ext uri="{FF2B5EF4-FFF2-40B4-BE49-F238E27FC236}">
                <a16:creationId xmlns="" xmlns:a16="http://schemas.microsoft.com/office/drawing/2014/main" id="{28DBAAE0-9E07-BDBA-B3A2-8F33E561BFB0}"/>
              </a:ext>
            </a:extLst>
          </p:cNvPr>
          <p:cNvSpPr/>
          <p:nvPr userDrawn="1"/>
        </p:nvSpPr>
        <p:spPr>
          <a:xfrm>
            <a:off x="-1892756" y="2669783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Meta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7" name="Círculo">
            <a:extLst>
              <a:ext uri="{FF2B5EF4-FFF2-40B4-BE49-F238E27FC236}">
                <a16:creationId xmlns="" xmlns:a16="http://schemas.microsoft.com/office/drawing/2014/main" id="{1C53349F-C271-ACB3-FA20-F1F408AEE342}"/>
              </a:ext>
            </a:extLst>
          </p:cNvPr>
          <p:cNvSpPr/>
          <p:nvPr userDrawn="1"/>
        </p:nvSpPr>
        <p:spPr>
          <a:xfrm>
            <a:off x="-1841728" y="2925985"/>
            <a:ext cx="493539" cy="493239"/>
          </a:xfrm>
          <a:prstGeom prst="ellipse">
            <a:avLst/>
          </a:prstGeom>
          <a:solidFill>
            <a:srgbClr val="FC952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252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149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46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" name="Círculo">
            <a:extLst>
              <a:ext uri="{FF2B5EF4-FFF2-40B4-BE49-F238E27FC236}">
                <a16:creationId xmlns="" xmlns:a16="http://schemas.microsoft.com/office/drawing/2014/main" id="{1E4CF4FB-7117-AC0E-BEC5-3F11BD83BF8F}"/>
              </a:ext>
            </a:extLst>
          </p:cNvPr>
          <p:cNvSpPr/>
          <p:nvPr userDrawn="1"/>
        </p:nvSpPr>
        <p:spPr>
          <a:xfrm>
            <a:off x="-1841728" y="3715362"/>
            <a:ext cx="493539" cy="493239"/>
          </a:xfrm>
          <a:prstGeom prst="ellipse">
            <a:avLst/>
          </a:prstGeom>
          <a:solidFill>
            <a:srgbClr val="969696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9" name="Rectángulo 58">
            <a:extLst>
              <a:ext uri="{FF2B5EF4-FFF2-40B4-BE49-F238E27FC236}">
                <a16:creationId xmlns="" xmlns:a16="http://schemas.microsoft.com/office/drawing/2014/main" id="{DA2E5E78-709C-6BCD-6E11-58923CE21CDF}"/>
              </a:ext>
            </a:extLst>
          </p:cNvPr>
          <p:cNvSpPr/>
          <p:nvPr userDrawn="1"/>
        </p:nvSpPr>
        <p:spPr>
          <a:xfrm>
            <a:off x="-1892756" y="3459160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anteriores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0" name="Rectángulo 59">
            <a:extLst>
              <a:ext uri="{FF2B5EF4-FFF2-40B4-BE49-F238E27FC236}">
                <a16:creationId xmlns="" xmlns:a16="http://schemas.microsoft.com/office/drawing/2014/main" id="{70F140E7-9772-A38F-279B-52E77D1C3CB8}"/>
              </a:ext>
            </a:extLst>
          </p:cNvPr>
          <p:cNvSpPr/>
          <p:nvPr userDrawn="1"/>
        </p:nvSpPr>
        <p:spPr>
          <a:xfrm>
            <a:off x="-1892756" y="4248537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actual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1" name="Rectángulo 60">
            <a:extLst>
              <a:ext uri="{FF2B5EF4-FFF2-40B4-BE49-F238E27FC236}">
                <a16:creationId xmlns="" xmlns:a16="http://schemas.microsoft.com/office/drawing/2014/main" id="{BBE48E80-4061-E99A-55AC-E94154AD7987}"/>
              </a:ext>
            </a:extLst>
          </p:cNvPr>
          <p:cNvSpPr/>
          <p:nvPr userDrawn="1"/>
        </p:nvSpPr>
        <p:spPr>
          <a:xfrm>
            <a:off x="-1892756" y="5110737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Unidades de medida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2" name="CuadroTexto 61">
            <a:extLst>
              <a:ext uri="{FF2B5EF4-FFF2-40B4-BE49-F238E27FC236}">
                <a16:creationId xmlns="" xmlns:a16="http://schemas.microsoft.com/office/drawing/2014/main" id="{FEB5DFF8-EDDD-DC5D-D0C3-113C1D35CEA3}"/>
              </a:ext>
            </a:extLst>
          </p:cNvPr>
          <p:cNvSpPr txBox="1"/>
          <p:nvPr userDrawn="1"/>
        </p:nvSpPr>
        <p:spPr>
          <a:xfrm>
            <a:off x="-1838731" y="5327003"/>
            <a:ext cx="1135535" cy="3519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CL" sz="1100" dirty="0">
                <a:solidFill>
                  <a:schemeClr val="tx1"/>
                </a:solidFill>
              </a:rPr>
              <a:t>XX MM$</a:t>
            </a:r>
          </a:p>
          <a:p>
            <a:pPr algn="l"/>
            <a:endParaRPr lang="es-CL" sz="1200" dirty="0">
              <a:solidFill>
                <a:schemeClr val="tx1"/>
              </a:solidFill>
            </a:endParaRPr>
          </a:p>
        </p:txBody>
      </p:sp>
      <p:sp>
        <p:nvSpPr>
          <p:cNvPr id="63" name="Rectángulo 62">
            <a:extLst>
              <a:ext uri="{FF2B5EF4-FFF2-40B4-BE49-F238E27FC236}">
                <a16:creationId xmlns="" xmlns:a16="http://schemas.microsoft.com/office/drawing/2014/main" id="{E346D4BE-3DA6-0295-2565-114E949768C4}"/>
              </a:ext>
            </a:extLst>
          </p:cNvPr>
          <p:cNvSpPr/>
          <p:nvPr userDrawn="1"/>
        </p:nvSpPr>
        <p:spPr>
          <a:xfrm>
            <a:off x="-1892756" y="5619819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¿Cómo escribir un pie de página?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4" name="Rectángulo 63">
            <a:extLst>
              <a:ext uri="{FF2B5EF4-FFF2-40B4-BE49-F238E27FC236}">
                <a16:creationId xmlns="" xmlns:a16="http://schemas.microsoft.com/office/drawing/2014/main" id="{7EE3EE48-AC04-0F4B-646B-D4C4CFFC37A7}"/>
              </a:ext>
            </a:extLst>
          </p:cNvPr>
          <p:cNvSpPr/>
          <p:nvPr userDrawn="1"/>
        </p:nvSpPr>
        <p:spPr>
          <a:xfrm>
            <a:off x="-1892756" y="129594"/>
            <a:ext cx="1620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Transversales</a:t>
            </a:r>
            <a:r>
              <a:rPr lang="es-ES" sz="1000" kern="0" baseline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 </a:t>
            </a:r>
            <a:endParaRPr lang="es-CL" sz="1000" kern="0" dirty="0">
              <a:solidFill>
                <a:srgbClr val="000000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5" name="CuadroTexto 64">
            <a:extLst>
              <a:ext uri="{FF2B5EF4-FFF2-40B4-BE49-F238E27FC236}">
                <a16:creationId xmlns="" xmlns:a16="http://schemas.microsoft.com/office/drawing/2014/main" id="{1A8C27A4-2B0A-94C6-B229-A24DCE3B085B}"/>
              </a:ext>
            </a:extLst>
          </p:cNvPr>
          <p:cNvSpPr txBox="1"/>
          <p:nvPr userDrawn="1"/>
        </p:nvSpPr>
        <p:spPr>
          <a:xfrm>
            <a:off x="-1851660" y="5942963"/>
            <a:ext cx="1722106" cy="23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1050" dirty="0">
                <a:solidFill>
                  <a:schemeClr val="tx1"/>
                </a:solidFill>
              </a:rPr>
              <a:t>(1) Achs; (2) Achs; (3) Achs</a:t>
            </a:r>
          </a:p>
          <a:p>
            <a:pPr algn="l"/>
            <a:endParaRPr lang="es-CL" sz="1050" dirty="0">
              <a:solidFill>
                <a:schemeClr val="tx1"/>
              </a:solidFill>
            </a:endParaRPr>
          </a:p>
        </p:txBody>
      </p:sp>
      <p:sp>
        <p:nvSpPr>
          <p:cNvPr id="66" name="Rectángulo 65">
            <a:extLst>
              <a:ext uri="{FF2B5EF4-FFF2-40B4-BE49-F238E27FC236}">
                <a16:creationId xmlns="" xmlns:a16="http://schemas.microsoft.com/office/drawing/2014/main" id="{5D700805-865F-F74D-A6EC-3717453F91CB}"/>
              </a:ext>
            </a:extLst>
          </p:cNvPr>
          <p:cNvSpPr/>
          <p:nvPr userDrawn="1"/>
        </p:nvSpPr>
        <p:spPr>
          <a:xfrm>
            <a:off x="-1892756" y="865746"/>
            <a:ext cx="1872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Masterbrand</a:t>
            </a:r>
            <a:r>
              <a:rPr lang="es-CL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 y Laboral</a:t>
            </a:r>
            <a:endParaRPr lang="es-ES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7" name="Círculo">
            <a:extLst>
              <a:ext uri="{FF2B5EF4-FFF2-40B4-BE49-F238E27FC236}">
                <a16:creationId xmlns="" xmlns:a16="http://schemas.microsoft.com/office/drawing/2014/main" id="{6B0A7D2B-7729-3C9E-030D-F07D288B3C1C}"/>
              </a:ext>
            </a:extLst>
          </p:cNvPr>
          <p:cNvSpPr/>
          <p:nvPr userDrawn="1"/>
        </p:nvSpPr>
        <p:spPr>
          <a:xfrm>
            <a:off x="-1841728" y="1126061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" name="Círculo">
            <a:extLst>
              <a:ext uri="{FF2B5EF4-FFF2-40B4-BE49-F238E27FC236}">
                <a16:creationId xmlns="" xmlns:a16="http://schemas.microsoft.com/office/drawing/2014/main" id="{88EF2449-2A49-499E-6F80-C48E8C65AE89}"/>
              </a:ext>
            </a:extLst>
          </p:cNvPr>
          <p:cNvSpPr/>
          <p:nvPr userDrawn="1"/>
        </p:nvSpPr>
        <p:spPr>
          <a:xfrm>
            <a:off x="-1232410" y="1126580"/>
            <a:ext cx="493539" cy="493239"/>
          </a:xfrm>
          <a:prstGeom prst="ellipse">
            <a:avLst/>
          </a:prstGeom>
          <a:solidFill>
            <a:srgbClr val="004C14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76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20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69" name="Círculo">
            <a:extLst>
              <a:ext uri="{FF2B5EF4-FFF2-40B4-BE49-F238E27FC236}">
                <a16:creationId xmlns="" xmlns:a16="http://schemas.microsoft.com/office/drawing/2014/main" id="{41C49AC9-6BF7-E83C-A8F1-CD272DD365B6}"/>
              </a:ext>
            </a:extLst>
          </p:cNvPr>
          <p:cNvSpPr/>
          <p:nvPr userDrawn="1"/>
        </p:nvSpPr>
        <p:spPr>
          <a:xfrm>
            <a:off x="-1841728" y="1798860"/>
            <a:ext cx="493538" cy="493239"/>
          </a:xfrm>
          <a:prstGeom prst="ellipse">
            <a:avLst/>
          </a:prstGeom>
          <a:solidFill>
            <a:srgbClr val="81D877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216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119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0" name="Círculo">
            <a:extLst>
              <a:ext uri="{FF2B5EF4-FFF2-40B4-BE49-F238E27FC236}">
                <a16:creationId xmlns="" xmlns:a16="http://schemas.microsoft.com/office/drawing/2014/main" id="{93F27D3D-8F44-FD61-1DAD-F4236E27CBC9}"/>
              </a:ext>
            </a:extLst>
          </p:cNvPr>
          <p:cNvSpPr/>
          <p:nvPr userDrawn="1"/>
        </p:nvSpPr>
        <p:spPr>
          <a:xfrm>
            <a:off x="-1232410" y="1799378"/>
            <a:ext cx="493539" cy="493239"/>
          </a:xfrm>
          <a:prstGeom prst="ellipse">
            <a:avLst/>
          </a:prstGeom>
          <a:solidFill>
            <a:srgbClr val="27933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39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147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62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71" name="Círculo">
            <a:extLst>
              <a:ext uri="{FF2B5EF4-FFF2-40B4-BE49-F238E27FC236}">
                <a16:creationId xmlns="" xmlns:a16="http://schemas.microsoft.com/office/drawing/2014/main" id="{6B0A7D2B-7729-3C9E-030D-F07D288B3C1C}"/>
              </a:ext>
            </a:extLst>
          </p:cNvPr>
          <p:cNvSpPr/>
          <p:nvPr userDrawn="1"/>
        </p:nvSpPr>
        <p:spPr>
          <a:xfrm>
            <a:off x="-1841728" y="4509368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2" name="Rectángulo 71">
            <a:extLst>
              <a:ext uri="{FF2B5EF4-FFF2-40B4-BE49-F238E27FC236}">
                <a16:creationId xmlns="" xmlns:a16="http://schemas.microsoft.com/office/drawing/2014/main" id="{BE59B478-5DBC-324F-BC54-24A62693B07E}"/>
              </a:ext>
            </a:extLst>
          </p:cNvPr>
          <p:cNvSpPr/>
          <p:nvPr userDrawn="1"/>
        </p:nvSpPr>
        <p:spPr>
          <a:xfrm>
            <a:off x="-1892756" y="1630561"/>
            <a:ext cx="1872000" cy="1677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Complementarios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4012192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99" r:id="rId2"/>
    <p:sldLayoutId id="2147483998" r:id="rId3"/>
    <p:sldLayoutId id="2147483924" r:id="rId4"/>
    <p:sldLayoutId id="2147484003" r:id="rId5"/>
    <p:sldLayoutId id="2147483993" r:id="rId6"/>
    <p:sldLayoutId id="2147483992" r:id="rId7"/>
    <p:sldLayoutId id="2147483990" r:id="rId8"/>
    <p:sldLayoutId id="2147483991" r:id="rId9"/>
    <p:sldLayoutId id="2147483994" r:id="rId10"/>
    <p:sldLayoutId id="2147483995" r:id="rId11"/>
    <p:sldLayoutId id="2147484002" r:id="rId12"/>
    <p:sldLayoutId id="2147483996" r:id="rId13"/>
    <p:sldLayoutId id="2147483997" r:id="rId14"/>
    <p:sldLayoutId id="2147483953" r:id="rId15"/>
    <p:sldLayoutId id="2147483714" r:id="rId16"/>
    <p:sldLayoutId id="2147483954" r:id="rId17"/>
    <p:sldLayoutId id="2147483715" r:id="rId18"/>
    <p:sldLayoutId id="2147483733" r:id="rId19"/>
    <p:sldLayoutId id="2147483732" r:id="rId20"/>
    <p:sldLayoutId id="2147484001" r:id="rId21"/>
    <p:sldLayoutId id="2147483730" r:id="rId22"/>
    <p:sldLayoutId id="2147483736" r:id="rId23"/>
    <p:sldLayoutId id="2147483737" r:id="rId24"/>
    <p:sldLayoutId id="2147483849" r:id="rId25"/>
    <p:sldLayoutId id="2147483902" r:id="rId26"/>
    <p:sldLayoutId id="2147483700" r:id="rId27"/>
    <p:sldLayoutId id="2147483905" r:id="rId28"/>
    <p:sldLayoutId id="2147483904" r:id="rId29"/>
    <p:sldLayoutId id="2147483911" r:id="rId30"/>
    <p:sldLayoutId id="2147483912" r:id="rId31"/>
    <p:sldLayoutId id="2147483906" r:id="rId32"/>
    <p:sldLayoutId id="2147483908" r:id="rId33"/>
    <p:sldLayoutId id="2147483910" r:id="rId34"/>
    <p:sldLayoutId id="2147483925" r:id="rId35"/>
    <p:sldLayoutId id="2147483913" r:id="rId36"/>
    <p:sldLayoutId id="2147483926" r:id="rId37"/>
    <p:sldLayoutId id="2147483915" r:id="rId38"/>
    <p:sldLayoutId id="2147483916" r:id="rId39"/>
    <p:sldLayoutId id="2147483914" r:id="rId40"/>
    <p:sldLayoutId id="2147483933" r:id="rId41"/>
    <p:sldLayoutId id="2147483918" r:id="rId42"/>
    <p:sldLayoutId id="2147483919" r:id="rId43"/>
    <p:sldLayoutId id="2147483920" r:id="rId44"/>
    <p:sldLayoutId id="2147483922" r:id="rId45"/>
    <p:sldLayoutId id="2147483923" r:id="rId46"/>
    <p:sldLayoutId id="2147483917" r:id="rId47"/>
    <p:sldLayoutId id="2147483921" r:id="rId48"/>
    <p:sldLayoutId id="2147483928" r:id="rId49"/>
    <p:sldLayoutId id="2147483927" r:id="rId50"/>
    <p:sldLayoutId id="2147483909" r:id="rId51"/>
    <p:sldLayoutId id="2147483907" r:id="rId52"/>
    <p:sldLayoutId id="2147484004" r:id="rId5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0" lang="es-ES" sz="2000" b="1" i="0" u="none" strike="noStrike" kern="1200" cap="none" spc="0" normalizeH="0" baseline="0" dirty="0" smtClean="0">
          <a:ln>
            <a:noFill/>
          </a:ln>
          <a:solidFill>
            <a:schemeClr val="accent1"/>
          </a:solidFill>
          <a:effectLst/>
          <a:uLnTx/>
          <a:uFillTx/>
          <a:latin typeface="Arial" panose="020B0604020202020204" pitchFamily="34" charset="0"/>
          <a:ea typeface="+mn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66725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‒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42938" indent="-28575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823913" indent="-28575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004888" indent="-28575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q"/>
        <a:defRPr lang="es-CL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81">
          <p15:clr>
            <a:srgbClr val="F26B43"/>
          </p15:clr>
        </p15:guide>
        <p15:guide id="2" pos="279">
          <p15:clr>
            <a:srgbClr val="F26B43"/>
          </p15:clr>
        </p15:guide>
        <p15:guide id="3" pos="7423">
          <p15:clr>
            <a:srgbClr val="F26B43"/>
          </p15:clr>
        </p15:guide>
        <p15:guide id="4" orient="horz" pos="3884">
          <p15:clr>
            <a:srgbClr val="F26B43"/>
          </p15:clr>
        </p15:guide>
        <p15:guide id="5" orient="horz" pos="232" userDrawn="1">
          <p15:clr>
            <a:srgbClr val="F26B43"/>
          </p15:clr>
        </p15:guide>
        <p15:guide id="6" orient="horz" pos="300" userDrawn="1">
          <p15:clr>
            <a:srgbClr val="F26B43"/>
          </p15:clr>
        </p15:guide>
        <p15:guide id="7" orient="horz" pos="4065" userDrawn="1">
          <p15:clr>
            <a:srgbClr val="F26B43"/>
          </p15:clr>
        </p15:guide>
        <p15:guide id="8" orient="horz" pos="822" userDrawn="1">
          <p15:clr>
            <a:srgbClr val="F26B43"/>
          </p15:clr>
        </p15:guide>
        <p15:guide id="9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.emf"/><Relationship Id="rId2" Type="http://schemas.openxmlformats.org/officeDocument/2006/relationships/tags" Target="../tags/tag84.xml"/><Relationship Id="rId1" Type="http://schemas.openxmlformats.org/officeDocument/2006/relationships/vmlDrawing" Target="../drawings/vmlDrawing67.vml"/><Relationship Id="rId6" Type="http://schemas.openxmlformats.org/officeDocument/2006/relationships/oleObject" Target="../embeddings/oleObject67.bin"/><Relationship Id="rId5" Type="http://schemas.openxmlformats.org/officeDocument/2006/relationships/image" Target="../media/image2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29" name="Picture 169" descr="https://marketing.achs.cl/images/librariesprovider6/banco-de-imagen/oficina/oficina-60.jpg?sfvrsn=e9a7569f_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936"/>
            <a:ext cx="12212202" cy="686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/>
          <p:cNvSpPr/>
          <p:nvPr/>
        </p:nvSpPr>
        <p:spPr>
          <a:xfrm>
            <a:off x="1630686" y="2271106"/>
            <a:ext cx="3330781" cy="624502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graphicFrame>
        <p:nvGraphicFramePr>
          <p:cNvPr id="6" name="Objeto 5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4899344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65" name="Diapositiva de think-cell" r:id="rId6" imgW="395" imgH="396" progId="TCLayout.ActiveDocument.1">
                  <p:embed/>
                </p:oleObj>
              </mc:Choice>
              <mc:Fallback>
                <p:oleObj name="Diapositiva de think-cell" r:id="rId6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Marcador de texto 15"/>
          <p:cNvSpPr>
            <a:spLocks noGrp="1"/>
          </p:cNvSpPr>
          <p:nvPr>
            <p:ph type="body" sz="quarter" idx="17"/>
          </p:nvPr>
        </p:nvSpPr>
        <p:spPr>
          <a:xfrm>
            <a:off x="1911008" y="2303776"/>
            <a:ext cx="3543432" cy="672781"/>
          </a:xfrm>
        </p:spPr>
        <p:txBody>
          <a:bodyPr/>
          <a:lstStyle/>
          <a:p>
            <a:r>
              <a:rPr lang="es-MX" sz="4400" dirty="0" smtClean="0">
                <a:solidFill>
                  <a:schemeClr val="bg1"/>
                </a:solidFill>
              </a:rPr>
              <a:t>Decreto 44</a:t>
            </a:r>
            <a:endParaRPr lang="es-MX" sz="3600" b="0" dirty="0"/>
          </a:p>
        </p:txBody>
      </p:sp>
      <p:sp>
        <p:nvSpPr>
          <p:cNvPr id="9" name="Marcador de texto 1"/>
          <p:cNvSpPr txBox="1">
            <a:spLocks/>
          </p:cNvSpPr>
          <p:nvPr/>
        </p:nvSpPr>
        <p:spPr>
          <a:xfrm>
            <a:off x="447578" y="1858041"/>
            <a:ext cx="8761413" cy="43078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s-ES" sz="14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66725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‒"/>
              <a:defRPr lang="es-ES" sz="14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42938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lang="es-ES" sz="14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23913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lang="es-ES" sz="14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004888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q"/>
              <a:defRPr lang="es-CL" sz="14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s-CL" sz="2800" dirty="0">
              <a:solidFill>
                <a:schemeClr val="bg1"/>
              </a:solidFill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503280" y="5435938"/>
            <a:ext cx="4096216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s-MX" b="1" dirty="0" smtClean="0">
                <a:solidFill>
                  <a:schemeClr val="bg1"/>
                </a:solidFill>
              </a:rPr>
              <a:t>Sandor Ruiz Poblete</a:t>
            </a:r>
          </a:p>
          <a:p>
            <a:r>
              <a:rPr lang="es-MX" sz="1400" b="1" dirty="0" smtClean="0">
                <a:solidFill>
                  <a:schemeClr val="bg1"/>
                </a:solidFill>
              </a:rPr>
              <a:t>Especialista en sistemas preventivos Achs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447579" y="3520029"/>
            <a:ext cx="7224614" cy="1270351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10" name="Marcador de texto 15"/>
          <p:cNvSpPr>
            <a:spLocks noGrp="1"/>
          </p:cNvSpPr>
          <p:nvPr>
            <p:ph type="body" sz="quarter" idx="17"/>
          </p:nvPr>
        </p:nvSpPr>
        <p:spPr>
          <a:xfrm>
            <a:off x="523482" y="3575827"/>
            <a:ext cx="8152029" cy="2386814"/>
          </a:xfrm>
        </p:spPr>
        <p:txBody>
          <a:bodyPr/>
          <a:lstStyle/>
          <a:p>
            <a:r>
              <a:rPr lang="es-MX" sz="4800" b="0" dirty="0">
                <a:solidFill>
                  <a:schemeClr val="bg1"/>
                </a:solidFill>
              </a:rPr>
              <a:t>Organización preventiva </a:t>
            </a:r>
            <a:endParaRPr lang="es-MX" sz="4800" b="0" dirty="0" smtClean="0">
              <a:solidFill>
                <a:schemeClr val="bg1"/>
              </a:solidFill>
            </a:endParaRPr>
          </a:p>
          <a:p>
            <a:r>
              <a:rPr lang="es-MX" sz="4000" b="0" dirty="0" smtClean="0">
                <a:solidFill>
                  <a:schemeClr val="bg1"/>
                </a:solidFill>
              </a:rPr>
              <a:t>de </a:t>
            </a:r>
            <a:r>
              <a:rPr lang="es-MX" sz="4000" b="0" dirty="0">
                <a:solidFill>
                  <a:schemeClr val="bg1"/>
                </a:solidFill>
              </a:rPr>
              <a:t>los lugares de </a:t>
            </a:r>
            <a:r>
              <a:rPr lang="es-MX" sz="4000" b="0" dirty="0" smtClean="0">
                <a:solidFill>
                  <a:schemeClr val="bg1"/>
                </a:solidFill>
              </a:rPr>
              <a:t>trabajo</a:t>
            </a:r>
            <a:endParaRPr lang="es-MX" sz="2800" b="0" dirty="0">
              <a:solidFill>
                <a:schemeClr val="bg1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8241" y="-935"/>
            <a:ext cx="1196919" cy="1196919"/>
          </a:xfrm>
          <a:prstGeom prst="rect">
            <a:avLst/>
          </a:prstGeom>
        </p:spPr>
      </p:pic>
      <p:sp>
        <p:nvSpPr>
          <p:cNvPr id="13" name="Elipse 12">
            <a:extLst>
              <a:ext uri="{FF2B5EF4-FFF2-40B4-BE49-F238E27FC236}">
                <a16:creationId xmlns="" xmlns:a16="http://schemas.microsoft.com/office/drawing/2014/main" id="{4AEABFB9-EE8D-3D42-9B9E-57AA9C3610F3}"/>
              </a:ext>
            </a:extLst>
          </p:cNvPr>
          <p:cNvSpPr/>
          <p:nvPr/>
        </p:nvSpPr>
        <p:spPr>
          <a:xfrm>
            <a:off x="344307" y="1866335"/>
            <a:ext cx="1426540" cy="1434043"/>
          </a:xfrm>
          <a:prstGeom prst="ellipse">
            <a:avLst/>
          </a:prstGeom>
          <a:solidFill>
            <a:srgbClr val="13C045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100" dirty="0">
              <a:solidFill>
                <a:srgbClr val="13C045"/>
              </a:solidFill>
            </a:endParaRPr>
          </a:p>
        </p:txBody>
      </p:sp>
      <p:sp>
        <p:nvSpPr>
          <p:cNvPr id="14" name="Freeform 234">
            <a:extLst>
              <a:ext uri="{FF2B5EF4-FFF2-40B4-BE49-F238E27FC236}">
                <a16:creationId xmlns:a16="http://schemas.microsoft.com/office/drawing/2014/main" xmlns="" id="{30BB4F17-453A-987F-1519-97B3CE8E2307}"/>
              </a:ext>
            </a:extLst>
          </p:cNvPr>
          <p:cNvSpPr>
            <a:spLocks noEditPoints="1"/>
          </p:cNvSpPr>
          <p:nvPr/>
        </p:nvSpPr>
        <p:spPr bwMode="auto">
          <a:xfrm>
            <a:off x="643058" y="2198195"/>
            <a:ext cx="848596" cy="733208"/>
          </a:xfrm>
          <a:custGeom>
            <a:avLst/>
            <a:gdLst>
              <a:gd name="T0" fmla="*/ 5 w 814"/>
              <a:gd name="T1" fmla="*/ 558 h 813"/>
              <a:gd name="T2" fmla="*/ 5 w 814"/>
              <a:gd name="T3" fmla="*/ 558 h 813"/>
              <a:gd name="T4" fmla="*/ 453 w 814"/>
              <a:gd name="T5" fmla="*/ 180 h 813"/>
              <a:gd name="T6" fmla="*/ 453 w 814"/>
              <a:gd name="T7" fmla="*/ 152 h 813"/>
              <a:gd name="T8" fmla="*/ 453 w 814"/>
              <a:gd name="T9" fmla="*/ 180 h 813"/>
              <a:gd name="T10" fmla="*/ 546 w 814"/>
              <a:gd name="T11" fmla="*/ 541 h 813"/>
              <a:gd name="T12" fmla="*/ 767 w 814"/>
              <a:gd name="T13" fmla="*/ 541 h 813"/>
              <a:gd name="T14" fmla="*/ 771 w 814"/>
              <a:gd name="T15" fmla="*/ 578 h 813"/>
              <a:gd name="T16" fmla="*/ 656 w 814"/>
              <a:gd name="T17" fmla="*/ 624 h 813"/>
              <a:gd name="T18" fmla="*/ 771 w 814"/>
              <a:gd name="T19" fmla="*/ 578 h 813"/>
              <a:gd name="T20" fmla="*/ 360 w 814"/>
              <a:gd name="T21" fmla="*/ 151 h 813"/>
              <a:gd name="T22" fmla="*/ 186 w 814"/>
              <a:gd name="T23" fmla="*/ 180 h 813"/>
              <a:gd name="T24" fmla="*/ 47 w 814"/>
              <a:gd name="T25" fmla="*/ 541 h 813"/>
              <a:gd name="T26" fmla="*/ 157 w 814"/>
              <a:gd name="T27" fmla="*/ 298 h 813"/>
              <a:gd name="T28" fmla="*/ 47 w 814"/>
              <a:gd name="T29" fmla="*/ 541 h 813"/>
              <a:gd name="T30" fmla="*/ 157 w 814"/>
              <a:gd name="T31" fmla="*/ 624 h 813"/>
              <a:gd name="T32" fmla="*/ 272 w 814"/>
              <a:gd name="T33" fmla="*/ 578 h 813"/>
              <a:gd name="T34" fmla="*/ 445 w 814"/>
              <a:gd name="T35" fmla="*/ 737 h 813"/>
              <a:gd name="T36" fmla="*/ 534 w 814"/>
              <a:gd name="T37" fmla="*/ 765 h 813"/>
              <a:gd name="T38" fmla="*/ 541 w 814"/>
              <a:gd name="T39" fmla="*/ 777 h 813"/>
              <a:gd name="T40" fmla="*/ 272 w 814"/>
              <a:gd name="T41" fmla="*/ 774 h 813"/>
              <a:gd name="T42" fmla="*/ 368 w 814"/>
              <a:gd name="T43" fmla="*/ 737 h 813"/>
              <a:gd name="T44" fmla="*/ 407 w 814"/>
              <a:gd name="T45" fmla="*/ 83 h 813"/>
              <a:gd name="T46" fmla="*/ 383 w 814"/>
              <a:gd name="T47" fmla="*/ 60 h 813"/>
              <a:gd name="T48" fmla="*/ 430 w 814"/>
              <a:gd name="T49" fmla="*/ 60 h 813"/>
              <a:gd name="T50" fmla="*/ 397 w 814"/>
              <a:gd name="T51" fmla="*/ 485 h 813"/>
              <a:gd name="T52" fmla="*/ 397 w 814"/>
              <a:gd name="T53" fmla="*/ 119 h 813"/>
              <a:gd name="T54" fmla="*/ 416 w 814"/>
              <a:gd name="T55" fmla="*/ 485 h 813"/>
              <a:gd name="T56" fmla="*/ 430 w 814"/>
              <a:gd name="T57" fmla="*/ 700 h 813"/>
              <a:gd name="T58" fmla="*/ 383 w 814"/>
              <a:gd name="T59" fmla="*/ 700 h 813"/>
              <a:gd name="T60" fmla="*/ 430 w 814"/>
              <a:gd name="T61" fmla="*/ 522 h 813"/>
              <a:gd name="T62" fmla="*/ 808 w 814"/>
              <a:gd name="T63" fmla="*/ 559 h 813"/>
              <a:gd name="T64" fmla="*/ 808 w 814"/>
              <a:gd name="T65" fmla="*/ 559 h 813"/>
              <a:gd name="T66" fmla="*/ 808 w 814"/>
              <a:gd name="T67" fmla="*/ 559 h 813"/>
              <a:gd name="T68" fmla="*/ 814 w 814"/>
              <a:gd name="T69" fmla="*/ 557 h 813"/>
              <a:gd name="T70" fmla="*/ 675 w 814"/>
              <a:gd name="T71" fmla="*/ 216 h 813"/>
              <a:gd name="T72" fmla="*/ 703 w 814"/>
              <a:gd name="T73" fmla="*/ 182 h 813"/>
              <a:gd name="T74" fmla="*/ 453 w 814"/>
              <a:gd name="T75" fmla="*/ 115 h 813"/>
              <a:gd name="T76" fmla="*/ 467 w 814"/>
              <a:gd name="T77" fmla="*/ 60 h 813"/>
              <a:gd name="T78" fmla="*/ 347 w 814"/>
              <a:gd name="T79" fmla="*/ 60 h 813"/>
              <a:gd name="T80" fmla="*/ 360 w 814"/>
              <a:gd name="T81" fmla="*/ 113 h 813"/>
              <a:gd name="T82" fmla="*/ 111 w 814"/>
              <a:gd name="T83" fmla="*/ 182 h 813"/>
              <a:gd name="T84" fmla="*/ 138 w 814"/>
              <a:gd name="T85" fmla="*/ 216 h 813"/>
              <a:gd name="T86" fmla="*/ 1 w 814"/>
              <a:gd name="T87" fmla="*/ 551 h 813"/>
              <a:gd name="T88" fmla="*/ 0 w 814"/>
              <a:gd name="T89" fmla="*/ 559 h 813"/>
              <a:gd name="T90" fmla="*/ 157 w 814"/>
              <a:gd name="T91" fmla="*/ 661 h 813"/>
              <a:gd name="T92" fmla="*/ 314 w 814"/>
              <a:gd name="T93" fmla="*/ 559 h 813"/>
              <a:gd name="T94" fmla="*/ 175 w 814"/>
              <a:gd name="T95" fmla="*/ 217 h 813"/>
              <a:gd name="T96" fmla="*/ 360 w 814"/>
              <a:gd name="T97" fmla="*/ 491 h 813"/>
              <a:gd name="T98" fmla="*/ 347 w 814"/>
              <a:gd name="T99" fmla="*/ 705 h 813"/>
              <a:gd name="T100" fmla="*/ 236 w 814"/>
              <a:gd name="T101" fmla="*/ 774 h 813"/>
              <a:gd name="T102" fmla="*/ 254 w 814"/>
              <a:gd name="T103" fmla="*/ 813 h 813"/>
              <a:gd name="T104" fmla="*/ 578 w 814"/>
              <a:gd name="T105" fmla="*/ 795 h 813"/>
              <a:gd name="T106" fmla="*/ 545 w 814"/>
              <a:gd name="T107" fmla="*/ 730 h 813"/>
              <a:gd name="T108" fmla="*/ 467 w 814"/>
              <a:gd name="T109" fmla="*/ 517 h 813"/>
              <a:gd name="T110" fmla="*/ 453 w 814"/>
              <a:gd name="T111" fmla="*/ 217 h 813"/>
              <a:gd name="T112" fmla="*/ 638 w 814"/>
              <a:gd name="T113" fmla="*/ 250 h 813"/>
              <a:gd name="T114" fmla="*/ 506 w 814"/>
              <a:gd name="T115" fmla="*/ 554 h 813"/>
              <a:gd name="T116" fmla="*/ 499 w 814"/>
              <a:gd name="T117" fmla="*/ 560 h 813"/>
              <a:gd name="T118" fmla="*/ 814 w 814"/>
              <a:gd name="T119" fmla="*/ 559 h 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14" h="813">
                <a:moveTo>
                  <a:pt x="5" y="558"/>
                </a:moveTo>
                <a:lnTo>
                  <a:pt x="5" y="558"/>
                </a:lnTo>
                <a:lnTo>
                  <a:pt x="5" y="558"/>
                </a:lnTo>
                <a:lnTo>
                  <a:pt x="5" y="558"/>
                </a:lnTo>
                <a:lnTo>
                  <a:pt x="5" y="558"/>
                </a:lnTo>
                <a:close/>
                <a:moveTo>
                  <a:pt x="453" y="180"/>
                </a:moveTo>
                <a:lnTo>
                  <a:pt x="453" y="180"/>
                </a:lnTo>
                <a:lnTo>
                  <a:pt x="453" y="152"/>
                </a:lnTo>
                <a:lnTo>
                  <a:pt x="626" y="180"/>
                </a:lnTo>
                <a:lnTo>
                  <a:pt x="453" y="180"/>
                </a:lnTo>
                <a:close/>
                <a:moveTo>
                  <a:pt x="546" y="541"/>
                </a:moveTo>
                <a:lnTo>
                  <a:pt x="546" y="541"/>
                </a:lnTo>
                <a:lnTo>
                  <a:pt x="656" y="298"/>
                </a:lnTo>
                <a:lnTo>
                  <a:pt x="767" y="541"/>
                </a:lnTo>
                <a:lnTo>
                  <a:pt x="546" y="541"/>
                </a:lnTo>
                <a:close/>
                <a:moveTo>
                  <a:pt x="771" y="578"/>
                </a:moveTo>
                <a:lnTo>
                  <a:pt x="771" y="578"/>
                </a:lnTo>
                <a:cubicBezTo>
                  <a:pt x="756" y="604"/>
                  <a:pt x="709" y="624"/>
                  <a:pt x="656" y="624"/>
                </a:cubicBezTo>
                <a:cubicBezTo>
                  <a:pt x="604" y="624"/>
                  <a:pt x="557" y="604"/>
                  <a:pt x="541" y="578"/>
                </a:cubicBezTo>
                <a:lnTo>
                  <a:pt x="771" y="578"/>
                </a:lnTo>
                <a:close/>
                <a:moveTo>
                  <a:pt x="360" y="151"/>
                </a:moveTo>
                <a:lnTo>
                  <a:pt x="360" y="151"/>
                </a:lnTo>
                <a:lnTo>
                  <a:pt x="360" y="180"/>
                </a:lnTo>
                <a:lnTo>
                  <a:pt x="186" y="180"/>
                </a:lnTo>
                <a:lnTo>
                  <a:pt x="360" y="151"/>
                </a:lnTo>
                <a:close/>
                <a:moveTo>
                  <a:pt x="47" y="541"/>
                </a:moveTo>
                <a:lnTo>
                  <a:pt x="47" y="541"/>
                </a:lnTo>
                <a:lnTo>
                  <a:pt x="157" y="298"/>
                </a:lnTo>
                <a:lnTo>
                  <a:pt x="267" y="541"/>
                </a:lnTo>
                <a:lnTo>
                  <a:pt x="47" y="541"/>
                </a:lnTo>
                <a:close/>
                <a:moveTo>
                  <a:pt x="157" y="624"/>
                </a:moveTo>
                <a:lnTo>
                  <a:pt x="157" y="624"/>
                </a:lnTo>
                <a:cubicBezTo>
                  <a:pt x="105" y="624"/>
                  <a:pt x="58" y="604"/>
                  <a:pt x="42" y="578"/>
                </a:cubicBezTo>
                <a:lnTo>
                  <a:pt x="272" y="578"/>
                </a:lnTo>
                <a:cubicBezTo>
                  <a:pt x="256" y="604"/>
                  <a:pt x="209" y="624"/>
                  <a:pt x="157" y="624"/>
                </a:cubicBezTo>
                <a:close/>
                <a:moveTo>
                  <a:pt x="445" y="737"/>
                </a:moveTo>
                <a:lnTo>
                  <a:pt x="445" y="737"/>
                </a:lnTo>
                <a:lnTo>
                  <a:pt x="534" y="765"/>
                </a:lnTo>
                <a:cubicBezTo>
                  <a:pt x="538" y="766"/>
                  <a:pt x="541" y="770"/>
                  <a:pt x="541" y="774"/>
                </a:cubicBezTo>
                <a:lnTo>
                  <a:pt x="541" y="777"/>
                </a:lnTo>
                <a:lnTo>
                  <a:pt x="272" y="777"/>
                </a:lnTo>
                <a:lnTo>
                  <a:pt x="272" y="774"/>
                </a:lnTo>
                <a:cubicBezTo>
                  <a:pt x="272" y="770"/>
                  <a:pt x="275" y="766"/>
                  <a:pt x="279" y="765"/>
                </a:cubicBezTo>
                <a:lnTo>
                  <a:pt x="368" y="737"/>
                </a:lnTo>
                <a:lnTo>
                  <a:pt x="445" y="737"/>
                </a:lnTo>
                <a:close/>
                <a:moveTo>
                  <a:pt x="407" y="83"/>
                </a:moveTo>
                <a:lnTo>
                  <a:pt x="407" y="83"/>
                </a:lnTo>
                <a:cubicBezTo>
                  <a:pt x="394" y="83"/>
                  <a:pt x="383" y="72"/>
                  <a:pt x="383" y="60"/>
                </a:cubicBezTo>
                <a:cubicBezTo>
                  <a:pt x="383" y="47"/>
                  <a:pt x="394" y="36"/>
                  <a:pt x="407" y="36"/>
                </a:cubicBezTo>
                <a:cubicBezTo>
                  <a:pt x="419" y="36"/>
                  <a:pt x="430" y="47"/>
                  <a:pt x="430" y="60"/>
                </a:cubicBezTo>
                <a:cubicBezTo>
                  <a:pt x="430" y="72"/>
                  <a:pt x="419" y="83"/>
                  <a:pt x="407" y="83"/>
                </a:cubicBezTo>
                <a:close/>
                <a:moveTo>
                  <a:pt x="397" y="485"/>
                </a:moveTo>
                <a:lnTo>
                  <a:pt x="397" y="485"/>
                </a:lnTo>
                <a:lnTo>
                  <a:pt x="397" y="119"/>
                </a:lnTo>
                <a:cubicBezTo>
                  <a:pt x="404" y="120"/>
                  <a:pt x="410" y="120"/>
                  <a:pt x="416" y="119"/>
                </a:cubicBezTo>
                <a:lnTo>
                  <a:pt x="416" y="485"/>
                </a:lnTo>
                <a:lnTo>
                  <a:pt x="397" y="485"/>
                </a:lnTo>
                <a:close/>
                <a:moveTo>
                  <a:pt x="430" y="700"/>
                </a:moveTo>
                <a:lnTo>
                  <a:pt x="430" y="700"/>
                </a:lnTo>
                <a:lnTo>
                  <a:pt x="383" y="700"/>
                </a:lnTo>
                <a:lnTo>
                  <a:pt x="383" y="522"/>
                </a:lnTo>
                <a:lnTo>
                  <a:pt x="430" y="522"/>
                </a:lnTo>
                <a:lnTo>
                  <a:pt x="430" y="700"/>
                </a:lnTo>
                <a:close/>
                <a:moveTo>
                  <a:pt x="808" y="559"/>
                </a:moveTo>
                <a:lnTo>
                  <a:pt x="808" y="559"/>
                </a:lnTo>
                <a:lnTo>
                  <a:pt x="808" y="559"/>
                </a:lnTo>
                <a:lnTo>
                  <a:pt x="808" y="559"/>
                </a:lnTo>
                <a:lnTo>
                  <a:pt x="808" y="559"/>
                </a:lnTo>
                <a:close/>
                <a:moveTo>
                  <a:pt x="814" y="557"/>
                </a:moveTo>
                <a:lnTo>
                  <a:pt x="814" y="557"/>
                </a:lnTo>
                <a:lnTo>
                  <a:pt x="675" y="250"/>
                </a:lnTo>
                <a:lnTo>
                  <a:pt x="675" y="216"/>
                </a:lnTo>
                <a:cubicBezTo>
                  <a:pt x="691" y="214"/>
                  <a:pt x="703" y="201"/>
                  <a:pt x="703" y="184"/>
                </a:cubicBezTo>
                <a:lnTo>
                  <a:pt x="703" y="182"/>
                </a:lnTo>
                <a:cubicBezTo>
                  <a:pt x="703" y="166"/>
                  <a:pt x="691" y="153"/>
                  <a:pt x="675" y="150"/>
                </a:cubicBezTo>
                <a:lnTo>
                  <a:pt x="453" y="115"/>
                </a:lnTo>
                <a:lnTo>
                  <a:pt x="453" y="98"/>
                </a:lnTo>
                <a:cubicBezTo>
                  <a:pt x="462" y="87"/>
                  <a:pt x="467" y="74"/>
                  <a:pt x="467" y="60"/>
                </a:cubicBezTo>
                <a:cubicBezTo>
                  <a:pt x="467" y="26"/>
                  <a:pt x="440" y="0"/>
                  <a:pt x="407" y="0"/>
                </a:cubicBezTo>
                <a:cubicBezTo>
                  <a:pt x="374" y="0"/>
                  <a:pt x="347" y="26"/>
                  <a:pt x="347" y="60"/>
                </a:cubicBezTo>
                <a:cubicBezTo>
                  <a:pt x="347" y="74"/>
                  <a:pt x="351" y="87"/>
                  <a:pt x="360" y="98"/>
                </a:cubicBezTo>
                <a:lnTo>
                  <a:pt x="360" y="113"/>
                </a:lnTo>
                <a:lnTo>
                  <a:pt x="138" y="150"/>
                </a:lnTo>
                <a:cubicBezTo>
                  <a:pt x="122" y="153"/>
                  <a:pt x="111" y="166"/>
                  <a:pt x="111" y="182"/>
                </a:cubicBezTo>
                <a:lnTo>
                  <a:pt x="111" y="184"/>
                </a:lnTo>
                <a:cubicBezTo>
                  <a:pt x="111" y="201"/>
                  <a:pt x="122" y="214"/>
                  <a:pt x="138" y="216"/>
                </a:cubicBezTo>
                <a:lnTo>
                  <a:pt x="138" y="250"/>
                </a:lnTo>
                <a:lnTo>
                  <a:pt x="1" y="551"/>
                </a:lnTo>
                <a:cubicBezTo>
                  <a:pt x="1" y="552"/>
                  <a:pt x="1" y="552"/>
                  <a:pt x="1" y="553"/>
                </a:cubicBezTo>
                <a:lnTo>
                  <a:pt x="0" y="559"/>
                </a:lnTo>
                <a:lnTo>
                  <a:pt x="0" y="560"/>
                </a:lnTo>
                <a:cubicBezTo>
                  <a:pt x="1" y="617"/>
                  <a:pt x="70" y="661"/>
                  <a:pt x="157" y="661"/>
                </a:cubicBezTo>
                <a:cubicBezTo>
                  <a:pt x="244" y="661"/>
                  <a:pt x="313" y="617"/>
                  <a:pt x="314" y="561"/>
                </a:cubicBezTo>
                <a:lnTo>
                  <a:pt x="314" y="559"/>
                </a:lnTo>
                <a:lnTo>
                  <a:pt x="175" y="250"/>
                </a:lnTo>
                <a:lnTo>
                  <a:pt x="175" y="217"/>
                </a:lnTo>
                <a:lnTo>
                  <a:pt x="360" y="217"/>
                </a:lnTo>
                <a:lnTo>
                  <a:pt x="360" y="491"/>
                </a:lnTo>
                <a:cubicBezTo>
                  <a:pt x="352" y="497"/>
                  <a:pt x="347" y="507"/>
                  <a:pt x="347" y="517"/>
                </a:cubicBezTo>
                <a:lnTo>
                  <a:pt x="347" y="705"/>
                </a:lnTo>
                <a:lnTo>
                  <a:pt x="268" y="730"/>
                </a:lnTo>
                <a:cubicBezTo>
                  <a:pt x="249" y="736"/>
                  <a:pt x="236" y="753"/>
                  <a:pt x="236" y="774"/>
                </a:cubicBezTo>
                <a:lnTo>
                  <a:pt x="236" y="795"/>
                </a:lnTo>
                <a:cubicBezTo>
                  <a:pt x="236" y="805"/>
                  <a:pt x="244" y="813"/>
                  <a:pt x="254" y="813"/>
                </a:cubicBezTo>
                <a:lnTo>
                  <a:pt x="559" y="813"/>
                </a:lnTo>
                <a:cubicBezTo>
                  <a:pt x="569" y="813"/>
                  <a:pt x="578" y="805"/>
                  <a:pt x="578" y="795"/>
                </a:cubicBezTo>
                <a:lnTo>
                  <a:pt x="578" y="774"/>
                </a:lnTo>
                <a:cubicBezTo>
                  <a:pt x="578" y="753"/>
                  <a:pt x="565" y="736"/>
                  <a:pt x="545" y="730"/>
                </a:cubicBezTo>
                <a:lnTo>
                  <a:pt x="467" y="705"/>
                </a:lnTo>
                <a:lnTo>
                  <a:pt x="467" y="517"/>
                </a:lnTo>
                <a:cubicBezTo>
                  <a:pt x="467" y="507"/>
                  <a:pt x="462" y="497"/>
                  <a:pt x="453" y="491"/>
                </a:cubicBezTo>
                <a:lnTo>
                  <a:pt x="453" y="217"/>
                </a:lnTo>
                <a:lnTo>
                  <a:pt x="638" y="217"/>
                </a:lnTo>
                <a:lnTo>
                  <a:pt x="638" y="250"/>
                </a:lnTo>
                <a:lnTo>
                  <a:pt x="501" y="552"/>
                </a:lnTo>
                <a:lnTo>
                  <a:pt x="506" y="554"/>
                </a:lnTo>
                <a:lnTo>
                  <a:pt x="500" y="553"/>
                </a:lnTo>
                <a:lnTo>
                  <a:pt x="499" y="560"/>
                </a:lnTo>
                <a:cubicBezTo>
                  <a:pt x="500" y="617"/>
                  <a:pt x="569" y="661"/>
                  <a:pt x="656" y="661"/>
                </a:cubicBezTo>
                <a:cubicBezTo>
                  <a:pt x="744" y="661"/>
                  <a:pt x="813" y="617"/>
                  <a:pt x="814" y="559"/>
                </a:cubicBezTo>
                <a:lnTo>
                  <a:pt x="814" y="557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 dirty="0"/>
          </a:p>
        </p:txBody>
      </p:sp>
      <p:sp>
        <p:nvSpPr>
          <p:cNvPr id="4" name="Rectángulo 3"/>
          <p:cNvSpPr/>
          <p:nvPr/>
        </p:nvSpPr>
        <p:spPr>
          <a:xfrm>
            <a:off x="10113505" y="6405223"/>
            <a:ext cx="20185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dirty="0" smtClean="0"/>
              <a:t>Septiembre </a:t>
            </a:r>
            <a:r>
              <a:rPr lang="es-MX" b="1" dirty="0"/>
              <a:t>2024</a:t>
            </a:r>
            <a:endParaRPr lang="es-CL" b="1" dirty="0"/>
          </a:p>
        </p:txBody>
      </p:sp>
    </p:spTree>
    <p:extLst>
      <p:ext uri="{BB962C8B-B14F-4D97-AF65-F5344CB8AC3E}">
        <p14:creationId xmlns:p14="http://schemas.microsoft.com/office/powerpoint/2010/main" val="15201540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ángulo 51"/>
          <p:cNvSpPr/>
          <p:nvPr/>
        </p:nvSpPr>
        <p:spPr>
          <a:xfrm>
            <a:off x="0" y="2246785"/>
            <a:ext cx="12192000" cy="3391382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Responsabilidades generales de la entidad empleadora</a:t>
            </a:r>
            <a:br>
              <a:rPr lang="es-CL" dirty="0"/>
            </a:b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53" name="Rectángulo 52"/>
          <p:cNvSpPr/>
          <p:nvPr/>
        </p:nvSpPr>
        <p:spPr>
          <a:xfrm>
            <a:off x="449261" y="2468067"/>
            <a:ext cx="1133146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13C045"/>
              </a:buClr>
            </a:pPr>
            <a:r>
              <a:rPr lang="es-MX" sz="2000" dirty="0" smtClean="0"/>
              <a:t>La </a:t>
            </a:r>
            <a:r>
              <a:rPr lang="es-MX" sz="2000" dirty="0"/>
              <a:t>entidad empleadora deberá </a:t>
            </a:r>
            <a:r>
              <a:rPr lang="es-MX" sz="2000" b="1" dirty="0"/>
              <a:t>integrar la gestión de la </a:t>
            </a:r>
            <a:r>
              <a:rPr lang="es-MX" sz="2000" b="1" dirty="0" smtClean="0"/>
              <a:t>prevención de </a:t>
            </a:r>
            <a:r>
              <a:rPr lang="es-MX" sz="2000" b="1" dirty="0"/>
              <a:t>riesgos laborales en todos los niveles de la organización</a:t>
            </a:r>
            <a:r>
              <a:rPr lang="es-MX" sz="2000" dirty="0"/>
              <a:t>, para cuyo </a:t>
            </a:r>
            <a:r>
              <a:rPr lang="es-MX" sz="2000" dirty="0" smtClean="0"/>
              <a:t>efecto deberá cumplir entre otras obligaciones generales:</a:t>
            </a:r>
          </a:p>
          <a:p>
            <a:pPr algn="just">
              <a:buClr>
                <a:srgbClr val="13C045"/>
              </a:buClr>
            </a:pPr>
            <a:endParaRPr lang="es-MX" sz="2000" dirty="0"/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2000" b="1" dirty="0" smtClean="0"/>
              <a:t>La </a:t>
            </a:r>
            <a:r>
              <a:rPr lang="es-MX" sz="2000" b="1" dirty="0"/>
              <a:t>adopción de medidas para la constitución y adecuado funcionamiento </a:t>
            </a:r>
            <a:r>
              <a:rPr lang="es-MX" sz="2000" b="1" dirty="0" smtClean="0"/>
              <a:t>de los </a:t>
            </a:r>
            <a:r>
              <a:rPr lang="es-MX" sz="2000" b="1" dirty="0"/>
              <a:t>el </a:t>
            </a:r>
            <a:r>
              <a:rPr lang="es-MX" sz="2000" b="1" dirty="0" smtClean="0"/>
              <a:t>DPR, el </a:t>
            </a:r>
            <a:r>
              <a:rPr lang="es-MX" sz="2000" b="1" dirty="0"/>
              <a:t>Encargado de </a:t>
            </a:r>
            <a:r>
              <a:rPr lang="es-MX" sz="2000" b="1" dirty="0" smtClean="0"/>
              <a:t>PR, los CPHS y del </a:t>
            </a:r>
            <a:r>
              <a:rPr lang="es-MX" sz="2000" b="1" dirty="0"/>
              <a:t>Delegado de </a:t>
            </a:r>
            <a:r>
              <a:rPr lang="es-MX" sz="2000" b="1" dirty="0" smtClean="0"/>
              <a:t>SST.</a:t>
            </a:r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2000" b="1" dirty="0"/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2000" b="1" dirty="0" smtClean="0"/>
              <a:t>El </a:t>
            </a:r>
            <a:r>
              <a:rPr lang="es-MX" sz="2000" b="1" dirty="0"/>
              <a:t>cumplimiento de las medidas de seguridad y salud prescritas por </a:t>
            </a:r>
            <a:r>
              <a:rPr lang="es-MX" sz="2000" b="1" dirty="0" smtClean="0"/>
              <a:t>los OAL </a:t>
            </a:r>
            <a:r>
              <a:rPr lang="es-MX" sz="2000" b="1" dirty="0"/>
              <a:t>y, en su caso, el </a:t>
            </a:r>
            <a:r>
              <a:rPr lang="es-MX" sz="2000" b="1" dirty="0" smtClean="0"/>
              <a:t>CPHS y el DPR, </a:t>
            </a:r>
            <a:r>
              <a:rPr lang="es-MX" sz="2000" b="1" dirty="0"/>
              <a:t>así como aquellas que prescriban </a:t>
            </a:r>
            <a:r>
              <a:rPr lang="es-MX" sz="2000" b="1" dirty="0" smtClean="0"/>
              <a:t>las entidades fiscalizadoras.</a:t>
            </a:r>
            <a:endParaRPr lang="es-MX" sz="2000" b="1" dirty="0"/>
          </a:p>
          <a:p>
            <a:pPr marL="342900" indent="-342900" algn="just">
              <a:buClr>
                <a:srgbClr val="13C045"/>
              </a:buClr>
              <a:buFont typeface="+mj-lt"/>
              <a:buAutoNum type="arabicPeriod"/>
            </a:pPr>
            <a:endParaRPr lang="es-MX" sz="2000" dirty="0"/>
          </a:p>
        </p:txBody>
      </p:sp>
      <p:sp>
        <p:nvSpPr>
          <p:cNvPr id="6" name="Rectángulo 5"/>
          <p:cNvSpPr/>
          <p:nvPr/>
        </p:nvSpPr>
        <p:spPr>
          <a:xfrm>
            <a:off x="495091" y="1475822"/>
            <a:ext cx="58512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000" b="1" spc="50" dirty="0">
                <a:solidFill>
                  <a:srgbClr val="004C14"/>
                </a:solidFill>
                <a:latin typeface="Arial"/>
                <a:ea typeface="Arial"/>
                <a:cs typeface="Arial"/>
                <a:sym typeface="Arial"/>
              </a:rPr>
              <a:t>Obligaciones de las entidades </a:t>
            </a:r>
            <a:r>
              <a:rPr lang="es-MX" sz="2000" b="1" spc="50" dirty="0">
                <a:solidFill>
                  <a:srgbClr val="004C14"/>
                </a:solidFill>
                <a:latin typeface="Arial"/>
                <a:ea typeface="Arial"/>
                <a:cs typeface="Arial"/>
                <a:sym typeface="Arial"/>
              </a:rPr>
              <a:t>empleadoras </a:t>
            </a:r>
            <a:endParaRPr lang="es-CL" sz="2000" b="1" spc="50" dirty="0">
              <a:solidFill>
                <a:srgbClr val="004C1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1227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ángulo 51"/>
          <p:cNvSpPr/>
          <p:nvPr/>
        </p:nvSpPr>
        <p:spPr>
          <a:xfrm>
            <a:off x="0" y="2246784"/>
            <a:ext cx="12192000" cy="3396191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Responsabilidades generales de la entidad empleadora</a:t>
            </a:r>
            <a:br>
              <a:rPr lang="es-CL" dirty="0"/>
            </a:b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53" name="Rectángulo 52"/>
          <p:cNvSpPr/>
          <p:nvPr/>
        </p:nvSpPr>
        <p:spPr>
          <a:xfrm>
            <a:off x="449261" y="2468067"/>
            <a:ext cx="113314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2000" dirty="0"/>
              <a:t>Permitir el ingreso a los lugares de trabajo bajo su dependencia, a </a:t>
            </a:r>
            <a:r>
              <a:rPr lang="es-MX" sz="2000" dirty="0" smtClean="0"/>
              <a:t>las </a:t>
            </a:r>
            <a:r>
              <a:rPr lang="es-MX" sz="2000" b="1" dirty="0" smtClean="0"/>
              <a:t>entidades </a:t>
            </a:r>
            <a:r>
              <a:rPr lang="es-MX" sz="2000" b="1" dirty="0"/>
              <a:t>fiscalizadoras, así como a los </a:t>
            </a:r>
            <a:r>
              <a:rPr lang="es-MX" sz="2000" b="1" dirty="0" smtClean="0"/>
              <a:t>OAL</a:t>
            </a:r>
            <a:r>
              <a:rPr lang="es-MX" sz="2000" dirty="0" smtClean="0"/>
              <a:t> </a:t>
            </a:r>
            <a:r>
              <a:rPr lang="es-MX" sz="2000" dirty="0"/>
              <a:t>para cumplir </a:t>
            </a:r>
            <a:r>
              <a:rPr lang="es-MX" sz="2000" dirty="0" smtClean="0"/>
              <a:t>sus atribuciones </a:t>
            </a:r>
            <a:r>
              <a:rPr lang="es-MX" sz="2000" dirty="0"/>
              <a:t>en materia </a:t>
            </a:r>
            <a:r>
              <a:rPr lang="es-MX" sz="2000" dirty="0" smtClean="0"/>
              <a:t>de SST.</a:t>
            </a:r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2000" dirty="0"/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2000" dirty="0"/>
              <a:t>La realización de </a:t>
            </a:r>
            <a:r>
              <a:rPr lang="es-MX" sz="2000" b="1" dirty="0"/>
              <a:t>acciones permanentes de difusión y promoción de </a:t>
            </a:r>
            <a:r>
              <a:rPr lang="es-MX" sz="2000" b="1" dirty="0" smtClean="0"/>
              <a:t>la SST</a:t>
            </a:r>
            <a:r>
              <a:rPr lang="es-MX" sz="2000" dirty="0" smtClean="0"/>
              <a:t>, </a:t>
            </a:r>
            <a:r>
              <a:rPr lang="es-MX" sz="2000" dirty="0"/>
              <a:t>que incluya la prevención de </a:t>
            </a:r>
            <a:r>
              <a:rPr lang="es-MX" sz="2000" dirty="0" smtClean="0"/>
              <a:t>los riesgos </a:t>
            </a:r>
            <a:r>
              <a:rPr lang="es-MX" sz="2000" dirty="0"/>
              <a:t>asociados a los traslados de las personas trabajadoras y a los accidentes </a:t>
            </a:r>
            <a:r>
              <a:rPr lang="es-MX" sz="2000" dirty="0" smtClean="0"/>
              <a:t>de trayecto</a:t>
            </a:r>
            <a:r>
              <a:rPr lang="es-MX" sz="2000" dirty="0"/>
              <a:t>, con enfoque de género</a:t>
            </a:r>
            <a:r>
              <a:rPr lang="es-MX" sz="2000" dirty="0" smtClean="0"/>
              <a:t>.</a:t>
            </a:r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2000" dirty="0"/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2000" dirty="0"/>
              <a:t>La </a:t>
            </a:r>
            <a:r>
              <a:rPr lang="es-MX" sz="2000" b="1" dirty="0"/>
              <a:t>información, formación y capacitación de las personas trabajadoras </a:t>
            </a:r>
            <a:r>
              <a:rPr lang="es-MX" sz="2000" b="1" dirty="0" smtClean="0"/>
              <a:t>en materias </a:t>
            </a:r>
            <a:r>
              <a:rPr lang="es-MX" sz="2000" b="1" dirty="0"/>
              <a:t>de </a:t>
            </a:r>
            <a:r>
              <a:rPr lang="es-MX" sz="2000" b="1" dirty="0" smtClean="0"/>
              <a:t>SST</a:t>
            </a:r>
            <a:r>
              <a:rPr lang="es-MX" sz="2000" dirty="0" smtClean="0"/>
              <a:t>, </a:t>
            </a:r>
            <a:r>
              <a:rPr lang="es-MX" sz="2000" dirty="0"/>
              <a:t>considerando los riesgos presentes en </a:t>
            </a:r>
            <a:r>
              <a:rPr lang="es-MX" sz="2000" dirty="0" smtClean="0"/>
              <a:t>el lugar </a:t>
            </a:r>
            <a:r>
              <a:rPr lang="es-MX" sz="2000" dirty="0"/>
              <a:t>de trabajo y su impacto en la salud</a:t>
            </a:r>
            <a:r>
              <a:rPr lang="es-MX" sz="2000" dirty="0" smtClean="0"/>
              <a:t>.</a:t>
            </a:r>
            <a:endParaRPr lang="es-MX" sz="2000" dirty="0"/>
          </a:p>
        </p:txBody>
      </p:sp>
      <p:sp>
        <p:nvSpPr>
          <p:cNvPr id="6" name="Rectángulo 5"/>
          <p:cNvSpPr/>
          <p:nvPr/>
        </p:nvSpPr>
        <p:spPr>
          <a:xfrm>
            <a:off x="495091" y="1475822"/>
            <a:ext cx="58512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000" b="1" spc="50" dirty="0">
                <a:solidFill>
                  <a:srgbClr val="004C14"/>
                </a:solidFill>
                <a:latin typeface="Arial"/>
                <a:ea typeface="Arial"/>
                <a:cs typeface="Arial"/>
                <a:sym typeface="Arial"/>
              </a:rPr>
              <a:t>Obligaciones de las entidades </a:t>
            </a:r>
            <a:r>
              <a:rPr lang="es-MX" sz="2000" b="1" spc="50" dirty="0">
                <a:solidFill>
                  <a:srgbClr val="004C14"/>
                </a:solidFill>
                <a:latin typeface="Arial"/>
                <a:ea typeface="Arial"/>
                <a:cs typeface="Arial"/>
                <a:sym typeface="Arial"/>
              </a:rPr>
              <a:t>empleadoras </a:t>
            </a:r>
            <a:endParaRPr lang="es-CL" sz="2000" b="1" spc="50" dirty="0">
              <a:solidFill>
                <a:srgbClr val="004C1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494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ángulo 51"/>
          <p:cNvSpPr/>
          <p:nvPr/>
        </p:nvSpPr>
        <p:spPr>
          <a:xfrm>
            <a:off x="0" y="2246785"/>
            <a:ext cx="12192000" cy="1955698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Responsabilidades generales de la entidad empleadora</a:t>
            </a:r>
            <a:br>
              <a:rPr lang="es-CL" dirty="0"/>
            </a:b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53" name="Rectángulo 52"/>
          <p:cNvSpPr/>
          <p:nvPr/>
        </p:nvSpPr>
        <p:spPr>
          <a:xfrm>
            <a:off x="449261" y="2468067"/>
            <a:ext cx="113314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2000" dirty="0"/>
              <a:t>El </a:t>
            </a:r>
            <a:r>
              <a:rPr lang="es-MX" sz="2000" b="1" dirty="0"/>
              <a:t>establecimiento de mecanismos de consulta y diálogo </a:t>
            </a:r>
            <a:r>
              <a:rPr lang="es-MX" sz="2000" dirty="0"/>
              <a:t>que incentiven </a:t>
            </a:r>
            <a:r>
              <a:rPr lang="es-MX" sz="2000" dirty="0" smtClean="0"/>
              <a:t>la participación </a:t>
            </a:r>
            <a:r>
              <a:rPr lang="es-MX" sz="2000" dirty="0"/>
              <a:t>de las personas trabajadoras y de sus representantes en los temas </a:t>
            </a:r>
            <a:r>
              <a:rPr lang="es-MX" sz="2000" dirty="0" smtClean="0"/>
              <a:t>de SST.</a:t>
            </a:r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2000" dirty="0"/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2000" dirty="0"/>
              <a:t>Mantener o realizar los </a:t>
            </a:r>
            <a:r>
              <a:rPr lang="es-MX" sz="2000" b="1" dirty="0"/>
              <a:t>registros que acrediten cumplimiento de las </a:t>
            </a:r>
            <a:r>
              <a:rPr lang="es-MX" sz="2000" b="1" dirty="0" smtClean="0"/>
              <a:t>normas de SST</a:t>
            </a:r>
            <a:r>
              <a:rPr lang="es-MX" sz="2000" dirty="0" smtClean="0"/>
              <a:t>.</a:t>
            </a:r>
            <a:endParaRPr lang="es-MX" sz="2000" dirty="0"/>
          </a:p>
        </p:txBody>
      </p:sp>
      <p:sp>
        <p:nvSpPr>
          <p:cNvPr id="6" name="Rectángulo 5"/>
          <p:cNvSpPr/>
          <p:nvPr/>
        </p:nvSpPr>
        <p:spPr>
          <a:xfrm>
            <a:off x="495091" y="1475822"/>
            <a:ext cx="58512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000" b="1" spc="50" dirty="0">
                <a:solidFill>
                  <a:srgbClr val="004C14"/>
                </a:solidFill>
                <a:latin typeface="Arial"/>
                <a:ea typeface="Arial"/>
                <a:cs typeface="Arial"/>
                <a:sym typeface="Arial"/>
              </a:rPr>
              <a:t>Obligaciones de las entidades </a:t>
            </a:r>
            <a:r>
              <a:rPr lang="es-MX" sz="2000" b="1" spc="50" dirty="0">
                <a:solidFill>
                  <a:srgbClr val="004C14"/>
                </a:solidFill>
                <a:latin typeface="Arial"/>
                <a:ea typeface="Arial"/>
                <a:cs typeface="Arial"/>
                <a:sym typeface="Arial"/>
              </a:rPr>
              <a:t>empleadoras </a:t>
            </a:r>
            <a:endParaRPr lang="es-CL" sz="2000" b="1" spc="50" dirty="0">
              <a:solidFill>
                <a:srgbClr val="004C1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82788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ángulo 51"/>
          <p:cNvSpPr/>
          <p:nvPr/>
        </p:nvSpPr>
        <p:spPr>
          <a:xfrm>
            <a:off x="0" y="2246785"/>
            <a:ext cx="12192000" cy="3966126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Responsabilidades generales de la entidad empleadora</a:t>
            </a:r>
            <a:br>
              <a:rPr lang="es-CL" dirty="0"/>
            </a:b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53" name="Rectángulo 52"/>
          <p:cNvSpPr/>
          <p:nvPr/>
        </p:nvSpPr>
        <p:spPr>
          <a:xfrm>
            <a:off x="449261" y="2468067"/>
            <a:ext cx="1133146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13C045"/>
              </a:buClr>
            </a:pPr>
            <a:r>
              <a:rPr lang="es-MX" sz="2000" dirty="0"/>
              <a:t>Sin perjuicio de </a:t>
            </a:r>
            <a:r>
              <a:rPr lang="es-MX" sz="2000" dirty="0" smtClean="0"/>
              <a:t>lo dispuesto </a:t>
            </a:r>
            <a:r>
              <a:rPr lang="es-MX" sz="2000" dirty="0"/>
              <a:t>en el </a:t>
            </a:r>
            <a:r>
              <a:rPr lang="es-MX" sz="2000" b="1" dirty="0"/>
              <a:t>artículo 59 </a:t>
            </a:r>
            <a:r>
              <a:rPr lang="es-MX" sz="2000" dirty="0"/>
              <a:t>de este reglamento, </a:t>
            </a:r>
            <a:r>
              <a:rPr lang="es-MX" sz="2000" b="1" dirty="0"/>
              <a:t>serán obligaciones generales de </a:t>
            </a:r>
            <a:r>
              <a:rPr lang="es-MX" sz="2000" b="1" dirty="0" smtClean="0"/>
              <a:t>las personas </a:t>
            </a:r>
            <a:r>
              <a:rPr lang="es-MX" sz="2000" b="1" dirty="0"/>
              <a:t>trabajadoras</a:t>
            </a:r>
            <a:r>
              <a:rPr lang="es-MX" sz="2000" dirty="0"/>
              <a:t>, las siguientes</a:t>
            </a:r>
            <a:r>
              <a:rPr lang="es-MX" sz="2000" dirty="0" smtClean="0"/>
              <a:t>:</a:t>
            </a:r>
            <a:endParaRPr lang="es-MX" sz="2000" dirty="0"/>
          </a:p>
          <a:p>
            <a:pPr algn="just">
              <a:buClr>
                <a:srgbClr val="13C045"/>
              </a:buClr>
            </a:pPr>
            <a:endParaRPr lang="es-MX" sz="2000" dirty="0"/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2000" b="1" dirty="0"/>
              <a:t>Cumplir </a:t>
            </a:r>
            <a:r>
              <a:rPr lang="es-MX" sz="2000" b="1" dirty="0"/>
              <a:t>las instrucciones</a:t>
            </a:r>
            <a:r>
              <a:rPr lang="es-MX" sz="2000" dirty="0"/>
              <a:t>, reglamentos y demás medidas de seguridad y </a:t>
            </a:r>
            <a:r>
              <a:rPr lang="es-MX" sz="2000" dirty="0"/>
              <a:t>salud establecidas </a:t>
            </a:r>
            <a:r>
              <a:rPr lang="es-MX" sz="2000" dirty="0"/>
              <a:t>legalmente y colaborar con la entidad empleadora en la gestión de </a:t>
            </a:r>
            <a:r>
              <a:rPr lang="es-MX" sz="2000" dirty="0"/>
              <a:t>los riesgos </a:t>
            </a:r>
            <a:r>
              <a:rPr lang="es-MX" sz="2000" dirty="0"/>
              <a:t>laborales</a:t>
            </a:r>
            <a:r>
              <a:rPr lang="es-MX" sz="2000" dirty="0"/>
              <a:t>.</a:t>
            </a:r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2000" dirty="0"/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2000" b="1" dirty="0"/>
              <a:t>Participar </a:t>
            </a:r>
            <a:r>
              <a:rPr lang="es-MX" sz="2000" b="1" dirty="0"/>
              <a:t>en las actividades preventivas de la entidad empleadora</a:t>
            </a:r>
            <a:r>
              <a:rPr lang="es-MX" sz="2000" dirty="0"/>
              <a:t>.</a:t>
            </a:r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2000" dirty="0"/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2000" dirty="0"/>
              <a:t>Observar razonablemente una </a:t>
            </a:r>
            <a:r>
              <a:rPr lang="es-MX" sz="2000" b="1" dirty="0"/>
              <a:t>conducta de cuidado de su propia </a:t>
            </a:r>
            <a:r>
              <a:rPr lang="es-MX" sz="2000" b="1" dirty="0" smtClean="0"/>
              <a:t>SST</a:t>
            </a:r>
            <a:r>
              <a:rPr lang="es-MX" sz="2000" dirty="0" smtClean="0"/>
              <a:t>, </a:t>
            </a:r>
            <a:r>
              <a:rPr lang="es-MX" sz="2000" dirty="0"/>
              <a:t>procurando con ello evitar que el ejercicio de su </a:t>
            </a:r>
            <a:r>
              <a:rPr lang="es-MX" sz="2000" dirty="0"/>
              <a:t>actividad laboral </a:t>
            </a:r>
            <a:r>
              <a:rPr lang="es-MX" sz="2000" dirty="0"/>
              <a:t>pueda afectar a las demás personas cercanas a su puesto de trabajo.</a:t>
            </a:r>
          </a:p>
        </p:txBody>
      </p:sp>
      <p:sp>
        <p:nvSpPr>
          <p:cNvPr id="6" name="Rectángulo 5"/>
          <p:cNvSpPr/>
          <p:nvPr/>
        </p:nvSpPr>
        <p:spPr>
          <a:xfrm>
            <a:off x="495091" y="1475822"/>
            <a:ext cx="5674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000" b="1" spc="50" dirty="0">
                <a:solidFill>
                  <a:srgbClr val="004C14"/>
                </a:solidFill>
                <a:latin typeface="Arial"/>
                <a:ea typeface="Arial"/>
                <a:cs typeface="Arial"/>
                <a:sym typeface="Arial"/>
              </a:rPr>
              <a:t>Obligaciones de las </a:t>
            </a:r>
            <a:r>
              <a:rPr lang="es-MX" sz="2000" b="1" spc="50" dirty="0" smtClean="0">
                <a:solidFill>
                  <a:srgbClr val="004C14"/>
                </a:solidFill>
                <a:latin typeface="Arial"/>
                <a:ea typeface="Arial"/>
                <a:cs typeface="Arial"/>
                <a:sym typeface="Arial"/>
              </a:rPr>
              <a:t>personas trabajadoras</a:t>
            </a:r>
            <a:endParaRPr lang="es-CL" sz="2000" b="1" spc="50" dirty="0">
              <a:solidFill>
                <a:srgbClr val="004C1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297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ángulo 51"/>
          <p:cNvSpPr/>
          <p:nvPr/>
        </p:nvSpPr>
        <p:spPr>
          <a:xfrm>
            <a:off x="0" y="2246784"/>
            <a:ext cx="12192000" cy="4591709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Responsabilidades generales de la entidad empleadora</a:t>
            </a:r>
            <a:br>
              <a:rPr lang="es-CL" dirty="0"/>
            </a:b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53" name="Rectángulo 52"/>
          <p:cNvSpPr/>
          <p:nvPr/>
        </p:nvSpPr>
        <p:spPr>
          <a:xfrm>
            <a:off x="449261" y="2468067"/>
            <a:ext cx="1133146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2000" b="1" dirty="0"/>
              <a:t>Participar en las elecciones para la constitución del Comité Paritario y </a:t>
            </a:r>
            <a:r>
              <a:rPr lang="es-MX" sz="2000" b="1" dirty="0" smtClean="0"/>
              <a:t>en las </a:t>
            </a:r>
            <a:r>
              <a:rPr lang="es-MX" sz="2000" b="1" dirty="0"/>
              <a:t>actividades que este programe</a:t>
            </a:r>
            <a:r>
              <a:rPr lang="es-MX" sz="2000" dirty="0"/>
              <a:t>. Asimismo, en caso de resultar electas, asistir </a:t>
            </a:r>
            <a:r>
              <a:rPr lang="es-MX" sz="2000" dirty="0" smtClean="0"/>
              <a:t>a las </a:t>
            </a:r>
            <a:r>
              <a:rPr lang="es-MX" sz="2000" dirty="0"/>
              <a:t>reuniones y cumplir las funciones como integrantes del Comité, salvo </a:t>
            </a:r>
            <a:r>
              <a:rPr lang="es-MX" sz="2000" dirty="0" smtClean="0"/>
              <a:t>excusa justificada</a:t>
            </a:r>
            <a:r>
              <a:rPr lang="es-MX" sz="2000" dirty="0"/>
              <a:t>. Igualmente deberán participar en la designación del Delegado </a:t>
            </a:r>
            <a:r>
              <a:rPr lang="es-MX" sz="2000" dirty="0" smtClean="0"/>
              <a:t>de SST, </a:t>
            </a:r>
            <a:r>
              <a:rPr lang="es-MX" sz="2000" dirty="0"/>
              <a:t>cuando corresponda, y ejercer sus funciones si </a:t>
            </a:r>
            <a:r>
              <a:rPr lang="es-MX" sz="2000" dirty="0" smtClean="0"/>
              <a:t>son elegidas.</a:t>
            </a:r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2000" dirty="0"/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2000" b="1" dirty="0"/>
              <a:t>Participar en los programas de capacitación y formación </a:t>
            </a:r>
            <a:r>
              <a:rPr lang="es-MX" sz="2000" dirty="0"/>
              <a:t>para la </a:t>
            </a:r>
            <a:r>
              <a:rPr lang="es-MX" sz="2000" dirty="0" smtClean="0"/>
              <a:t>prevención de </a:t>
            </a:r>
            <a:r>
              <a:rPr lang="es-MX" sz="2000" dirty="0"/>
              <a:t>los riesgos laborales que organice la entidad empleadora, el Comité Paritario, </a:t>
            </a:r>
            <a:r>
              <a:rPr lang="es-MX" sz="2000" dirty="0" smtClean="0"/>
              <a:t>el organismo </a:t>
            </a:r>
            <a:r>
              <a:rPr lang="es-MX" sz="2000" dirty="0"/>
              <a:t>administrador de la ley N° 16.744 o la autoridad competente</a:t>
            </a:r>
            <a:r>
              <a:rPr lang="es-MX" sz="2000" dirty="0" smtClean="0"/>
              <a:t>.</a:t>
            </a:r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2000" dirty="0"/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2000" b="1" dirty="0"/>
              <a:t>Someterse al o los exámenes y evaluaciones médicas que se establezcan en </a:t>
            </a:r>
            <a:r>
              <a:rPr lang="es-MX" sz="2000" b="1" dirty="0" smtClean="0"/>
              <a:t>el Reglamento </a:t>
            </a:r>
            <a:r>
              <a:rPr lang="es-MX" sz="2000" b="1" dirty="0"/>
              <a:t>Interno</a:t>
            </a:r>
            <a:r>
              <a:rPr lang="es-MX" sz="2000" dirty="0"/>
              <a:t> de la entidad empleadora, de acuerdo a los programas de </a:t>
            </a:r>
            <a:r>
              <a:rPr lang="es-MX" sz="2000" dirty="0" smtClean="0"/>
              <a:t>vigilancia de </a:t>
            </a:r>
            <a:r>
              <a:rPr lang="es-MX" sz="2000" dirty="0"/>
              <a:t>la salud </a:t>
            </a:r>
            <a:r>
              <a:rPr lang="es-MX" sz="2000" dirty="0" smtClean="0"/>
              <a:t>indicados.</a:t>
            </a:r>
            <a:endParaRPr lang="es-MX" sz="2000" dirty="0"/>
          </a:p>
        </p:txBody>
      </p:sp>
      <p:sp>
        <p:nvSpPr>
          <p:cNvPr id="6" name="Rectángulo 5"/>
          <p:cNvSpPr/>
          <p:nvPr/>
        </p:nvSpPr>
        <p:spPr>
          <a:xfrm>
            <a:off x="495091" y="1475822"/>
            <a:ext cx="5674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000" b="1" spc="50" dirty="0">
                <a:solidFill>
                  <a:srgbClr val="004C14"/>
                </a:solidFill>
                <a:latin typeface="Arial"/>
                <a:ea typeface="Arial"/>
                <a:cs typeface="Arial"/>
                <a:sym typeface="Arial"/>
              </a:rPr>
              <a:t>Obligaciones de las </a:t>
            </a:r>
            <a:r>
              <a:rPr lang="es-MX" sz="2000" b="1" spc="50" dirty="0" smtClean="0">
                <a:solidFill>
                  <a:srgbClr val="004C14"/>
                </a:solidFill>
                <a:latin typeface="Arial"/>
                <a:ea typeface="Arial"/>
                <a:cs typeface="Arial"/>
                <a:sym typeface="Arial"/>
              </a:rPr>
              <a:t>personas trabajadoras</a:t>
            </a:r>
            <a:endParaRPr lang="es-CL" sz="2000" b="1" spc="50" dirty="0">
              <a:solidFill>
                <a:srgbClr val="004C1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2065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texto 1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s-CL" dirty="0"/>
              <a:t>Organización preventiva de la entidad empleadora y los lugares de </a:t>
            </a:r>
            <a:r>
              <a:rPr lang="es-CL" dirty="0" smtClean="0"/>
              <a:t>trabajo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89684504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ángulo 51"/>
          <p:cNvSpPr/>
          <p:nvPr/>
        </p:nvSpPr>
        <p:spPr>
          <a:xfrm>
            <a:off x="0" y="2246785"/>
            <a:ext cx="12192000" cy="3575538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Organización preventiva de la entidad empleadora y los lugares de </a:t>
            </a:r>
            <a:r>
              <a:rPr lang="es-CL" dirty="0" smtClean="0"/>
              <a:t>trabajo</a:t>
            </a: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15" name="Rectángulo 14"/>
          <p:cNvSpPr/>
          <p:nvPr/>
        </p:nvSpPr>
        <p:spPr>
          <a:xfrm>
            <a:off x="1823377" y="1638102"/>
            <a:ext cx="7584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buClr>
                <a:srgbClr val="13C045"/>
              </a:buClr>
            </a:pPr>
            <a:r>
              <a:rPr lang="es-MX" b="1" i="1" dirty="0" smtClean="0">
                <a:solidFill>
                  <a:srgbClr val="004C14"/>
                </a:solidFill>
              </a:rPr>
              <a:t>Esquema de la organización preventiva por masa de trabajadores</a:t>
            </a:r>
            <a:endParaRPr lang="es-MX" b="1" i="1" dirty="0">
              <a:solidFill>
                <a:srgbClr val="004C14"/>
              </a:solidFill>
            </a:endParaRPr>
          </a:p>
        </p:txBody>
      </p:sp>
      <p:sp>
        <p:nvSpPr>
          <p:cNvPr id="64" name="Título 1"/>
          <p:cNvSpPr txBox="1">
            <a:spLocks/>
          </p:cNvSpPr>
          <p:nvPr/>
        </p:nvSpPr>
        <p:spPr>
          <a:xfrm>
            <a:off x="1208139" y="3180577"/>
            <a:ext cx="1858062" cy="581698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es-ES" sz="2000" b="1" i="0" u="none" strike="noStrike" kern="1200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s-MX" sz="1400" dirty="0" smtClean="0">
                <a:solidFill>
                  <a:srgbClr val="004C14"/>
                </a:solidFill>
                <a:latin typeface="+mj-lt"/>
                <a:cs typeface="+mn-cs"/>
              </a:rPr>
              <a:t>Organización preventiva de la entidad empleadora </a:t>
            </a:r>
            <a:endParaRPr lang="es-MX" sz="1400" dirty="0">
              <a:solidFill>
                <a:srgbClr val="004C14"/>
              </a:solidFill>
              <a:latin typeface="+mj-lt"/>
              <a:cs typeface="+mn-cs"/>
            </a:endParaRPr>
          </a:p>
        </p:txBody>
      </p:sp>
      <p:sp>
        <p:nvSpPr>
          <p:cNvPr id="65" name="CuadroTexto 64"/>
          <p:cNvSpPr txBox="1">
            <a:spLocks/>
          </p:cNvSpPr>
          <p:nvPr/>
        </p:nvSpPr>
        <p:spPr>
          <a:xfrm>
            <a:off x="6920861" y="3270991"/>
            <a:ext cx="2808000" cy="432000"/>
          </a:xfrm>
          <a:prstGeom prst="round2DiagRect">
            <a:avLst/>
          </a:prstGeom>
          <a:solidFill>
            <a:srgbClr val="13C045"/>
          </a:solidFill>
          <a:ln>
            <a:solidFill>
              <a:srgbClr val="13C0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s-CL"/>
            </a:defPPr>
            <a:lvl1pPr algn="ctr">
              <a:defRPr sz="1200">
                <a:solidFill>
                  <a:srgbClr val="004C14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s-MX" sz="1400" dirty="0">
                <a:solidFill>
                  <a:schemeClr val="bg1"/>
                </a:solidFill>
              </a:rPr>
              <a:t>Departamento de prevención de riesgos laborales</a:t>
            </a:r>
            <a:endParaRPr lang="es-CL" sz="1400" dirty="0" err="1">
              <a:solidFill>
                <a:schemeClr val="bg1"/>
              </a:solidFill>
            </a:endParaRPr>
          </a:p>
        </p:txBody>
      </p:sp>
      <p:sp>
        <p:nvSpPr>
          <p:cNvPr id="66" name="CuadroTexto 65"/>
          <p:cNvSpPr txBox="1">
            <a:spLocks/>
          </p:cNvSpPr>
          <p:nvPr/>
        </p:nvSpPr>
        <p:spPr>
          <a:xfrm>
            <a:off x="4263564" y="4405243"/>
            <a:ext cx="1162005" cy="432000"/>
          </a:xfrm>
          <a:prstGeom prst="round2DiagRect">
            <a:avLst/>
          </a:prstGeom>
          <a:solidFill>
            <a:srgbClr val="FF99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s-CL"/>
            </a:defPPr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s-CL" sz="1400" dirty="0"/>
              <a:t>Delegado de </a:t>
            </a:r>
            <a:r>
              <a:rPr lang="es-CL" sz="1400" dirty="0" smtClean="0"/>
              <a:t>SST</a:t>
            </a:r>
            <a:endParaRPr lang="es-CL" sz="1400" baseline="30000" dirty="0"/>
          </a:p>
        </p:txBody>
      </p:sp>
      <p:sp>
        <p:nvSpPr>
          <p:cNvPr id="68" name="Título 1"/>
          <p:cNvSpPr txBox="1">
            <a:spLocks/>
          </p:cNvSpPr>
          <p:nvPr/>
        </p:nvSpPr>
        <p:spPr>
          <a:xfrm>
            <a:off x="4106056" y="2668476"/>
            <a:ext cx="1043941" cy="193899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es-ES" sz="2000" b="1" i="0" u="none" strike="noStrike" kern="1200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s-MX" sz="1400" dirty="0" smtClean="0">
                <a:solidFill>
                  <a:srgbClr val="CC3300"/>
                </a:solidFill>
                <a:latin typeface="+mj-lt"/>
                <a:cs typeface="+mn-cs"/>
              </a:rPr>
              <a:t>10</a:t>
            </a:r>
            <a:endParaRPr lang="es-MX" sz="1400" dirty="0">
              <a:solidFill>
                <a:srgbClr val="CC3300"/>
              </a:solidFill>
              <a:latin typeface="+mj-lt"/>
              <a:cs typeface="+mn-cs"/>
            </a:endParaRPr>
          </a:p>
        </p:txBody>
      </p:sp>
      <p:grpSp>
        <p:nvGrpSpPr>
          <p:cNvPr id="70" name="Grupo 69"/>
          <p:cNvGrpSpPr/>
          <p:nvPr/>
        </p:nvGrpSpPr>
        <p:grpSpPr>
          <a:xfrm>
            <a:off x="4135497" y="2900344"/>
            <a:ext cx="180000" cy="1908000"/>
            <a:chOff x="3289760" y="1312573"/>
            <a:chExt cx="180000" cy="3302646"/>
          </a:xfrm>
          <a:solidFill>
            <a:srgbClr val="004C14"/>
          </a:solidFill>
        </p:grpSpPr>
        <p:sp>
          <p:nvSpPr>
            <p:cNvPr id="71" name="Triángulo isósceles 70"/>
            <p:cNvSpPr/>
            <p:nvPr/>
          </p:nvSpPr>
          <p:spPr>
            <a:xfrm flipV="1">
              <a:off x="3289760" y="1312573"/>
              <a:ext cx="180000" cy="180000"/>
            </a:xfrm>
            <a:prstGeom prst="triangle">
              <a:avLst/>
            </a:prstGeom>
            <a:solidFill>
              <a:srgbClr val="CC3300"/>
            </a:solidFill>
            <a:ln>
              <a:solidFill>
                <a:srgbClr val="CC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l"/>
              <a:endParaRPr lang="es-CL" sz="1400" dirty="0" err="1">
                <a:solidFill>
                  <a:srgbClr val="FF9900"/>
                </a:solidFill>
              </a:endParaRPr>
            </a:p>
          </p:txBody>
        </p:sp>
        <p:cxnSp>
          <p:nvCxnSpPr>
            <p:cNvPr id="72" name="Conector recto 71"/>
            <p:cNvCxnSpPr/>
            <p:nvPr/>
          </p:nvCxnSpPr>
          <p:spPr>
            <a:xfrm>
              <a:off x="3375659" y="1483219"/>
              <a:ext cx="0" cy="3132000"/>
            </a:xfrm>
            <a:prstGeom prst="line">
              <a:avLst/>
            </a:prstGeom>
            <a:grpFill/>
            <a:ln w="19050">
              <a:solidFill>
                <a:srgbClr val="CC33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upo 72"/>
          <p:cNvGrpSpPr/>
          <p:nvPr/>
        </p:nvGrpSpPr>
        <p:grpSpPr>
          <a:xfrm>
            <a:off x="5371932" y="2902106"/>
            <a:ext cx="180000" cy="1908000"/>
            <a:chOff x="3289760" y="1312573"/>
            <a:chExt cx="180000" cy="3302646"/>
          </a:xfrm>
        </p:grpSpPr>
        <p:sp>
          <p:nvSpPr>
            <p:cNvPr id="74" name="Triángulo isósceles 73"/>
            <p:cNvSpPr/>
            <p:nvPr/>
          </p:nvSpPr>
          <p:spPr>
            <a:xfrm flipV="1">
              <a:off x="3289760" y="1312573"/>
              <a:ext cx="180000" cy="180000"/>
            </a:xfrm>
            <a:prstGeom prst="triangle">
              <a:avLst/>
            </a:prstGeom>
            <a:solidFill>
              <a:srgbClr val="CC3300"/>
            </a:solidFill>
            <a:ln>
              <a:solidFill>
                <a:srgbClr val="CC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l"/>
              <a:endParaRPr lang="es-CL" sz="1400" dirty="0" err="1">
                <a:solidFill>
                  <a:srgbClr val="FF9900"/>
                </a:solidFill>
              </a:endParaRPr>
            </a:p>
          </p:txBody>
        </p:sp>
        <p:cxnSp>
          <p:nvCxnSpPr>
            <p:cNvPr id="75" name="Conector recto 74"/>
            <p:cNvCxnSpPr/>
            <p:nvPr/>
          </p:nvCxnSpPr>
          <p:spPr>
            <a:xfrm>
              <a:off x="3375659" y="1483219"/>
              <a:ext cx="0" cy="3132000"/>
            </a:xfrm>
            <a:prstGeom prst="line">
              <a:avLst/>
            </a:prstGeom>
            <a:ln w="19050">
              <a:solidFill>
                <a:srgbClr val="CC33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Título 1"/>
          <p:cNvSpPr txBox="1">
            <a:spLocks/>
          </p:cNvSpPr>
          <p:nvPr/>
        </p:nvSpPr>
        <p:spPr>
          <a:xfrm>
            <a:off x="5371932" y="2641568"/>
            <a:ext cx="1043941" cy="193899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es-ES" sz="2000" b="1" i="0" u="none" strike="noStrike" kern="1200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s-MX" sz="1400" dirty="0" smtClean="0">
                <a:solidFill>
                  <a:srgbClr val="CC3300"/>
                </a:solidFill>
                <a:latin typeface="+mj-lt"/>
                <a:cs typeface="+mn-cs"/>
                <a:sym typeface="Wingdings" panose="05000000000000000000" pitchFamily="2" charset="2"/>
              </a:rPr>
              <a:t>25</a:t>
            </a:r>
            <a:endParaRPr lang="es-MX" sz="1400" dirty="0">
              <a:solidFill>
                <a:srgbClr val="CC3300"/>
              </a:solidFill>
              <a:latin typeface="+mj-lt"/>
              <a:cs typeface="+mn-cs"/>
            </a:endParaRPr>
          </a:p>
        </p:txBody>
      </p:sp>
      <p:sp>
        <p:nvSpPr>
          <p:cNvPr id="80" name="Título 1"/>
          <p:cNvSpPr txBox="1">
            <a:spLocks/>
          </p:cNvSpPr>
          <p:nvPr/>
        </p:nvSpPr>
        <p:spPr>
          <a:xfrm>
            <a:off x="6733218" y="2623935"/>
            <a:ext cx="1043941" cy="193899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es-ES" sz="2000" b="1" i="0" u="none" strike="noStrike" kern="1200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s-MX" sz="1400" dirty="0" smtClean="0">
                <a:solidFill>
                  <a:srgbClr val="004C14"/>
                </a:solidFill>
                <a:latin typeface="+mj-lt"/>
                <a:cs typeface="+mn-cs"/>
              </a:rPr>
              <a:t>100</a:t>
            </a:r>
            <a:endParaRPr lang="es-MX" sz="1400" dirty="0">
              <a:solidFill>
                <a:srgbClr val="004C14"/>
              </a:solidFill>
              <a:latin typeface="+mj-lt"/>
              <a:cs typeface="+mn-cs"/>
            </a:endParaRPr>
          </a:p>
        </p:txBody>
      </p:sp>
      <p:sp>
        <p:nvSpPr>
          <p:cNvPr id="81" name="Flecha derecha 80"/>
          <p:cNvSpPr/>
          <p:nvPr/>
        </p:nvSpPr>
        <p:spPr>
          <a:xfrm>
            <a:off x="3279150" y="4034554"/>
            <a:ext cx="6449711" cy="170944"/>
          </a:xfrm>
          <a:prstGeom prst="rightArrow">
            <a:avLst/>
          </a:prstGeom>
          <a:solidFill>
            <a:srgbClr val="FF99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82" name="CuadroTexto 81"/>
          <p:cNvSpPr txBox="1">
            <a:spLocks/>
          </p:cNvSpPr>
          <p:nvPr/>
        </p:nvSpPr>
        <p:spPr>
          <a:xfrm>
            <a:off x="3423199" y="3270991"/>
            <a:ext cx="3423233" cy="432000"/>
          </a:xfrm>
          <a:prstGeom prst="round2DiagRect">
            <a:avLst/>
          </a:prstGeom>
          <a:solidFill>
            <a:srgbClr val="13C045"/>
          </a:solidFill>
          <a:ln>
            <a:solidFill>
              <a:srgbClr val="13C0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s-CL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es-MX" sz="1400" dirty="0"/>
              <a:t>Encargado de prevención de riesgos </a:t>
            </a:r>
            <a:r>
              <a:rPr lang="es-MX" sz="1400" dirty="0" smtClean="0"/>
              <a:t>laborales</a:t>
            </a:r>
            <a:endParaRPr lang="es-CL" sz="1400" baseline="30000" dirty="0" err="1"/>
          </a:p>
        </p:txBody>
      </p:sp>
      <p:sp>
        <p:nvSpPr>
          <p:cNvPr id="83" name="CuadroTexto 82"/>
          <p:cNvSpPr txBox="1">
            <a:spLocks/>
          </p:cNvSpPr>
          <p:nvPr/>
        </p:nvSpPr>
        <p:spPr>
          <a:xfrm>
            <a:off x="5490094" y="4405243"/>
            <a:ext cx="4238767" cy="432000"/>
          </a:xfrm>
          <a:prstGeom prst="round2DiagRect">
            <a:avLst/>
          </a:prstGeom>
          <a:solidFill>
            <a:srgbClr val="FF99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s-CL"/>
            </a:defPPr>
            <a:lvl1pPr algn="ctr">
              <a:defRPr sz="1200">
                <a:solidFill>
                  <a:srgbClr val="004C14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s-MX" sz="1400" dirty="0">
                <a:solidFill>
                  <a:schemeClr val="bg1"/>
                </a:solidFill>
              </a:rPr>
              <a:t>Comité Paritario de Higiene y </a:t>
            </a:r>
            <a:r>
              <a:rPr lang="es-MX" sz="1400" dirty="0" smtClean="0">
                <a:solidFill>
                  <a:schemeClr val="bg1"/>
                </a:solidFill>
              </a:rPr>
              <a:t>Seguridad</a:t>
            </a:r>
            <a:endParaRPr lang="es-MX" sz="1400" dirty="0">
              <a:solidFill>
                <a:schemeClr val="bg1"/>
              </a:solidFill>
            </a:endParaRPr>
          </a:p>
        </p:txBody>
      </p:sp>
      <p:sp>
        <p:nvSpPr>
          <p:cNvPr id="84" name="Título 1"/>
          <p:cNvSpPr txBox="1">
            <a:spLocks/>
          </p:cNvSpPr>
          <p:nvPr/>
        </p:nvSpPr>
        <p:spPr>
          <a:xfrm>
            <a:off x="1214402" y="4255545"/>
            <a:ext cx="1858062" cy="581698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es-ES" sz="2000" b="1" i="0" u="none" strike="noStrike" kern="1200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s-MX" sz="1400" dirty="0">
                <a:solidFill>
                  <a:srgbClr val="CC3300"/>
                </a:solidFill>
              </a:rPr>
              <a:t>Organización </a:t>
            </a:r>
            <a:r>
              <a:rPr lang="es-MX" sz="1400" dirty="0" smtClean="0">
                <a:solidFill>
                  <a:srgbClr val="CC3300"/>
                </a:solidFill>
              </a:rPr>
              <a:t>preventiva </a:t>
            </a:r>
            <a:r>
              <a:rPr lang="es-MX" sz="1400" dirty="0">
                <a:solidFill>
                  <a:srgbClr val="CC3300"/>
                </a:solidFill>
              </a:rPr>
              <a:t>de </a:t>
            </a:r>
            <a:r>
              <a:rPr lang="es-MX" sz="1400" dirty="0" smtClean="0">
                <a:solidFill>
                  <a:srgbClr val="CC3300"/>
                </a:solidFill>
                <a:latin typeface="+mj-lt"/>
                <a:cs typeface="+mn-cs"/>
              </a:rPr>
              <a:t>centros </a:t>
            </a:r>
            <a:r>
              <a:rPr lang="es-MX" sz="1400" dirty="0">
                <a:solidFill>
                  <a:srgbClr val="CC3300"/>
                </a:solidFill>
                <a:latin typeface="+mj-lt"/>
                <a:cs typeface="+mn-cs"/>
              </a:rPr>
              <a:t>de trabajo o faena</a:t>
            </a:r>
          </a:p>
        </p:txBody>
      </p:sp>
      <p:sp>
        <p:nvSpPr>
          <p:cNvPr id="87" name="Título 1"/>
          <p:cNvSpPr txBox="1">
            <a:spLocks/>
          </p:cNvSpPr>
          <p:nvPr/>
        </p:nvSpPr>
        <p:spPr>
          <a:xfrm>
            <a:off x="3329254" y="2658915"/>
            <a:ext cx="521971" cy="193899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es-ES" sz="2000" b="1" i="0" u="none" strike="noStrike" kern="1200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s-MX" sz="1400" dirty="0" smtClean="0">
                <a:solidFill>
                  <a:srgbClr val="004C14"/>
                </a:solidFill>
                <a:latin typeface="+mj-lt"/>
                <a:cs typeface="+mn-cs"/>
              </a:rPr>
              <a:t>1</a:t>
            </a:r>
            <a:endParaRPr lang="es-MX" sz="1400" dirty="0">
              <a:solidFill>
                <a:srgbClr val="004C14"/>
              </a:solidFill>
              <a:latin typeface="+mj-lt"/>
              <a:cs typeface="+mn-cs"/>
            </a:endParaRPr>
          </a:p>
        </p:txBody>
      </p:sp>
      <p:grpSp>
        <p:nvGrpSpPr>
          <p:cNvPr id="92" name="Group 66">
            <a:extLst>
              <a:ext uri="{FF2B5EF4-FFF2-40B4-BE49-F238E27FC236}">
                <a16:creationId xmlns="" xmlns:a16="http://schemas.microsoft.com/office/drawing/2014/main" id="{BF10A898-BBA7-0DF8-075E-8D9D59E6CBE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49261" y="3147621"/>
            <a:ext cx="592600" cy="591350"/>
            <a:chOff x="6827" y="1260"/>
            <a:chExt cx="474" cy="473"/>
          </a:xfrm>
          <a:solidFill>
            <a:srgbClr val="004C14"/>
          </a:solidFill>
        </p:grpSpPr>
        <p:sp>
          <p:nvSpPr>
            <p:cNvPr id="93" name="Freeform 67">
              <a:extLst>
                <a:ext uri="{FF2B5EF4-FFF2-40B4-BE49-F238E27FC236}">
                  <a16:creationId xmlns="" xmlns:a16="http://schemas.microsoft.com/office/drawing/2014/main" id="{97A5EDC2-8A1B-BC3C-9510-1D4D4DEDFF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0" y="1368"/>
              <a:ext cx="84" cy="84"/>
            </a:xfrm>
            <a:custGeom>
              <a:avLst/>
              <a:gdLst>
                <a:gd name="T0" fmla="*/ 106 w 137"/>
                <a:gd name="T1" fmla="*/ 106 h 137"/>
                <a:gd name="T2" fmla="*/ 106 w 137"/>
                <a:gd name="T3" fmla="*/ 106 h 137"/>
                <a:gd name="T4" fmla="*/ 31 w 137"/>
                <a:gd name="T5" fmla="*/ 106 h 137"/>
                <a:gd name="T6" fmla="*/ 31 w 137"/>
                <a:gd name="T7" fmla="*/ 31 h 137"/>
                <a:gd name="T8" fmla="*/ 106 w 137"/>
                <a:gd name="T9" fmla="*/ 31 h 137"/>
                <a:gd name="T10" fmla="*/ 106 w 137"/>
                <a:gd name="T11" fmla="*/ 106 h 137"/>
                <a:gd name="T12" fmla="*/ 122 w 137"/>
                <a:gd name="T13" fmla="*/ 0 h 137"/>
                <a:gd name="T14" fmla="*/ 122 w 137"/>
                <a:gd name="T15" fmla="*/ 0 h 137"/>
                <a:gd name="T16" fmla="*/ 16 w 137"/>
                <a:gd name="T17" fmla="*/ 0 h 137"/>
                <a:gd name="T18" fmla="*/ 0 w 137"/>
                <a:gd name="T19" fmla="*/ 16 h 137"/>
                <a:gd name="T20" fmla="*/ 0 w 137"/>
                <a:gd name="T21" fmla="*/ 122 h 137"/>
                <a:gd name="T22" fmla="*/ 16 w 137"/>
                <a:gd name="T23" fmla="*/ 137 h 137"/>
                <a:gd name="T24" fmla="*/ 122 w 137"/>
                <a:gd name="T25" fmla="*/ 137 h 137"/>
                <a:gd name="T26" fmla="*/ 137 w 137"/>
                <a:gd name="T27" fmla="*/ 122 h 137"/>
                <a:gd name="T28" fmla="*/ 137 w 137"/>
                <a:gd name="T29" fmla="*/ 16 h 137"/>
                <a:gd name="T30" fmla="*/ 122 w 137"/>
                <a:gd name="T3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7">
                  <a:moveTo>
                    <a:pt x="106" y="106"/>
                  </a:moveTo>
                  <a:lnTo>
                    <a:pt x="106" y="106"/>
                  </a:lnTo>
                  <a:lnTo>
                    <a:pt x="31" y="106"/>
                  </a:lnTo>
                  <a:lnTo>
                    <a:pt x="31" y="31"/>
                  </a:lnTo>
                  <a:lnTo>
                    <a:pt x="106" y="31"/>
                  </a:lnTo>
                  <a:lnTo>
                    <a:pt x="106" y="106"/>
                  </a:lnTo>
                  <a:close/>
                  <a:moveTo>
                    <a:pt x="122" y="0"/>
                  </a:moveTo>
                  <a:lnTo>
                    <a:pt x="122" y="0"/>
                  </a:lnTo>
                  <a:lnTo>
                    <a:pt x="16" y="0"/>
                  </a:lnTo>
                  <a:cubicBezTo>
                    <a:pt x="7" y="0"/>
                    <a:pt x="0" y="7"/>
                    <a:pt x="0" y="16"/>
                  </a:cubicBezTo>
                  <a:lnTo>
                    <a:pt x="0" y="122"/>
                  </a:lnTo>
                  <a:cubicBezTo>
                    <a:pt x="0" y="130"/>
                    <a:pt x="7" y="137"/>
                    <a:pt x="16" y="137"/>
                  </a:cubicBezTo>
                  <a:lnTo>
                    <a:pt x="122" y="137"/>
                  </a:lnTo>
                  <a:cubicBezTo>
                    <a:pt x="130" y="137"/>
                    <a:pt x="137" y="130"/>
                    <a:pt x="137" y="122"/>
                  </a:cubicBezTo>
                  <a:lnTo>
                    <a:pt x="137" y="16"/>
                  </a:lnTo>
                  <a:cubicBezTo>
                    <a:pt x="137" y="7"/>
                    <a:pt x="130" y="0"/>
                    <a:pt x="1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94" name="Freeform 68">
              <a:extLst>
                <a:ext uri="{FF2B5EF4-FFF2-40B4-BE49-F238E27FC236}">
                  <a16:creationId xmlns="" xmlns:a16="http://schemas.microsoft.com/office/drawing/2014/main" id="{6003E77B-F55C-E4DA-47DE-3073B0F5F4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0" y="1477"/>
              <a:ext cx="84" cy="84"/>
            </a:xfrm>
            <a:custGeom>
              <a:avLst/>
              <a:gdLst>
                <a:gd name="T0" fmla="*/ 106 w 137"/>
                <a:gd name="T1" fmla="*/ 106 h 137"/>
                <a:gd name="T2" fmla="*/ 106 w 137"/>
                <a:gd name="T3" fmla="*/ 106 h 137"/>
                <a:gd name="T4" fmla="*/ 31 w 137"/>
                <a:gd name="T5" fmla="*/ 106 h 137"/>
                <a:gd name="T6" fmla="*/ 31 w 137"/>
                <a:gd name="T7" fmla="*/ 31 h 137"/>
                <a:gd name="T8" fmla="*/ 106 w 137"/>
                <a:gd name="T9" fmla="*/ 31 h 137"/>
                <a:gd name="T10" fmla="*/ 106 w 137"/>
                <a:gd name="T11" fmla="*/ 106 h 137"/>
                <a:gd name="T12" fmla="*/ 122 w 137"/>
                <a:gd name="T13" fmla="*/ 0 h 137"/>
                <a:gd name="T14" fmla="*/ 122 w 137"/>
                <a:gd name="T15" fmla="*/ 0 h 137"/>
                <a:gd name="T16" fmla="*/ 16 w 137"/>
                <a:gd name="T17" fmla="*/ 0 h 137"/>
                <a:gd name="T18" fmla="*/ 0 w 137"/>
                <a:gd name="T19" fmla="*/ 15 h 137"/>
                <a:gd name="T20" fmla="*/ 0 w 137"/>
                <a:gd name="T21" fmla="*/ 121 h 137"/>
                <a:gd name="T22" fmla="*/ 16 w 137"/>
                <a:gd name="T23" fmla="*/ 137 h 137"/>
                <a:gd name="T24" fmla="*/ 122 w 137"/>
                <a:gd name="T25" fmla="*/ 137 h 137"/>
                <a:gd name="T26" fmla="*/ 137 w 137"/>
                <a:gd name="T27" fmla="*/ 121 h 137"/>
                <a:gd name="T28" fmla="*/ 137 w 137"/>
                <a:gd name="T29" fmla="*/ 15 h 137"/>
                <a:gd name="T30" fmla="*/ 122 w 137"/>
                <a:gd name="T3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7">
                  <a:moveTo>
                    <a:pt x="106" y="106"/>
                  </a:moveTo>
                  <a:lnTo>
                    <a:pt x="106" y="106"/>
                  </a:lnTo>
                  <a:lnTo>
                    <a:pt x="31" y="106"/>
                  </a:lnTo>
                  <a:lnTo>
                    <a:pt x="31" y="31"/>
                  </a:lnTo>
                  <a:lnTo>
                    <a:pt x="106" y="31"/>
                  </a:lnTo>
                  <a:lnTo>
                    <a:pt x="106" y="106"/>
                  </a:lnTo>
                  <a:close/>
                  <a:moveTo>
                    <a:pt x="122" y="0"/>
                  </a:moveTo>
                  <a:lnTo>
                    <a:pt x="122" y="0"/>
                  </a:lnTo>
                  <a:lnTo>
                    <a:pt x="16" y="0"/>
                  </a:lnTo>
                  <a:cubicBezTo>
                    <a:pt x="7" y="0"/>
                    <a:pt x="0" y="7"/>
                    <a:pt x="0" y="15"/>
                  </a:cubicBezTo>
                  <a:lnTo>
                    <a:pt x="0" y="121"/>
                  </a:lnTo>
                  <a:cubicBezTo>
                    <a:pt x="0" y="130"/>
                    <a:pt x="7" y="137"/>
                    <a:pt x="16" y="137"/>
                  </a:cubicBezTo>
                  <a:lnTo>
                    <a:pt x="122" y="137"/>
                  </a:lnTo>
                  <a:cubicBezTo>
                    <a:pt x="130" y="137"/>
                    <a:pt x="137" y="130"/>
                    <a:pt x="137" y="121"/>
                  </a:cubicBezTo>
                  <a:lnTo>
                    <a:pt x="137" y="15"/>
                  </a:lnTo>
                  <a:cubicBezTo>
                    <a:pt x="137" y="7"/>
                    <a:pt x="130" y="0"/>
                    <a:pt x="1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95" name="Freeform 69">
              <a:extLst>
                <a:ext uri="{FF2B5EF4-FFF2-40B4-BE49-F238E27FC236}">
                  <a16:creationId xmlns="" xmlns:a16="http://schemas.microsoft.com/office/drawing/2014/main" id="{9B0F5EED-4084-4BE6-74B8-F5F24A8CE8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3" y="1368"/>
              <a:ext cx="84" cy="84"/>
            </a:xfrm>
            <a:custGeom>
              <a:avLst/>
              <a:gdLst>
                <a:gd name="T0" fmla="*/ 106 w 137"/>
                <a:gd name="T1" fmla="*/ 106 h 137"/>
                <a:gd name="T2" fmla="*/ 106 w 137"/>
                <a:gd name="T3" fmla="*/ 106 h 137"/>
                <a:gd name="T4" fmla="*/ 31 w 137"/>
                <a:gd name="T5" fmla="*/ 106 h 137"/>
                <a:gd name="T6" fmla="*/ 31 w 137"/>
                <a:gd name="T7" fmla="*/ 31 h 137"/>
                <a:gd name="T8" fmla="*/ 106 w 137"/>
                <a:gd name="T9" fmla="*/ 31 h 137"/>
                <a:gd name="T10" fmla="*/ 106 w 137"/>
                <a:gd name="T11" fmla="*/ 106 h 137"/>
                <a:gd name="T12" fmla="*/ 121 w 137"/>
                <a:gd name="T13" fmla="*/ 0 h 137"/>
                <a:gd name="T14" fmla="*/ 121 w 137"/>
                <a:gd name="T15" fmla="*/ 0 h 137"/>
                <a:gd name="T16" fmla="*/ 15 w 137"/>
                <a:gd name="T17" fmla="*/ 0 h 137"/>
                <a:gd name="T18" fmla="*/ 0 w 137"/>
                <a:gd name="T19" fmla="*/ 16 h 137"/>
                <a:gd name="T20" fmla="*/ 0 w 137"/>
                <a:gd name="T21" fmla="*/ 122 h 137"/>
                <a:gd name="T22" fmla="*/ 15 w 137"/>
                <a:gd name="T23" fmla="*/ 137 h 137"/>
                <a:gd name="T24" fmla="*/ 121 w 137"/>
                <a:gd name="T25" fmla="*/ 137 h 137"/>
                <a:gd name="T26" fmla="*/ 137 w 137"/>
                <a:gd name="T27" fmla="*/ 122 h 137"/>
                <a:gd name="T28" fmla="*/ 137 w 137"/>
                <a:gd name="T29" fmla="*/ 16 h 137"/>
                <a:gd name="T30" fmla="*/ 121 w 137"/>
                <a:gd name="T3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7">
                  <a:moveTo>
                    <a:pt x="106" y="106"/>
                  </a:moveTo>
                  <a:lnTo>
                    <a:pt x="106" y="106"/>
                  </a:lnTo>
                  <a:lnTo>
                    <a:pt x="31" y="106"/>
                  </a:lnTo>
                  <a:lnTo>
                    <a:pt x="31" y="31"/>
                  </a:lnTo>
                  <a:lnTo>
                    <a:pt x="106" y="31"/>
                  </a:lnTo>
                  <a:lnTo>
                    <a:pt x="106" y="106"/>
                  </a:lnTo>
                  <a:close/>
                  <a:moveTo>
                    <a:pt x="121" y="0"/>
                  </a:moveTo>
                  <a:lnTo>
                    <a:pt x="121" y="0"/>
                  </a:lnTo>
                  <a:lnTo>
                    <a:pt x="15" y="0"/>
                  </a:lnTo>
                  <a:cubicBezTo>
                    <a:pt x="7" y="0"/>
                    <a:pt x="0" y="7"/>
                    <a:pt x="0" y="16"/>
                  </a:cubicBezTo>
                  <a:lnTo>
                    <a:pt x="0" y="122"/>
                  </a:lnTo>
                  <a:cubicBezTo>
                    <a:pt x="0" y="130"/>
                    <a:pt x="7" y="137"/>
                    <a:pt x="15" y="137"/>
                  </a:cubicBezTo>
                  <a:lnTo>
                    <a:pt x="121" y="137"/>
                  </a:lnTo>
                  <a:cubicBezTo>
                    <a:pt x="130" y="137"/>
                    <a:pt x="137" y="130"/>
                    <a:pt x="137" y="122"/>
                  </a:cubicBezTo>
                  <a:lnTo>
                    <a:pt x="137" y="16"/>
                  </a:lnTo>
                  <a:cubicBezTo>
                    <a:pt x="137" y="7"/>
                    <a:pt x="130" y="0"/>
                    <a:pt x="1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96" name="Freeform 70">
              <a:extLst>
                <a:ext uri="{FF2B5EF4-FFF2-40B4-BE49-F238E27FC236}">
                  <a16:creationId xmlns="" xmlns:a16="http://schemas.microsoft.com/office/drawing/2014/main" id="{5A05D8C6-0DA0-3831-3F53-2DC9064F64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3" y="1585"/>
              <a:ext cx="84" cy="83"/>
            </a:xfrm>
            <a:custGeom>
              <a:avLst/>
              <a:gdLst>
                <a:gd name="T0" fmla="*/ 106 w 137"/>
                <a:gd name="T1" fmla="*/ 106 h 136"/>
                <a:gd name="T2" fmla="*/ 106 w 137"/>
                <a:gd name="T3" fmla="*/ 106 h 136"/>
                <a:gd name="T4" fmla="*/ 31 w 137"/>
                <a:gd name="T5" fmla="*/ 106 h 136"/>
                <a:gd name="T6" fmla="*/ 31 w 137"/>
                <a:gd name="T7" fmla="*/ 30 h 136"/>
                <a:gd name="T8" fmla="*/ 106 w 137"/>
                <a:gd name="T9" fmla="*/ 30 h 136"/>
                <a:gd name="T10" fmla="*/ 106 w 137"/>
                <a:gd name="T11" fmla="*/ 106 h 136"/>
                <a:gd name="T12" fmla="*/ 121 w 137"/>
                <a:gd name="T13" fmla="*/ 0 h 136"/>
                <a:gd name="T14" fmla="*/ 121 w 137"/>
                <a:gd name="T15" fmla="*/ 0 h 136"/>
                <a:gd name="T16" fmla="*/ 15 w 137"/>
                <a:gd name="T17" fmla="*/ 0 h 136"/>
                <a:gd name="T18" fmla="*/ 0 w 137"/>
                <a:gd name="T19" fmla="*/ 15 h 136"/>
                <a:gd name="T20" fmla="*/ 0 w 137"/>
                <a:gd name="T21" fmla="*/ 121 h 136"/>
                <a:gd name="T22" fmla="*/ 15 w 137"/>
                <a:gd name="T23" fmla="*/ 136 h 136"/>
                <a:gd name="T24" fmla="*/ 121 w 137"/>
                <a:gd name="T25" fmla="*/ 136 h 136"/>
                <a:gd name="T26" fmla="*/ 137 w 137"/>
                <a:gd name="T27" fmla="*/ 121 h 136"/>
                <a:gd name="T28" fmla="*/ 137 w 137"/>
                <a:gd name="T29" fmla="*/ 15 h 136"/>
                <a:gd name="T30" fmla="*/ 121 w 137"/>
                <a:gd name="T31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6">
                  <a:moveTo>
                    <a:pt x="106" y="106"/>
                  </a:moveTo>
                  <a:lnTo>
                    <a:pt x="106" y="106"/>
                  </a:lnTo>
                  <a:lnTo>
                    <a:pt x="31" y="106"/>
                  </a:lnTo>
                  <a:lnTo>
                    <a:pt x="31" y="30"/>
                  </a:lnTo>
                  <a:lnTo>
                    <a:pt x="106" y="30"/>
                  </a:lnTo>
                  <a:lnTo>
                    <a:pt x="106" y="106"/>
                  </a:lnTo>
                  <a:close/>
                  <a:moveTo>
                    <a:pt x="121" y="0"/>
                  </a:moveTo>
                  <a:lnTo>
                    <a:pt x="121" y="0"/>
                  </a:lnTo>
                  <a:lnTo>
                    <a:pt x="15" y="0"/>
                  </a:lnTo>
                  <a:cubicBezTo>
                    <a:pt x="7" y="0"/>
                    <a:pt x="0" y="7"/>
                    <a:pt x="0" y="15"/>
                  </a:cubicBezTo>
                  <a:lnTo>
                    <a:pt x="0" y="121"/>
                  </a:lnTo>
                  <a:cubicBezTo>
                    <a:pt x="0" y="130"/>
                    <a:pt x="7" y="136"/>
                    <a:pt x="15" y="136"/>
                  </a:cubicBezTo>
                  <a:lnTo>
                    <a:pt x="121" y="136"/>
                  </a:lnTo>
                  <a:cubicBezTo>
                    <a:pt x="130" y="136"/>
                    <a:pt x="137" y="130"/>
                    <a:pt x="137" y="121"/>
                  </a:cubicBezTo>
                  <a:lnTo>
                    <a:pt x="137" y="15"/>
                  </a:lnTo>
                  <a:cubicBezTo>
                    <a:pt x="137" y="7"/>
                    <a:pt x="130" y="0"/>
                    <a:pt x="1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97" name="Freeform 71">
              <a:extLst>
                <a:ext uri="{FF2B5EF4-FFF2-40B4-BE49-F238E27FC236}">
                  <a16:creationId xmlns="" xmlns:a16="http://schemas.microsoft.com/office/drawing/2014/main" id="{ECBD85D0-C82A-3030-7532-D2C3A9EF95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3" y="1477"/>
              <a:ext cx="84" cy="84"/>
            </a:xfrm>
            <a:custGeom>
              <a:avLst/>
              <a:gdLst>
                <a:gd name="T0" fmla="*/ 106 w 137"/>
                <a:gd name="T1" fmla="*/ 106 h 137"/>
                <a:gd name="T2" fmla="*/ 106 w 137"/>
                <a:gd name="T3" fmla="*/ 106 h 137"/>
                <a:gd name="T4" fmla="*/ 31 w 137"/>
                <a:gd name="T5" fmla="*/ 106 h 137"/>
                <a:gd name="T6" fmla="*/ 31 w 137"/>
                <a:gd name="T7" fmla="*/ 31 h 137"/>
                <a:gd name="T8" fmla="*/ 106 w 137"/>
                <a:gd name="T9" fmla="*/ 31 h 137"/>
                <a:gd name="T10" fmla="*/ 106 w 137"/>
                <a:gd name="T11" fmla="*/ 106 h 137"/>
                <a:gd name="T12" fmla="*/ 121 w 137"/>
                <a:gd name="T13" fmla="*/ 0 h 137"/>
                <a:gd name="T14" fmla="*/ 121 w 137"/>
                <a:gd name="T15" fmla="*/ 0 h 137"/>
                <a:gd name="T16" fmla="*/ 15 w 137"/>
                <a:gd name="T17" fmla="*/ 0 h 137"/>
                <a:gd name="T18" fmla="*/ 0 w 137"/>
                <a:gd name="T19" fmla="*/ 15 h 137"/>
                <a:gd name="T20" fmla="*/ 0 w 137"/>
                <a:gd name="T21" fmla="*/ 121 h 137"/>
                <a:gd name="T22" fmla="*/ 15 w 137"/>
                <a:gd name="T23" fmla="*/ 137 h 137"/>
                <a:gd name="T24" fmla="*/ 121 w 137"/>
                <a:gd name="T25" fmla="*/ 137 h 137"/>
                <a:gd name="T26" fmla="*/ 137 w 137"/>
                <a:gd name="T27" fmla="*/ 121 h 137"/>
                <a:gd name="T28" fmla="*/ 137 w 137"/>
                <a:gd name="T29" fmla="*/ 15 h 137"/>
                <a:gd name="T30" fmla="*/ 121 w 137"/>
                <a:gd name="T3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7">
                  <a:moveTo>
                    <a:pt x="106" y="106"/>
                  </a:moveTo>
                  <a:lnTo>
                    <a:pt x="106" y="106"/>
                  </a:lnTo>
                  <a:lnTo>
                    <a:pt x="31" y="106"/>
                  </a:lnTo>
                  <a:lnTo>
                    <a:pt x="31" y="31"/>
                  </a:lnTo>
                  <a:lnTo>
                    <a:pt x="106" y="31"/>
                  </a:lnTo>
                  <a:lnTo>
                    <a:pt x="106" y="106"/>
                  </a:lnTo>
                  <a:close/>
                  <a:moveTo>
                    <a:pt x="121" y="0"/>
                  </a:moveTo>
                  <a:lnTo>
                    <a:pt x="121" y="0"/>
                  </a:lnTo>
                  <a:lnTo>
                    <a:pt x="15" y="0"/>
                  </a:lnTo>
                  <a:cubicBezTo>
                    <a:pt x="7" y="0"/>
                    <a:pt x="0" y="7"/>
                    <a:pt x="0" y="15"/>
                  </a:cubicBezTo>
                  <a:lnTo>
                    <a:pt x="0" y="121"/>
                  </a:lnTo>
                  <a:cubicBezTo>
                    <a:pt x="0" y="130"/>
                    <a:pt x="7" y="137"/>
                    <a:pt x="15" y="137"/>
                  </a:cubicBezTo>
                  <a:lnTo>
                    <a:pt x="121" y="137"/>
                  </a:lnTo>
                  <a:cubicBezTo>
                    <a:pt x="130" y="137"/>
                    <a:pt x="137" y="130"/>
                    <a:pt x="137" y="121"/>
                  </a:cubicBezTo>
                  <a:lnTo>
                    <a:pt x="137" y="15"/>
                  </a:lnTo>
                  <a:cubicBezTo>
                    <a:pt x="137" y="7"/>
                    <a:pt x="130" y="0"/>
                    <a:pt x="1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98" name="Freeform 72">
              <a:extLst>
                <a:ext uri="{FF2B5EF4-FFF2-40B4-BE49-F238E27FC236}">
                  <a16:creationId xmlns="" xmlns:a16="http://schemas.microsoft.com/office/drawing/2014/main" id="{D8069469-528C-9C38-464A-AD5CD95239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22" y="1368"/>
              <a:ext cx="83" cy="84"/>
            </a:xfrm>
            <a:custGeom>
              <a:avLst/>
              <a:gdLst>
                <a:gd name="T0" fmla="*/ 30 w 136"/>
                <a:gd name="T1" fmla="*/ 31 h 137"/>
                <a:gd name="T2" fmla="*/ 30 w 136"/>
                <a:gd name="T3" fmla="*/ 31 h 137"/>
                <a:gd name="T4" fmla="*/ 106 w 136"/>
                <a:gd name="T5" fmla="*/ 31 h 137"/>
                <a:gd name="T6" fmla="*/ 106 w 136"/>
                <a:gd name="T7" fmla="*/ 106 h 137"/>
                <a:gd name="T8" fmla="*/ 30 w 136"/>
                <a:gd name="T9" fmla="*/ 106 h 137"/>
                <a:gd name="T10" fmla="*/ 30 w 136"/>
                <a:gd name="T11" fmla="*/ 31 h 137"/>
                <a:gd name="T12" fmla="*/ 0 w 136"/>
                <a:gd name="T13" fmla="*/ 122 h 137"/>
                <a:gd name="T14" fmla="*/ 0 w 136"/>
                <a:gd name="T15" fmla="*/ 122 h 137"/>
                <a:gd name="T16" fmla="*/ 15 w 136"/>
                <a:gd name="T17" fmla="*/ 137 h 137"/>
                <a:gd name="T18" fmla="*/ 121 w 136"/>
                <a:gd name="T19" fmla="*/ 137 h 137"/>
                <a:gd name="T20" fmla="*/ 136 w 136"/>
                <a:gd name="T21" fmla="*/ 122 h 137"/>
                <a:gd name="T22" fmla="*/ 136 w 136"/>
                <a:gd name="T23" fmla="*/ 16 h 137"/>
                <a:gd name="T24" fmla="*/ 121 w 136"/>
                <a:gd name="T25" fmla="*/ 0 h 137"/>
                <a:gd name="T26" fmla="*/ 15 w 136"/>
                <a:gd name="T27" fmla="*/ 0 h 137"/>
                <a:gd name="T28" fmla="*/ 0 w 136"/>
                <a:gd name="T29" fmla="*/ 16 h 137"/>
                <a:gd name="T30" fmla="*/ 0 w 136"/>
                <a:gd name="T31" fmla="*/ 12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6" h="137">
                  <a:moveTo>
                    <a:pt x="30" y="31"/>
                  </a:moveTo>
                  <a:lnTo>
                    <a:pt x="30" y="31"/>
                  </a:lnTo>
                  <a:lnTo>
                    <a:pt x="106" y="31"/>
                  </a:lnTo>
                  <a:lnTo>
                    <a:pt x="106" y="106"/>
                  </a:lnTo>
                  <a:lnTo>
                    <a:pt x="30" y="106"/>
                  </a:lnTo>
                  <a:lnTo>
                    <a:pt x="30" y="31"/>
                  </a:lnTo>
                  <a:close/>
                  <a:moveTo>
                    <a:pt x="0" y="122"/>
                  </a:moveTo>
                  <a:lnTo>
                    <a:pt x="0" y="122"/>
                  </a:lnTo>
                  <a:cubicBezTo>
                    <a:pt x="0" y="130"/>
                    <a:pt x="7" y="137"/>
                    <a:pt x="15" y="137"/>
                  </a:cubicBezTo>
                  <a:lnTo>
                    <a:pt x="121" y="137"/>
                  </a:lnTo>
                  <a:cubicBezTo>
                    <a:pt x="129" y="137"/>
                    <a:pt x="136" y="130"/>
                    <a:pt x="136" y="122"/>
                  </a:cubicBezTo>
                  <a:lnTo>
                    <a:pt x="136" y="16"/>
                  </a:lnTo>
                  <a:cubicBezTo>
                    <a:pt x="136" y="7"/>
                    <a:pt x="129" y="0"/>
                    <a:pt x="121" y="0"/>
                  </a:cubicBezTo>
                  <a:lnTo>
                    <a:pt x="15" y="0"/>
                  </a:lnTo>
                  <a:cubicBezTo>
                    <a:pt x="7" y="0"/>
                    <a:pt x="0" y="7"/>
                    <a:pt x="0" y="16"/>
                  </a:cubicBezTo>
                  <a:lnTo>
                    <a:pt x="0" y="12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99" name="Freeform 73">
              <a:extLst>
                <a:ext uri="{FF2B5EF4-FFF2-40B4-BE49-F238E27FC236}">
                  <a16:creationId xmlns="" xmlns:a16="http://schemas.microsoft.com/office/drawing/2014/main" id="{FD28316C-94CE-34CF-903D-01A39504A6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22" y="1477"/>
              <a:ext cx="83" cy="84"/>
            </a:xfrm>
            <a:custGeom>
              <a:avLst/>
              <a:gdLst>
                <a:gd name="T0" fmla="*/ 30 w 136"/>
                <a:gd name="T1" fmla="*/ 31 h 137"/>
                <a:gd name="T2" fmla="*/ 30 w 136"/>
                <a:gd name="T3" fmla="*/ 31 h 137"/>
                <a:gd name="T4" fmla="*/ 106 w 136"/>
                <a:gd name="T5" fmla="*/ 31 h 137"/>
                <a:gd name="T6" fmla="*/ 106 w 136"/>
                <a:gd name="T7" fmla="*/ 106 h 137"/>
                <a:gd name="T8" fmla="*/ 30 w 136"/>
                <a:gd name="T9" fmla="*/ 106 h 137"/>
                <a:gd name="T10" fmla="*/ 30 w 136"/>
                <a:gd name="T11" fmla="*/ 31 h 137"/>
                <a:gd name="T12" fmla="*/ 0 w 136"/>
                <a:gd name="T13" fmla="*/ 121 h 137"/>
                <a:gd name="T14" fmla="*/ 0 w 136"/>
                <a:gd name="T15" fmla="*/ 121 h 137"/>
                <a:gd name="T16" fmla="*/ 15 w 136"/>
                <a:gd name="T17" fmla="*/ 137 h 137"/>
                <a:gd name="T18" fmla="*/ 121 w 136"/>
                <a:gd name="T19" fmla="*/ 137 h 137"/>
                <a:gd name="T20" fmla="*/ 136 w 136"/>
                <a:gd name="T21" fmla="*/ 121 h 137"/>
                <a:gd name="T22" fmla="*/ 136 w 136"/>
                <a:gd name="T23" fmla="*/ 15 h 137"/>
                <a:gd name="T24" fmla="*/ 121 w 136"/>
                <a:gd name="T25" fmla="*/ 0 h 137"/>
                <a:gd name="T26" fmla="*/ 15 w 136"/>
                <a:gd name="T27" fmla="*/ 0 h 137"/>
                <a:gd name="T28" fmla="*/ 0 w 136"/>
                <a:gd name="T29" fmla="*/ 15 h 137"/>
                <a:gd name="T30" fmla="*/ 0 w 136"/>
                <a:gd name="T31" fmla="*/ 1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6" h="137">
                  <a:moveTo>
                    <a:pt x="30" y="31"/>
                  </a:moveTo>
                  <a:lnTo>
                    <a:pt x="30" y="31"/>
                  </a:lnTo>
                  <a:lnTo>
                    <a:pt x="106" y="31"/>
                  </a:lnTo>
                  <a:lnTo>
                    <a:pt x="106" y="106"/>
                  </a:lnTo>
                  <a:lnTo>
                    <a:pt x="30" y="106"/>
                  </a:lnTo>
                  <a:lnTo>
                    <a:pt x="30" y="31"/>
                  </a:lnTo>
                  <a:close/>
                  <a:moveTo>
                    <a:pt x="0" y="121"/>
                  </a:moveTo>
                  <a:lnTo>
                    <a:pt x="0" y="121"/>
                  </a:lnTo>
                  <a:cubicBezTo>
                    <a:pt x="0" y="130"/>
                    <a:pt x="7" y="137"/>
                    <a:pt x="15" y="137"/>
                  </a:cubicBezTo>
                  <a:lnTo>
                    <a:pt x="121" y="137"/>
                  </a:lnTo>
                  <a:cubicBezTo>
                    <a:pt x="129" y="137"/>
                    <a:pt x="136" y="130"/>
                    <a:pt x="136" y="121"/>
                  </a:cubicBezTo>
                  <a:lnTo>
                    <a:pt x="136" y="15"/>
                  </a:lnTo>
                  <a:cubicBezTo>
                    <a:pt x="136" y="7"/>
                    <a:pt x="129" y="0"/>
                    <a:pt x="121" y="0"/>
                  </a:cubicBezTo>
                  <a:lnTo>
                    <a:pt x="15" y="0"/>
                  </a:lnTo>
                  <a:cubicBezTo>
                    <a:pt x="7" y="0"/>
                    <a:pt x="0" y="7"/>
                    <a:pt x="0" y="15"/>
                  </a:cubicBezTo>
                  <a:lnTo>
                    <a:pt x="0" y="12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100" name="Freeform 74">
              <a:extLst>
                <a:ext uri="{FF2B5EF4-FFF2-40B4-BE49-F238E27FC236}">
                  <a16:creationId xmlns="" xmlns:a16="http://schemas.microsoft.com/office/drawing/2014/main" id="{F7423CE1-424C-BBFB-3D58-C56523FFDD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0" y="1585"/>
              <a:ext cx="84" cy="83"/>
            </a:xfrm>
            <a:custGeom>
              <a:avLst/>
              <a:gdLst>
                <a:gd name="T0" fmla="*/ 106 w 137"/>
                <a:gd name="T1" fmla="*/ 106 h 136"/>
                <a:gd name="T2" fmla="*/ 106 w 137"/>
                <a:gd name="T3" fmla="*/ 106 h 136"/>
                <a:gd name="T4" fmla="*/ 31 w 137"/>
                <a:gd name="T5" fmla="*/ 106 h 136"/>
                <a:gd name="T6" fmla="*/ 31 w 137"/>
                <a:gd name="T7" fmla="*/ 30 h 136"/>
                <a:gd name="T8" fmla="*/ 106 w 137"/>
                <a:gd name="T9" fmla="*/ 30 h 136"/>
                <a:gd name="T10" fmla="*/ 106 w 137"/>
                <a:gd name="T11" fmla="*/ 106 h 136"/>
                <a:gd name="T12" fmla="*/ 122 w 137"/>
                <a:gd name="T13" fmla="*/ 0 h 136"/>
                <a:gd name="T14" fmla="*/ 122 w 137"/>
                <a:gd name="T15" fmla="*/ 0 h 136"/>
                <a:gd name="T16" fmla="*/ 16 w 137"/>
                <a:gd name="T17" fmla="*/ 0 h 136"/>
                <a:gd name="T18" fmla="*/ 0 w 137"/>
                <a:gd name="T19" fmla="*/ 15 h 136"/>
                <a:gd name="T20" fmla="*/ 0 w 137"/>
                <a:gd name="T21" fmla="*/ 121 h 136"/>
                <a:gd name="T22" fmla="*/ 16 w 137"/>
                <a:gd name="T23" fmla="*/ 136 h 136"/>
                <a:gd name="T24" fmla="*/ 122 w 137"/>
                <a:gd name="T25" fmla="*/ 136 h 136"/>
                <a:gd name="T26" fmla="*/ 137 w 137"/>
                <a:gd name="T27" fmla="*/ 121 h 136"/>
                <a:gd name="T28" fmla="*/ 137 w 137"/>
                <a:gd name="T29" fmla="*/ 15 h 136"/>
                <a:gd name="T30" fmla="*/ 122 w 137"/>
                <a:gd name="T31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6">
                  <a:moveTo>
                    <a:pt x="106" y="106"/>
                  </a:moveTo>
                  <a:lnTo>
                    <a:pt x="106" y="106"/>
                  </a:lnTo>
                  <a:lnTo>
                    <a:pt x="31" y="106"/>
                  </a:lnTo>
                  <a:lnTo>
                    <a:pt x="31" y="30"/>
                  </a:lnTo>
                  <a:lnTo>
                    <a:pt x="106" y="30"/>
                  </a:lnTo>
                  <a:lnTo>
                    <a:pt x="106" y="106"/>
                  </a:lnTo>
                  <a:close/>
                  <a:moveTo>
                    <a:pt x="122" y="0"/>
                  </a:moveTo>
                  <a:lnTo>
                    <a:pt x="122" y="0"/>
                  </a:lnTo>
                  <a:lnTo>
                    <a:pt x="16" y="0"/>
                  </a:lnTo>
                  <a:cubicBezTo>
                    <a:pt x="7" y="0"/>
                    <a:pt x="0" y="7"/>
                    <a:pt x="0" y="15"/>
                  </a:cubicBezTo>
                  <a:lnTo>
                    <a:pt x="0" y="121"/>
                  </a:lnTo>
                  <a:cubicBezTo>
                    <a:pt x="0" y="130"/>
                    <a:pt x="7" y="136"/>
                    <a:pt x="16" y="136"/>
                  </a:cubicBezTo>
                  <a:lnTo>
                    <a:pt x="122" y="136"/>
                  </a:lnTo>
                  <a:cubicBezTo>
                    <a:pt x="130" y="136"/>
                    <a:pt x="137" y="130"/>
                    <a:pt x="137" y="121"/>
                  </a:cubicBezTo>
                  <a:lnTo>
                    <a:pt x="137" y="15"/>
                  </a:lnTo>
                  <a:cubicBezTo>
                    <a:pt x="137" y="7"/>
                    <a:pt x="130" y="0"/>
                    <a:pt x="1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101" name="Freeform 75">
              <a:extLst>
                <a:ext uri="{FF2B5EF4-FFF2-40B4-BE49-F238E27FC236}">
                  <a16:creationId xmlns="" xmlns:a16="http://schemas.microsoft.com/office/drawing/2014/main" id="{A22989B4-4EF6-9B87-5BB0-F0A81CBB5B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27" y="1260"/>
              <a:ext cx="474" cy="473"/>
            </a:xfrm>
            <a:custGeom>
              <a:avLst/>
              <a:gdLst>
                <a:gd name="T0" fmla="*/ 65 w 773"/>
                <a:gd name="T1" fmla="*/ 101 h 772"/>
                <a:gd name="T2" fmla="*/ 65 w 773"/>
                <a:gd name="T3" fmla="*/ 101 h 772"/>
                <a:gd name="T4" fmla="*/ 707 w 773"/>
                <a:gd name="T5" fmla="*/ 101 h 772"/>
                <a:gd name="T6" fmla="*/ 707 w 773"/>
                <a:gd name="T7" fmla="*/ 742 h 772"/>
                <a:gd name="T8" fmla="*/ 454 w 773"/>
                <a:gd name="T9" fmla="*/ 742 h 772"/>
                <a:gd name="T10" fmla="*/ 454 w 773"/>
                <a:gd name="T11" fmla="*/ 545 h 772"/>
                <a:gd name="T12" fmla="*/ 439 w 773"/>
                <a:gd name="T13" fmla="*/ 530 h 772"/>
                <a:gd name="T14" fmla="*/ 333 w 773"/>
                <a:gd name="T15" fmla="*/ 530 h 772"/>
                <a:gd name="T16" fmla="*/ 318 w 773"/>
                <a:gd name="T17" fmla="*/ 545 h 772"/>
                <a:gd name="T18" fmla="*/ 318 w 773"/>
                <a:gd name="T19" fmla="*/ 742 h 772"/>
                <a:gd name="T20" fmla="*/ 65 w 773"/>
                <a:gd name="T21" fmla="*/ 742 h 772"/>
                <a:gd name="T22" fmla="*/ 65 w 773"/>
                <a:gd name="T23" fmla="*/ 101 h 772"/>
                <a:gd name="T24" fmla="*/ 65 w 773"/>
                <a:gd name="T25" fmla="*/ 30 h 772"/>
                <a:gd name="T26" fmla="*/ 65 w 773"/>
                <a:gd name="T27" fmla="*/ 30 h 772"/>
                <a:gd name="T28" fmla="*/ 707 w 773"/>
                <a:gd name="T29" fmla="*/ 30 h 772"/>
                <a:gd name="T30" fmla="*/ 707 w 773"/>
                <a:gd name="T31" fmla="*/ 70 h 772"/>
                <a:gd name="T32" fmla="*/ 65 w 773"/>
                <a:gd name="T33" fmla="*/ 70 h 772"/>
                <a:gd name="T34" fmla="*/ 65 w 773"/>
                <a:gd name="T35" fmla="*/ 30 h 772"/>
                <a:gd name="T36" fmla="*/ 424 w 773"/>
                <a:gd name="T37" fmla="*/ 742 h 772"/>
                <a:gd name="T38" fmla="*/ 424 w 773"/>
                <a:gd name="T39" fmla="*/ 742 h 772"/>
                <a:gd name="T40" fmla="*/ 348 w 773"/>
                <a:gd name="T41" fmla="*/ 742 h 772"/>
                <a:gd name="T42" fmla="*/ 348 w 773"/>
                <a:gd name="T43" fmla="*/ 560 h 772"/>
                <a:gd name="T44" fmla="*/ 424 w 773"/>
                <a:gd name="T45" fmla="*/ 560 h 772"/>
                <a:gd name="T46" fmla="*/ 424 w 773"/>
                <a:gd name="T47" fmla="*/ 742 h 772"/>
                <a:gd name="T48" fmla="*/ 50 w 773"/>
                <a:gd name="T49" fmla="*/ 772 h 772"/>
                <a:gd name="T50" fmla="*/ 50 w 773"/>
                <a:gd name="T51" fmla="*/ 772 h 772"/>
                <a:gd name="T52" fmla="*/ 722 w 773"/>
                <a:gd name="T53" fmla="*/ 772 h 772"/>
                <a:gd name="T54" fmla="*/ 737 w 773"/>
                <a:gd name="T55" fmla="*/ 757 h 772"/>
                <a:gd name="T56" fmla="*/ 737 w 773"/>
                <a:gd name="T57" fmla="*/ 101 h 772"/>
                <a:gd name="T58" fmla="*/ 757 w 773"/>
                <a:gd name="T59" fmla="*/ 101 h 772"/>
                <a:gd name="T60" fmla="*/ 773 w 773"/>
                <a:gd name="T61" fmla="*/ 85 h 772"/>
                <a:gd name="T62" fmla="*/ 757 w 773"/>
                <a:gd name="T63" fmla="*/ 70 h 772"/>
                <a:gd name="T64" fmla="*/ 737 w 773"/>
                <a:gd name="T65" fmla="*/ 70 h 772"/>
                <a:gd name="T66" fmla="*/ 737 w 773"/>
                <a:gd name="T67" fmla="*/ 15 h 772"/>
                <a:gd name="T68" fmla="*/ 722 w 773"/>
                <a:gd name="T69" fmla="*/ 0 h 772"/>
                <a:gd name="T70" fmla="*/ 50 w 773"/>
                <a:gd name="T71" fmla="*/ 0 h 772"/>
                <a:gd name="T72" fmla="*/ 35 w 773"/>
                <a:gd name="T73" fmla="*/ 15 h 772"/>
                <a:gd name="T74" fmla="*/ 35 w 773"/>
                <a:gd name="T75" fmla="*/ 70 h 772"/>
                <a:gd name="T76" fmla="*/ 15 w 773"/>
                <a:gd name="T77" fmla="*/ 70 h 772"/>
                <a:gd name="T78" fmla="*/ 0 w 773"/>
                <a:gd name="T79" fmla="*/ 85 h 772"/>
                <a:gd name="T80" fmla="*/ 15 w 773"/>
                <a:gd name="T81" fmla="*/ 101 h 772"/>
                <a:gd name="T82" fmla="*/ 35 w 773"/>
                <a:gd name="T83" fmla="*/ 101 h 772"/>
                <a:gd name="T84" fmla="*/ 35 w 773"/>
                <a:gd name="T85" fmla="*/ 757 h 772"/>
                <a:gd name="T86" fmla="*/ 50 w 773"/>
                <a:gd name="T87" fmla="*/ 772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73" h="772">
                  <a:moveTo>
                    <a:pt x="65" y="101"/>
                  </a:moveTo>
                  <a:lnTo>
                    <a:pt x="65" y="101"/>
                  </a:lnTo>
                  <a:lnTo>
                    <a:pt x="707" y="101"/>
                  </a:lnTo>
                  <a:lnTo>
                    <a:pt x="707" y="742"/>
                  </a:lnTo>
                  <a:lnTo>
                    <a:pt x="454" y="742"/>
                  </a:lnTo>
                  <a:lnTo>
                    <a:pt x="454" y="545"/>
                  </a:lnTo>
                  <a:cubicBezTo>
                    <a:pt x="454" y="537"/>
                    <a:pt x="447" y="530"/>
                    <a:pt x="439" y="530"/>
                  </a:cubicBezTo>
                  <a:lnTo>
                    <a:pt x="333" y="530"/>
                  </a:lnTo>
                  <a:cubicBezTo>
                    <a:pt x="325" y="530"/>
                    <a:pt x="318" y="537"/>
                    <a:pt x="318" y="545"/>
                  </a:cubicBezTo>
                  <a:lnTo>
                    <a:pt x="318" y="742"/>
                  </a:lnTo>
                  <a:lnTo>
                    <a:pt x="65" y="742"/>
                  </a:lnTo>
                  <a:lnTo>
                    <a:pt x="65" y="101"/>
                  </a:lnTo>
                  <a:close/>
                  <a:moveTo>
                    <a:pt x="65" y="30"/>
                  </a:moveTo>
                  <a:lnTo>
                    <a:pt x="65" y="30"/>
                  </a:lnTo>
                  <a:lnTo>
                    <a:pt x="707" y="30"/>
                  </a:lnTo>
                  <a:lnTo>
                    <a:pt x="707" y="70"/>
                  </a:lnTo>
                  <a:lnTo>
                    <a:pt x="65" y="70"/>
                  </a:lnTo>
                  <a:lnTo>
                    <a:pt x="65" y="30"/>
                  </a:lnTo>
                  <a:close/>
                  <a:moveTo>
                    <a:pt x="424" y="742"/>
                  </a:moveTo>
                  <a:lnTo>
                    <a:pt x="424" y="742"/>
                  </a:lnTo>
                  <a:lnTo>
                    <a:pt x="348" y="742"/>
                  </a:lnTo>
                  <a:lnTo>
                    <a:pt x="348" y="560"/>
                  </a:lnTo>
                  <a:lnTo>
                    <a:pt x="424" y="560"/>
                  </a:lnTo>
                  <a:lnTo>
                    <a:pt x="424" y="742"/>
                  </a:lnTo>
                  <a:close/>
                  <a:moveTo>
                    <a:pt x="50" y="772"/>
                  </a:moveTo>
                  <a:lnTo>
                    <a:pt x="50" y="772"/>
                  </a:lnTo>
                  <a:lnTo>
                    <a:pt x="722" y="772"/>
                  </a:lnTo>
                  <a:cubicBezTo>
                    <a:pt x="730" y="772"/>
                    <a:pt x="737" y="766"/>
                    <a:pt x="737" y="757"/>
                  </a:cubicBezTo>
                  <a:lnTo>
                    <a:pt x="737" y="101"/>
                  </a:lnTo>
                  <a:lnTo>
                    <a:pt x="757" y="101"/>
                  </a:lnTo>
                  <a:cubicBezTo>
                    <a:pt x="766" y="101"/>
                    <a:pt x="773" y="94"/>
                    <a:pt x="773" y="85"/>
                  </a:cubicBezTo>
                  <a:cubicBezTo>
                    <a:pt x="773" y="77"/>
                    <a:pt x="766" y="70"/>
                    <a:pt x="757" y="70"/>
                  </a:cubicBezTo>
                  <a:lnTo>
                    <a:pt x="737" y="70"/>
                  </a:lnTo>
                  <a:lnTo>
                    <a:pt x="737" y="15"/>
                  </a:lnTo>
                  <a:cubicBezTo>
                    <a:pt x="737" y="6"/>
                    <a:pt x="730" y="0"/>
                    <a:pt x="722" y="0"/>
                  </a:cubicBezTo>
                  <a:lnTo>
                    <a:pt x="50" y="0"/>
                  </a:lnTo>
                  <a:cubicBezTo>
                    <a:pt x="42" y="0"/>
                    <a:pt x="35" y="6"/>
                    <a:pt x="35" y="15"/>
                  </a:cubicBezTo>
                  <a:lnTo>
                    <a:pt x="35" y="70"/>
                  </a:lnTo>
                  <a:lnTo>
                    <a:pt x="15" y="70"/>
                  </a:lnTo>
                  <a:cubicBezTo>
                    <a:pt x="6" y="70"/>
                    <a:pt x="0" y="77"/>
                    <a:pt x="0" y="85"/>
                  </a:cubicBezTo>
                  <a:cubicBezTo>
                    <a:pt x="0" y="94"/>
                    <a:pt x="6" y="101"/>
                    <a:pt x="15" y="101"/>
                  </a:cubicBezTo>
                  <a:lnTo>
                    <a:pt x="35" y="101"/>
                  </a:lnTo>
                  <a:lnTo>
                    <a:pt x="35" y="757"/>
                  </a:lnTo>
                  <a:cubicBezTo>
                    <a:pt x="35" y="766"/>
                    <a:pt x="42" y="772"/>
                    <a:pt x="50" y="77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</p:grpSp>
      <p:sp>
        <p:nvSpPr>
          <p:cNvPr id="102" name="Título 1"/>
          <p:cNvSpPr txBox="1">
            <a:spLocks/>
          </p:cNvSpPr>
          <p:nvPr/>
        </p:nvSpPr>
        <p:spPr>
          <a:xfrm>
            <a:off x="9466465" y="2647563"/>
            <a:ext cx="1043941" cy="193899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es-ES" sz="2000" b="1" i="0" u="none" strike="noStrike" kern="1200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s-MX" sz="1400" dirty="0" smtClean="0">
                <a:solidFill>
                  <a:srgbClr val="004C14"/>
                </a:solidFill>
                <a:latin typeface="+mj-lt"/>
                <a:cs typeface="+mn-cs"/>
              </a:rPr>
              <a:t>N</a:t>
            </a:r>
            <a:endParaRPr lang="es-MX" sz="1400" dirty="0">
              <a:solidFill>
                <a:srgbClr val="004C14"/>
              </a:solidFill>
              <a:latin typeface="+mj-lt"/>
              <a:cs typeface="+mn-cs"/>
            </a:endParaRPr>
          </a:p>
        </p:txBody>
      </p:sp>
      <p:grpSp>
        <p:nvGrpSpPr>
          <p:cNvPr id="104" name="Group 49">
            <a:extLst>
              <a:ext uri="{FF2B5EF4-FFF2-40B4-BE49-F238E27FC236}">
                <a16:creationId xmlns="" xmlns:a16="http://schemas.microsoft.com/office/drawing/2014/main" id="{08D3BEA5-C08B-49AB-3BA7-587282D926F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55524" y="4308527"/>
            <a:ext cx="614745" cy="502412"/>
            <a:chOff x="4164" y="1327"/>
            <a:chExt cx="498" cy="407"/>
          </a:xfrm>
          <a:solidFill>
            <a:srgbClr val="CC3300"/>
          </a:solidFill>
        </p:grpSpPr>
        <p:sp>
          <p:nvSpPr>
            <p:cNvPr id="107" name="Freeform 50">
              <a:extLst>
                <a:ext uri="{FF2B5EF4-FFF2-40B4-BE49-F238E27FC236}">
                  <a16:creationId xmlns="" xmlns:a16="http://schemas.microsoft.com/office/drawing/2014/main" id="{EE44B439-F2BE-1644-319B-C1E8D1BFE6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5" y="1578"/>
              <a:ext cx="87" cy="87"/>
            </a:xfrm>
            <a:custGeom>
              <a:avLst/>
              <a:gdLst>
                <a:gd name="T0" fmla="*/ 112 w 143"/>
                <a:gd name="T1" fmla="*/ 112 h 143"/>
                <a:gd name="T2" fmla="*/ 112 w 143"/>
                <a:gd name="T3" fmla="*/ 112 h 143"/>
                <a:gd name="T4" fmla="*/ 32 w 143"/>
                <a:gd name="T5" fmla="*/ 112 h 143"/>
                <a:gd name="T6" fmla="*/ 32 w 143"/>
                <a:gd name="T7" fmla="*/ 31 h 143"/>
                <a:gd name="T8" fmla="*/ 112 w 143"/>
                <a:gd name="T9" fmla="*/ 31 h 143"/>
                <a:gd name="T10" fmla="*/ 112 w 143"/>
                <a:gd name="T11" fmla="*/ 112 h 143"/>
                <a:gd name="T12" fmla="*/ 143 w 143"/>
                <a:gd name="T13" fmla="*/ 16 h 143"/>
                <a:gd name="T14" fmla="*/ 143 w 143"/>
                <a:gd name="T15" fmla="*/ 16 h 143"/>
                <a:gd name="T16" fmla="*/ 127 w 143"/>
                <a:gd name="T17" fmla="*/ 0 h 143"/>
                <a:gd name="T18" fmla="*/ 16 w 143"/>
                <a:gd name="T19" fmla="*/ 0 h 143"/>
                <a:gd name="T20" fmla="*/ 0 w 143"/>
                <a:gd name="T21" fmla="*/ 16 h 143"/>
                <a:gd name="T22" fmla="*/ 0 w 143"/>
                <a:gd name="T23" fmla="*/ 127 h 143"/>
                <a:gd name="T24" fmla="*/ 16 w 143"/>
                <a:gd name="T25" fmla="*/ 143 h 143"/>
                <a:gd name="T26" fmla="*/ 127 w 143"/>
                <a:gd name="T27" fmla="*/ 143 h 143"/>
                <a:gd name="T28" fmla="*/ 143 w 143"/>
                <a:gd name="T29" fmla="*/ 127 h 143"/>
                <a:gd name="T30" fmla="*/ 143 w 143"/>
                <a:gd name="T31" fmla="*/ 1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43">
                  <a:moveTo>
                    <a:pt x="112" y="112"/>
                  </a:moveTo>
                  <a:lnTo>
                    <a:pt x="112" y="112"/>
                  </a:lnTo>
                  <a:lnTo>
                    <a:pt x="32" y="112"/>
                  </a:lnTo>
                  <a:lnTo>
                    <a:pt x="32" y="31"/>
                  </a:lnTo>
                  <a:lnTo>
                    <a:pt x="112" y="31"/>
                  </a:lnTo>
                  <a:lnTo>
                    <a:pt x="112" y="112"/>
                  </a:lnTo>
                  <a:close/>
                  <a:moveTo>
                    <a:pt x="143" y="16"/>
                  </a:moveTo>
                  <a:lnTo>
                    <a:pt x="143" y="16"/>
                  </a:lnTo>
                  <a:cubicBezTo>
                    <a:pt x="143" y="7"/>
                    <a:pt x="136" y="0"/>
                    <a:pt x="127" y="0"/>
                  </a:cubicBezTo>
                  <a:lnTo>
                    <a:pt x="16" y="0"/>
                  </a:lnTo>
                  <a:cubicBezTo>
                    <a:pt x="7" y="0"/>
                    <a:pt x="0" y="7"/>
                    <a:pt x="0" y="16"/>
                  </a:cubicBezTo>
                  <a:lnTo>
                    <a:pt x="0" y="127"/>
                  </a:lnTo>
                  <a:cubicBezTo>
                    <a:pt x="0" y="136"/>
                    <a:pt x="7" y="143"/>
                    <a:pt x="16" y="143"/>
                  </a:cubicBezTo>
                  <a:lnTo>
                    <a:pt x="127" y="143"/>
                  </a:lnTo>
                  <a:cubicBezTo>
                    <a:pt x="136" y="143"/>
                    <a:pt x="143" y="136"/>
                    <a:pt x="143" y="127"/>
                  </a:cubicBezTo>
                  <a:lnTo>
                    <a:pt x="143" y="16"/>
                  </a:lnTo>
                  <a:close/>
                </a:path>
              </a:pathLst>
            </a:custGeom>
            <a:grpFill/>
            <a:ln w="0">
              <a:solidFill>
                <a:srgbClr val="CC33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108" name="Freeform 51">
              <a:extLst>
                <a:ext uri="{FF2B5EF4-FFF2-40B4-BE49-F238E27FC236}">
                  <a16:creationId xmlns="" xmlns:a16="http://schemas.microsoft.com/office/drawing/2014/main" id="{93B9B815-C69B-FFDD-C492-C648CB5B34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3" y="1578"/>
              <a:ext cx="87" cy="87"/>
            </a:xfrm>
            <a:custGeom>
              <a:avLst/>
              <a:gdLst>
                <a:gd name="T0" fmla="*/ 112 w 143"/>
                <a:gd name="T1" fmla="*/ 112 h 143"/>
                <a:gd name="T2" fmla="*/ 112 w 143"/>
                <a:gd name="T3" fmla="*/ 112 h 143"/>
                <a:gd name="T4" fmla="*/ 31 w 143"/>
                <a:gd name="T5" fmla="*/ 112 h 143"/>
                <a:gd name="T6" fmla="*/ 31 w 143"/>
                <a:gd name="T7" fmla="*/ 31 h 143"/>
                <a:gd name="T8" fmla="*/ 112 w 143"/>
                <a:gd name="T9" fmla="*/ 31 h 143"/>
                <a:gd name="T10" fmla="*/ 112 w 143"/>
                <a:gd name="T11" fmla="*/ 112 h 143"/>
                <a:gd name="T12" fmla="*/ 127 w 143"/>
                <a:gd name="T13" fmla="*/ 0 h 143"/>
                <a:gd name="T14" fmla="*/ 127 w 143"/>
                <a:gd name="T15" fmla="*/ 0 h 143"/>
                <a:gd name="T16" fmla="*/ 16 w 143"/>
                <a:gd name="T17" fmla="*/ 0 h 143"/>
                <a:gd name="T18" fmla="*/ 0 w 143"/>
                <a:gd name="T19" fmla="*/ 16 h 143"/>
                <a:gd name="T20" fmla="*/ 0 w 143"/>
                <a:gd name="T21" fmla="*/ 127 h 143"/>
                <a:gd name="T22" fmla="*/ 16 w 143"/>
                <a:gd name="T23" fmla="*/ 143 h 143"/>
                <a:gd name="T24" fmla="*/ 127 w 143"/>
                <a:gd name="T25" fmla="*/ 143 h 143"/>
                <a:gd name="T26" fmla="*/ 143 w 143"/>
                <a:gd name="T27" fmla="*/ 127 h 143"/>
                <a:gd name="T28" fmla="*/ 143 w 143"/>
                <a:gd name="T29" fmla="*/ 16 h 143"/>
                <a:gd name="T30" fmla="*/ 127 w 143"/>
                <a:gd name="T31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43">
                  <a:moveTo>
                    <a:pt x="112" y="112"/>
                  </a:moveTo>
                  <a:lnTo>
                    <a:pt x="112" y="112"/>
                  </a:lnTo>
                  <a:lnTo>
                    <a:pt x="31" y="112"/>
                  </a:lnTo>
                  <a:lnTo>
                    <a:pt x="31" y="31"/>
                  </a:lnTo>
                  <a:lnTo>
                    <a:pt x="112" y="31"/>
                  </a:lnTo>
                  <a:lnTo>
                    <a:pt x="112" y="112"/>
                  </a:lnTo>
                  <a:close/>
                  <a:moveTo>
                    <a:pt x="127" y="0"/>
                  </a:moveTo>
                  <a:lnTo>
                    <a:pt x="127" y="0"/>
                  </a:lnTo>
                  <a:lnTo>
                    <a:pt x="16" y="0"/>
                  </a:lnTo>
                  <a:cubicBezTo>
                    <a:pt x="7" y="0"/>
                    <a:pt x="0" y="7"/>
                    <a:pt x="0" y="16"/>
                  </a:cubicBezTo>
                  <a:lnTo>
                    <a:pt x="0" y="127"/>
                  </a:lnTo>
                  <a:cubicBezTo>
                    <a:pt x="0" y="136"/>
                    <a:pt x="7" y="143"/>
                    <a:pt x="16" y="143"/>
                  </a:cubicBezTo>
                  <a:lnTo>
                    <a:pt x="127" y="143"/>
                  </a:lnTo>
                  <a:cubicBezTo>
                    <a:pt x="136" y="143"/>
                    <a:pt x="143" y="136"/>
                    <a:pt x="143" y="127"/>
                  </a:cubicBezTo>
                  <a:lnTo>
                    <a:pt x="143" y="16"/>
                  </a:lnTo>
                  <a:cubicBezTo>
                    <a:pt x="143" y="7"/>
                    <a:pt x="136" y="0"/>
                    <a:pt x="127" y="0"/>
                  </a:cubicBezTo>
                  <a:close/>
                </a:path>
              </a:pathLst>
            </a:custGeom>
            <a:grpFill/>
            <a:ln w="0">
              <a:solidFill>
                <a:srgbClr val="CC33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109" name="Freeform 52">
              <a:extLst>
                <a:ext uri="{FF2B5EF4-FFF2-40B4-BE49-F238E27FC236}">
                  <a16:creationId xmlns="" xmlns:a16="http://schemas.microsoft.com/office/drawing/2014/main" id="{470083B8-FE19-D1B0-EEA0-4BC6CDB809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4" y="1327"/>
              <a:ext cx="498" cy="407"/>
            </a:xfrm>
            <a:custGeom>
              <a:avLst/>
              <a:gdLst>
                <a:gd name="T0" fmla="*/ 68 w 812"/>
                <a:gd name="T1" fmla="*/ 142 h 663"/>
                <a:gd name="T2" fmla="*/ 68 w 812"/>
                <a:gd name="T3" fmla="*/ 142 h 663"/>
                <a:gd name="T4" fmla="*/ 743 w 812"/>
                <a:gd name="T5" fmla="*/ 142 h 663"/>
                <a:gd name="T6" fmla="*/ 743 w 812"/>
                <a:gd name="T7" fmla="*/ 631 h 663"/>
                <a:gd name="T8" fmla="*/ 477 w 812"/>
                <a:gd name="T9" fmla="*/ 631 h 663"/>
                <a:gd name="T10" fmla="*/ 477 w 812"/>
                <a:gd name="T11" fmla="*/ 424 h 663"/>
                <a:gd name="T12" fmla="*/ 461 w 812"/>
                <a:gd name="T13" fmla="*/ 408 h 663"/>
                <a:gd name="T14" fmla="*/ 350 w 812"/>
                <a:gd name="T15" fmla="*/ 408 h 663"/>
                <a:gd name="T16" fmla="*/ 334 w 812"/>
                <a:gd name="T17" fmla="*/ 424 h 663"/>
                <a:gd name="T18" fmla="*/ 334 w 812"/>
                <a:gd name="T19" fmla="*/ 631 h 663"/>
                <a:gd name="T20" fmla="*/ 68 w 812"/>
                <a:gd name="T21" fmla="*/ 631 h 663"/>
                <a:gd name="T22" fmla="*/ 68 w 812"/>
                <a:gd name="T23" fmla="*/ 142 h 663"/>
                <a:gd name="T24" fmla="*/ 68 w 812"/>
                <a:gd name="T25" fmla="*/ 30 h 663"/>
                <a:gd name="T26" fmla="*/ 68 w 812"/>
                <a:gd name="T27" fmla="*/ 30 h 663"/>
                <a:gd name="T28" fmla="*/ 743 w 812"/>
                <a:gd name="T29" fmla="*/ 30 h 663"/>
                <a:gd name="T30" fmla="*/ 743 w 812"/>
                <a:gd name="T31" fmla="*/ 111 h 663"/>
                <a:gd name="T32" fmla="*/ 68 w 812"/>
                <a:gd name="T33" fmla="*/ 111 h 663"/>
                <a:gd name="T34" fmla="*/ 68 w 812"/>
                <a:gd name="T35" fmla="*/ 30 h 663"/>
                <a:gd name="T36" fmla="*/ 446 w 812"/>
                <a:gd name="T37" fmla="*/ 631 h 663"/>
                <a:gd name="T38" fmla="*/ 446 w 812"/>
                <a:gd name="T39" fmla="*/ 631 h 663"/>
                <a:gd name="T40" fmla="*/ 365 w 812"/>
                <a:gd name="T41" fmla="*/ 631 h 663"/>
                <a:gd name="T42" fmla="*/ 365 w 812"/>
                <a:gd name="T43" fmla="*/ 439 h 663"/>
                <a:gd name="T44" fmla="*/ 446 w 812"/>
                <a:gd name="T45" fmla="*/ 439 h 663"/>
                <a:gd name="T46" fmla="*/ 446 w 812"/>
                <a:gd name="T47" fmla="*/ 631 h 663"/>
                <a:gd name="T48" fmla="*/ 15 w 812"/>
                <a:gd name="T49" fmla="*/ 663 h 663"/>
                <a:gd name="T50" fmla="*/ 15 w 812"/>
                <a:gd name="T51" fmla="*/ 663 h 663"/>
                <a:gd name="T52" fmla="*/ 796 w 812"/>
                <a:gd name="T53" fmla="*/ 663 h 663"/>
                <a:gd name="T54" fmla="*/ 812 w 812"/>
                <a:gd name="T55" fmla="*/ 647 h 663"/>
                <a:gd name="T56" fmla="*/ 796 w 812"/>
                <a:gd name="T57" fmla="*/ 631 h 663"/>
                <a:gd name="T58" fmla="*/ 775 w 812"/>
                <a:gd name="T59" fmla="*/ 631 h 663"/>
                <a:gd name="T60" fmla="*/ 775 w 812"/>
                <a:gd name="T61" fmla="*/ 142 h 663"/>
                <a:gd name="T62" fmla="*/ 796 w 812"/>
                <a:gd name="T63" fmla="*/ 142 h 663"/>
                <a:gd name="T64" fmla="*/ 812 w 812"/>
                <a:gd name="T65" fmla="*/ 126 h 663"/>
                <a:gd name="T66" fmla="*/ 796 w 812"/>
                <a:gd name="T67" fmla="*/ 111 h 663"/>
                <a:gd name="T68" fmla="*/ 775 w 812"/>
                <a:gd name="T69" fmla="*/ 111 h 663"/>
                <a:gd name="T70" fmla="*/ 775 w 812"/>
                <a:gd name="T71" fmla="*/ 33 h 663"/>
                <a:gd name="T72" fmla="*/ 740 w 812"/>
                <a:gd name="T73" fmla="*/ 0 h 663"/>
                <a:gd name="T74" fmla="*/ 71 w 812"/>
                <a:gd name="T75" fmla="*/ 0 h 663"/>
                <a:gd name="T76" fmla="*/ 37 w 812"/>
                <a:gd name="T77" fmla="*/ 33 h 663"/>
                <a:gd name="T78" fmla="*/ 37 w 812"/>
                <a:gd name="T79" fmla="*/ 111 h 663"/>
                <a:gd name="T80" fmla="*/ 15 w 812"/>
                <a:gd name="T81" fmla="*/ 111 h 663"/>
                <a:gd name="T82" fmla="*/ 0 w 812"/>
                <a:gd name="T83" fmla="*/ 126 h 663"/>
                <a:gd name="T84" fmla="*/ 15 w 812"/>
                <a:gd name="T85" fmla="*/ 142 h 663"/>
                <a:gd name="T86" fmla="*/ 37 w 812"/>
                <a:gd name="T87" fmla="*/ 142 h 663"/>
                <a:gd name="T88" fmla="*/ 37 w 812"/>
                <a:gd name="T89" fmla="*/ 631 h 663"/>
                <a:gd name="T90" fmla="*/ 15 w 812"/>
                <a:gd name="T91" fmla="*/ 631 h 663"/>
                <a:gd name="T92" fmla="*/ 0 w 812"/>
                <a:gd name="T93" fmla="*/ 647 h 663"/>
                <a:gd name="T94" fmla="*/ 15 w 812"/>
                <a:gd name="T95" fmla="*/ 663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12" h="663">
                  <a:moveTo>
                    <a:pt x="68" y="142"/>
                  </a:moveTo>
                  <a:lnTo>
                    <a:pt x="68" y="142"/>
                  </a:lnTo>
                  <a:lnTo>
                    <a:pt x="743" y="142"/>
                  </a:lnTo>
                  <a:lnTo>
                    <a:pt x="743" y="631"/>
                  </a:lnTo>
                  <a:lnTo>
                    <a:pt x="477" y="631"/>
                  </a:lnTo>
                  <a:lnTo>
                    <a:pt x="477" y="424"/>
                  </a:lnTo>
                  <a:cubicBezTo>
                    <a:pt x="477" y="415"/>
                    <a:pt x="470" y="408"/>
                    <a:pt x="461" y="408"/>
                  </a:cubicBezTo>
                  <a:lnTo>
                    <a:pt x="350" y="408"/>
                  </a:lnTo>
                  <a:cubicBezTo>
                    <a:pt x="341" y="408"/>
                    <a:pt x="334" y="415"/>
                    <a:pt x="334" y="424"/>
                  </a:cubicBezTo>
                  <a:lnTo>
                    <a:pt x="334" y="631"/>
                  </a:lnTo>
                  <a:lnTo>
                    <a:pt x="68" y="631"/>
                  </a:lnTo>
                  <a:lnTo>
                    <a:pt x="68" y="142"/>
                  </a:lnTo>
                  <a:close/>
                  <a:moveTo>
                    <a:pt x="68" y="30"/>
                  </a:moveTo>
                  <a:lnTo>
                    <a:pt x="68" y="30"/>
                  </a:lnTo>
                  <a:lnTo>
                    <a:pt x="743" y="30"/>
                  </a:lnTo>
                  <a:lnTo>
                    <a:pt x="743" y="111"/>
                  </a:lnTo>
                  <a:lnTo>
                    <a:pt x="68" y="111"/>
                  </a:lnTo>
                  <a:lnTo>
                    <a:pt x="68" y="30"/>
                  </a:lnTo>
                  <a:close/>
                  <a:moveTo>
                    <a:pt x="446" y="631"/>
                  </a:moveTo>
                  <a:lnTo>
                    <a:pt x="446" y="631"/>
                  </a:lnTo>
                  <a:lnTo>
                    <a:pt x="365" y="631"/>
                  </a:lnTo>
                  <a:lnTo>
                    <a:pt x="365" y="439"/>
                  </a:lnTo>
                  <a:lnTo>
                    <a:pt x="446" y="439"/>
                  </a:lnTo>
                  <a:lnTo>
                    <a:pt x="446" y="631"/>
                  </a:lnTo>
                  <a:close/>
                  <a:moveTo>
                    <a:pt x="15" y="663"/>
                  </a:moveTo>
                  <a:lnTo>
                    <a:pt x="15" y="663"/>
                  </a:lnTo>
                  <a:lnTo>
                    <a:pt x="796" y="663"/>
                  </a:lnTo>
                  <a:cubicBezTo>
                    <a:pt x="805" y="663"/>
                    <a:pt x="812" y="655"/>
                    <a:pt x="812" y="647"/>
                  </a:cubicBezTo>
                  <a:cubicBezTo>
                    <a:pt x="812" y="638"/>
                    <a:pt x="805" y="631"/>
                    <a:pt x="796" y="631"/>
                  </a:cubicBezTo>
                  <a:lnTo>
                    <a:pt x="775" y="631"/>
                  </a:lnTo>
                  <a:lnTo>
                    <a:pt x="775" y="142"/>
                  </a:lnTo>
                  <a:lnTo>
                    <a:pt x="796" y="142"/>
                  </a:lnTo>
                  <a:cubicBezTo>
                    <a:pt x="805" y="142"/>
                    <a:pt x="812" y="135"/>
                    <a:pt x="812" y="126"/>
                  </a:cubicBezTo>
                  <a:cubicBezTo>
                    <a:pt x="812" y="118"/>
                    <a:pt x="805" y="111"/>
                    <a:pt x="796" y="111"/>
                  </a:cubicBezTo>
                  <a:lnTo>
                    <a:pt x="775" y="111"/>
                  </a:lnTo>
                  <a:lnTo>
                    <a:pt x="775" y="33"/>
                  </a:lnTo>
                  <a:cubicBezTo>
                    <a:pt x="775" y="14"/>
                    <a:pt x="759" y="0"/>
                    <a:pt x="740" y="0"/>
                  </a:cubicBezTo>
                  <a:lnTo>
                    <a:pt x="71" y="0"/>
                  </a:lnTo>
                  <a:cubicBezTo>
                    <a:pt x="52" y="0"/>
                    <a:pt x="37" y="14"/>
                    <a:pt x="37" y="33"/>
                  </a:cubicBezTo>
                  <a:lnTo>
                    <a:pt x="37" y="111"/>
                  </a:lnTo>
                  <a:lnTo>
                    <a:pt x="15" y="111"/>
                  </a:lnTo>
                  <a:cubicBezTo>
                    <a:pt x="7" y="111"/>
                    <a:pt x="0" y="118"/>
                    <a:pt x="0" y="126"/>
                  </a:cubicBezTo>
                  <a:cubicBezTo>
                    <a:pt x="0" y="135"/>
                    <a:pt x="7" y="142"/>
                    <a:pt x="15" y="142"/>
                  </a:cubicBezTo>
                  <a:lnTo>
                    <a:pt x="37" y="142"/>
                  </a:lnTo>
                  <a:lnTo>
                    <a:pt x="37" y="631"/>
                  </a:lnTo>
                  <a:lnTo>
                    <a:pt x="15" y="631"/>
                  </a:lnTo>
                  <a:cubicBezTo>
                    <a:pt x="7" y="631"/>
                    <a:pt x="0" y="638"/>
                    <a:pt x="0" y="647"/>
                  </a:cubicBezTo>
                  <a:cubicBezTo>
                    <a:pt x="0" y="655"/>
                    <a:pt x="7" y="663"/>
                    <a:pt x="15" y="663"/>
                  </a:cubicBezTo>
                  <a:close/>
                </a:path>
              </a:pathLst>
            </a:custGeom>
            <a:grpFill/>
            <a:ln w="0">
              <a:solidFill>
                <a:srgbClr val="CC33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</p:grpSp>
      <p:grpSp>
        <p:nvGrpSpPr>
          <p:cNvPr id="2" name="Grupo 1"/>
          <p:cNvGrpSpPr/>
          <p:nvPr/>
        </p:nvGrpSpPr>
        <p:grpSpPr>
          <a:xfrm>
            <a:off x="3305629" y="2898212"/>
            <a:ext cx="185937" cy="798293"/>
            <a:chOff x="3246668" y="3405516"/>
            <a:chExt cx="185937" cy="798293"/>
          </a:xfrm>
        </p:grpSpPr>
        <p:grpSp>
          <p:nvGrpSpPr>
            <p:cNvPr id="44" name="Grupo 43"/>
            <p:cNvGrpSpPr/>
            <p:nvPr/>
          </p:nvGrpSpPr>
          <p:grpSpPr>
            <a:xfrm>
              <a:off x="3246668" y="3411809"/>
              <a:ext cx="180000" cy="792000"/>
              <a:chOff x="3289760" y="1312573"/>
              <a:chExt cx="180000" cy="3302646"/>
            </a:xfrm>
          </p:grpSpPr>
          <p:sp>
            <p:nvSpPr>
              <p:cNvPr id="45" name="Triángulo isósceles 44"/>
              <p:cNvSpPr/>
              <p:nvPr/>
            </p:nvSpPr>
            <p:spPr>
              <a:xfrm flipV="1">
                <a:off x="3289760" y="1312573"/>
                <a:ext cx="180000" cy="180000"/>
              </a:xfrm>
              <a:prstGeom prst="triangle">
                <a:avLst/>
              </a:prstGeom>
              <a:solidFill>
                <a:srgbClr val="004C14"/>
              </a:solidFill>
              <a:ln>
                <a:solidFill>
                  <a:srgbClr val="004C1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 algn="l"/>
                <a:endParaRPr lang="es-CL" sz="1400" dirty="0" err="1"/>
              </a:p>
            </p:txBody>
          </p:sp>
          <p:cxnSp>
            <p:nvCxnSpPr>
              <p:cNvPr id="46" name="Conector recto 45"/>
              <p:cNvCxnSpPr/>
              <p:nvPr/>
            </p:nvCxnSpPr>
            <p:spPr>
              <a:xfrm>
                <a:off x="3375659" y="1483218"/>
                <a:ext cx="0" cy="3132001"/>
              </a:xfrm>
              <a:prstGeom prst="line">
                <a:avLst/>
              </a:prstGeom>
              <a:ln w="19050">
                <a:solidFill>
                  <a:srgbClr val="004C14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Triángulo isósceles 46"/>
            <p:cNvSpPr/>
            <p:nvPr/>
          </p:nvSpPr>
          <p:spPr>
            <a:xfrm flipV="1">
              <a:off x="3252605" y="3405516"/>
              <a:ext cx="180000" cy="103989"/>
            </a:xfrm>
            <a:prstGeom prst="triangle">
              <a:avLst/>
            </a:prstGeom>
            <a:solidFill>
              <a:srgbClr val="004C14"/>
            </a:solidFill>
            <a:ln>
              <a:solidFill>
                <a:srgbClr val="004C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l"/>
              <a:endParaRPr lang="es-CL" sz="1400" dirty="0" err="1">
                <a:solidFill>
                  <a:srgbClr val="FF9900"/>
                </a:solidFill>
              </a:endParaRPr>
            </a:p>
          </p:txBody>
        </p:sp>
      </p:grpSp>
      <p:grpSp>
        <p:nvGrpSpPr>
          <p:cNvPr id="3" name="Grupo 2"/>
          <p:cNvGrpSpPr/>
          <p:nvPr/>
        </p:nvGrpSpPr>
        <p:grpSpPr>
          <a:xfrm>
            <a:off x="6794872" y="2897618"/>
            <a:ext cx="187828" cy="792000"/>
            <a:chOff x="6735911" y="3404922"/>
            <a:chExt cx="187828" cy="792000"/>
          </a:xfrm>
        </p:grpSpPr>
        <p:grpSp>
          <p:nvGrpSpPr>
            <p:cNvPr id="41" name="Grupo 40"/>
            <p:cNvGrpSpPr/>
            <p:nvPr/>
          </p:nvGrpSpPr>
          <p:grpSpPr>
            <a:xfrm>
              <a:off x="6743739" y="3404922"/>
              <a:ext cx="180000" cy="792000"/>
              <a:chOff x="3289760" y="1312573"/>
              <a:chExt cx="180000" cy="3302646"/>
            </a:xfrm>
          </p:grpSpPr>
          <p:sp>
            <p:nvSpPr>
              <p:cNvPr id="42" name="Triángulo isósceles 41"/>
              <p:cNvSpPr/>
              <p:nvPr/>
            </p:nvSpPr>
            <p:spPr>
              <a:xfrm flipV="1">
                <a:off x="3289760" y="1312573"/>
                <a:ext cx="180000" cy="180000"/>
              </a:xfrm>
              <a:prstGeom prst="triangle">
                <a:avLst/>
              </a:prstGeom>
              <a:solidFill>
                <a:srgbClr val="004C14"/>
              </a:solidFill>
              <a:ln>
                <a:solidFill>
                  <a:srgbClr val="004C1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 algn="l"/>
                <a:endParaRPr lang="es-CL" sz="1400" dirty="0" err="1"/>
              </a:p>
            </p:txBody>
          </p:sp>
          <p:cxnSp>
            <p:nvCxnSpPr>
              <p:cNvPr id="43" name="Conector recto 42"/>
              <p:cNvCxnSpPr/>
              <p:nvPr/>
            </p:nvCxnSpPr>
            <p:spPr>
              <a:xfrm>
                <a:off x="3375659" y="1483219"/>
                <a:ext cx="0" cy="3132000"/>
              </a:xfrm>
              <a:prstGeom prst="line">
                <a:avLst/>
              </a:prstGeom>
              <a:ln w="19050">
                <a:solidFill>
                  <a:srgbClr val="004C14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Triángulo isósceles 47"/>
            <p:cNvSpPr/>
            <p:nvPr/>
          </p:nvSpPr>
          <p:spPr>
            <a:xfrm flipV="1">
              <a:off x="6735911" y="3413328"/>
              <a:ext cx="180000" cy="103989"/>
            </a:xfrm>
            <a:prstGeom prst="triangle">
              <a:avLst/>
            </a:prstGeom>
            <a:solidFill>
              <a:srgbClr val="004C14"/>
            </a:solidFill>
            <a:ln>
              <a:solidFill>
                <a:srgbClr val="004C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l"/>
              <a:endParaRPr lang="es-CL" sz="1400" dirty="0" err="1">
                <a:solidFill>
                  <a:srgbClr val="FF9900"/>
                </a:solidFill>
              </a:endParaRPr>
            </a:p>
          </p:txBody>
        </p:sp>
      </p:grpSp>
      <p:sp>
        <p:nvSpPr>
          <p:cNvPr id="67" name="Flecha derecha 66"/>
          <p:cNvSpPr/>
          <p:nvPr/>
        </p:nvSpPr>
        <p:spPr>
          <a:xfrm>
            <a:off x="3279150" y="2852814"/>
            <a:ext cx="6449711" cy="146115"/>
          </a:xfrm>
          <a:prstGeom prst="rightArrow">
            <a:avLst/>
          </a:prstGeom>
          <a:solidFill>
            <a:srgbClr val="004C14"/>
          </a:solidFill>
          <a:ln>
            <a:solidFill>
              <a:srgbClr val="004C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</p:spTree>
    <p:extLst>
      <p:ext uri="{BB962C8B-B14F-4D97-AF65-F5344CB8AC3E}">
        <p14:creationId xmlns:p14="http://schemas.microsoft.com/office/powerpoint/2010/main" val="2940780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 animBg="1"/>
      <p:bldP spid="66" grpId="0" animBg="1"/>
      <p:bldP spid="68" grpId="0"/>
      <p:bldP spid="79" grpId="0"/>
      <p:bldP spid="80" grpId="0"/>
      <p:bldP spid="81" grpId="0" animBg="1"/>
      <p:bldP spid="82" grpId="0" animBg="1"/>
      <p:bldP spid="83" grpId="0" animBg="1"/>
      <p:bldP spid="84" grpId="0"/>
      <p:bldP spid="87" grpId="0"/>
      <p:bldP spid="102" grpId="0"/>
      <p:bldP spid="6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ángulo 36"/>
          <p:cNvSpPr/>
          <p:nvPr/>
        </p:nvSpPr>
        <p:spPr>
          <a:xfrm>
            <a:off x="1326855" y="2070844"/>
            <a:ext cx="43936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00" b="1" dirty="0"/>
              <a:t>Encargado de la prevención de riesgos laborales </a:t>
            </a:r>
            <a:r>
              <a:rPr lang="es-MX" sz="1200" dirty="0"/>
              <a:t>para entidades empleadoras de hasta 100 personas trabajadoras</a:t>
            </a:r>
          </a:p>
        </p:txBody>
      </p:sp>
      <p:sp>
        <p:nvSpPr>
          <p:cNvPr id="39" name="Marcador de texto 2">
            <a:extLst>
              <a:ext uri="{FF2B5EF4-FFF2-40B4-BE49-F238E27FC236}">
                <a16:creationId xmlns:a16="http://schemas.microsoft.com/office/drawing/2014/main" xmlns="" id="{328429E5-D53C-3CD2-A2F0-CE417551744C}"/>
              </a:ext>
            </a:extLst>
          </p:cNvPr>
          <p:cNvSpPr txBox="1">
            <a:spLocks/>
          </p:cNvSpPr>
          <p:nvPr/>
        </p:nvSpPr>
        <p:spPr>
          <a:xfrm>
            <a:off x="1432606" y="1542046"/>
            <a:ext cx="421663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300" b="0" i="0" u="none" strike="noStrike" cap="none" spc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§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None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2606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4892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27178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29464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s-ES" sz="1600" b="1" spc="50" dirty="0" smtClean="0">
                <a:solidFill>
                  <a:srgbClr val="004C14"/>
                </a:solidFill>
              </a:rPr>
              <a:t>Entidad </a:t>
            </a:r>
            <a:r>
              <a:rPr lang="es-ES" sz="1600" b="1" spc="50" dirty="0" smtClean="0">
                <a:solidFill>
                  <a:srgbClr val="004C14"/>
                </a:solidFill>
              </a:rPr>
              <a:t>empleadora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s-ES" sz="1400" b="1" spc="50" dirty="0" smtClean="0">
                <a:solidFill>
                  <a:srgbClr val="004C14"/>
                </a:solidFill>
              </a:rPr>
              <a:t>(85 trabajadores)</a:t>
            </a:r>
            <a:endParaRPr lang="es-ES" sz="1400" b="1" spc="50" dirty="0">
              <a:solidFill>
                <a:srgbClr val="004C14"/>
              </a:solidFill>
            </a:endParaRPr>
          </a:p>
        </p:txBody>
      </p:sp>
      <p:grpSp>
        <p:nvGrpSpPr>
          <p:cNvPr id="102" name="Grupo 101"/>
          <p:cNvGrpSpPr/>
          <p:nvPr/>
        </p:nvGrpSpPr>
        <p:grpSpPr>
          <a:xfrm>
            <a:off x="419376" y="1359297"/>
            <a:ext cx="5305764" cy="1157763"/>
            <a:chOff x="1189973" y="1933229"/>
            <a:chExt cx="5305764" cy="1157763"/>
          </a:xfrm>
          <a:solidFill>
            <a:schemeClr val="bg1"/>
          </a:solidFill>
        </p:grpSpPr>
        <p:sp>
          <p:nvSpPr>
            <p:cNvPr id="103" name="Elipse 102"/>
            <p:cNvSpPr/>
            <p:nvPr/>
          </p:nvSpPr>
          <p:spPr>
            <a:xfrm>
              <a:off x="1189973" y="1933229"/>
              <a:ext cx="864000" cy="864000"/>
            </a:xfrm>
            <a:prstGeom prst="ellipse">
              <a:avLst/>
            </a:prstGeom>
            <a:solidFill>
              <a:srgbClr val="004C14"/>
            </a:solidFill>
            <a:ln>
              <a:solidFill>
                <a:srgbClr val="004C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l"/>
              <a:endParaRPr lang="es-CL" sz="1400" dirty="0"/>
            </a:p>
          </p:txBody>
        </p:sp>
        <p:sp>
          <p:nvSpPr>
            <p:cNvPr id="104" name="Rectángulo 103"/>
            <p:cNvSpPr/>
            <p:nvPr/>
          </p:nvSpPr>
          <p:spPr>
            <a:xfrm>
              <a:off x="2102085" y="2629327"/>
              <a:ext cx="4393652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s-MX" sz="1200" b="1" dirty="0">
                  <a:solidFill>
                    <a:srgbClr val="FF9900"/>
                  </a:solidFill>
                </a:rPr>
                <a:t>Departamento de prevención de riesgos </a:t>
              </a:r>
              <a:r>
                <a:rPr lang="es-MX" sz="1200" dirty="0"/>
                <a:t>para entidades empleadoras que tengan más de 100 personas trabajadoras</a:t>
              </a:r>
              <a:endParaRPr lang="es-MX" sz="1200" dirty="0"/>
            </a:p>
          </p:txBody>
        </p:sp>
        <p:sp>
          <p:nvSpPr>
            <p:cNvPr id="105" name="Marcador de texto 2">
              <a:extLst>
                <a:ext uri="{FF2B5EF4-FFF2-40B4-BE49-F238E27FC236}">
                  <a16:creationId xmlns:a16="http://schemas.microsoft.com/office/drawing/2014/main" xmlns="" id="{328429E5-D53C-3CD2-A2F0-CE417551744C}"/>
                </a:ext>
              </a:extLst>
            </p:cNvPr>
            <p:cNvSpPr txBox="1">
              <a:spLocks/>
            </p:cNvSpPr>
            <p:nvPr/>
          </p:nvSpPr>
          <p:spPr>
            <a:xfrm>
              <a:off x="2207836" y="2100529"/>
              <a:ext cx="4216632" cy="538609"/>
            </a:xfrm>
            <a:prstGeom prst="rect">
              <a:avLst/>
            </a:prstGeom>
            <a:grpFill/>
          </p:spPr>
          <p:txBody>
            <a:bodyPr wrap="square" lIns="0" tIns="0" rIns="0" bIns="0">
              <a:spAutoFit/>
            </a:bodyPr>
            <a:lstStyle>
              <a:lvl1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300" b="0" i="0" u="none" strike="noStrike" cap="none" spc="0" baseline="0">
                  <a:solidFill>
                    <a:schemeClr val="tx1">
                      <a:lumMod val="75000"/>
                      <a:lumOff val="25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1pPr>
              <a:lvl2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100000"/>
                <a:buFont typeface="Wingdings" pitchFamily="2" charset="2"/>
                <a:buChar char="§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2pPr>
              <a:lvl3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Char char="▫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3pPr>
              <a:lvl4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Char char="▫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4pPr>
              <a:lvl5pPr marL="0" marR="0" indent="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None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5pPr>
              <a:lvl6pPr marL="22606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6pPr>
              <a:lvl7pPr marL="24892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7pPr>
              <a:lvl8pPr marL="27178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8pPr>
              <a:lvl9pPr marL="29464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lnSpc>
                  <a:spcPct val="100000"/>
                </a:lnSpc>
                <a:spcAft>
                  <a:spcPts val="600"/>
                </a:spcAft>
              </a:pPr>
              <a:r>
                <a:rPr lang="es-ES" sz="1600" b="1" spc="50" dirty="0" smtClean="0">
                  <a:solidFill>
                    <a:srgbClr val="004C14"/>
                  </a:solidFill>
                </a:rPr>
                <a:t>Entidad </a:t>
              </a:r>
              <a:r>
                <a:rPr lang="es-ES" sz="1600" b="1" spc="50" dirty="0" smtClean="0">
                  <a:solidFill>
                    <a:srgbClr val="004C14"/>
                  </a:solidFill>
                </a:rPr>
                <a:t>empleadora</a:t>
              </a:r>
            </a:p>
            <a:p>
              <a:pPr>
                <a:lnSpc>
                  <a:spcPct val="100000"/>
                </a:lnSpc>
                <a:spcAft>
                  <a:spcPts val="600"/>
                </a:spcAft>
              </a:pPr>
              <a:r>
                <a:rPr lang="es-ES" sz="1400" b="1" spc="50" dirty="0" smtClean="0">
                  <a:solidFill>
                    <a:srgbClr val="FF9900"/>
                  </a:solidFill>
                </a:rPr>
                <a:t>(105 trabajadores)</a:t>
              </a:r>
              <a:endParaRPr lang="es-ES" sz="1400" b="1" spc="50" dirty="0">
                <a:solidFill>
                  <a:srgbClr val="FF9900"/>
                </a:solidFill>
              </a:endParaRPr>
            </a:p>
          </p:txBody>
        </p:sp>
        <p:grpSp>
          <p:nvGrpSpPr>
            <p:cNvPr id="106" name="Group 66">
              <a:extLst>
                <a:ext uri="{FF2B5EF4-FFF2-40B4-BE49-F238E27FC236}">
                  <a16:creationId xmlns="" xmlns:a16="http://schemas.microsoft.com/office/drawing/2014/main" id="{BF10A898-BBA7-0DF8-075E-8D9D59E6CBE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423007" y="2158264"/>
              <a:ext cx="397929" cy="397090"/>
              <a:chOff x="6827" y="1260"/>
              <a:chExt cx="474" cy="473"/>
            </a:xfrm>
            <a:grpFill/>
          </p:grpSpPr>
          <p:sp>
            <p:nvSpPr>
              <p:cNvPr id="107" name="Freeform 67">
                <a:extLst>
                  <a:ext uri="{FF2B5EF4-FFF2-40B4-BE49-F238E27FC236}">
                    <a16:creationId xmlns="" xmlns:a16="http://schemas.microsoft.com/office/drawing/2014/main" id="{97A5EDC2-8A1B-BC3C-9510-1D4D4DEDFF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30" y="1368"/>
                <a:ext cx="84" cy="84"/>
              </a:xfrm>
              <a:custGeom>
                <a:avLst/>
                <a:gdLst>
                  <a:gd name="T0" fmla="*/ 106 w 137"/>
                  <a:gd name="T1" fmla="*/ 106 h 137"/>
                  <a:gd name="T2" fmla="*/ 106 w 137"/>
                  <a:gd name="T3" fmla="*/ 106 h 137"/>
                  <a:gd name="T4" fmla="*/ 31 w 137"/>
                  <a:gd name="T5" fmla="*/ 106 h 137"/>
                  <a:gd name="T6" fmla="*/ 31 w 137"/>
                  <a:gd name="T7" fmla="*/ 31 h 137"/>
                  <a:gd name="T8" fmla="*/ 106 w 137"/>
                  <a:gd name="T9" fmla="*/ 31 h 137"/>
                  <a:gd name="T10" fmla="*/ 106 w 137"/>
                  <a:gd name="T11" fmla="*/ 106 h 137"/>
                  <a:gd name="T12" fmla="*/ 122 w 137"/>
                  <a:gd name="T13" fmla="*/ 0 h 137"/>
                  <a:gd name="T14" fmla="*/ 122 w 137"/>
                  <a:gd name="T15" fmla="*/ 0 h 137"/>
                  <a:gd name="T16" fmla="*/ 16 w 137"/>
                  <a:gd name="T17" fmla="*/ 0 h 137"/>
                  <a:gd name="T18" fmla="*/ 0 w 137"/>
                  <a:gd name="T19" fmla="*/ 16 h 137"/>
                  <a:gd name="T20" fmla="*/ 0 w 137"/>
                  <a:gd name="T21" fmla="*/ 122 h 137"/>
                  <a:gd name="T22" fmla="*/ 16 w 137"/>
                  <a:gd name="T23" fmla="*/ 137 h 137"/>
                  <a:gd name="T24" fmla="*/ 122 w 137"/>
                  <a:gd name="T25" fmla="*/ 137 h 137"/>
                  <a:gd name="T26" fmla="*/ 137 w 137"/>
                  <a:gd name="T27" fmla="*/ 122 h 137"/>
                  <a:gd name="T28" fmla="*/ 137 w 137"/>
                  <a:gd name="T29" fmla="*/ 16 h 137"/>
                  <a:gd name="T30" fmla="*/ 122 w 137"/>
                  <a:gd name="T31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7" h="137">
                    <a:moveTo>
                      <a:pt x="106" y="106"/>
                    </a:moveTo>
                    <a:lnTo>
                      <a:pt x="106" y="106"/>
                    </a:lnTo>
                    <a:lnTo>
                      <a:pt x="31" y="106"/>
                    </a:lnTo>
                    <a:lnTo>
                      <a:pt x="31" y="31"/>
                    </a:lnTo>
                    <a:lnTo>
                      <a:pt x="106" y="31"/>
                    </a:lnTo>
                    <a:lnTo>
                      <a:pt x="106" y="106"/>
                    </a:lnTo>
                    <a:close/>
                    <a:moveTo>
                      <a:pt x="122" y="0"/>
                    </a:moveTo>
                    <a:lnTo>
                      <a:pt x="122" y="0"/>
                    </a:lnTo>
                    <a:lnTo>
                      <a:pt x="16" y="0"/>
                    </a:lnTo>
                    <a:cubicBezTo>
                      <a:pt x="7" y="0"/>
                      <a:pt x="0" y="7"/>
                      <a:pt x="0" y="16"/>
                    </a:cubicBezTo>
                    <a:lnTo>
                      <a:pt x="0" y="122"/>
                    </a:lnTo>
                    <a:cubicBezTo>
                      <a:pt x="0" y="130"/>
                      <a:pt x="7" y="137"/>
                      <a:pt x="16" y="137"/>
                    </a:cubicBezTo>
                    <a:lnTo>
                      <a:pt x="122" y="137"/>
                    </a:lnTo>
                    <a:cubicBezTo>
                      <a:pt x="130" y="137"/>
                      <a:pt x="137" y="130"/>
                      <a:pt x="137" y="122"/>
                    </a:cubicBezTo>
                    <a:lnTo>
                      <a:pt x="137" y="16"/>
                    </a:lnTo>
                    <a:cubicBezTo>
                      <a:pt x="137" y="7"/>
                      <a:pt x="130" y="0"/>
                      <a:pt x="122" y="0"/>
                    </a:cubicBez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108" name="Freeform 68">
                <a:extLst>
                  <a:ext uri="{FF2B5EF4-FFF2-40B4-BE49-F238E27FC236}">
                    <a16:creationId xmlns="" xmlns:a16="http://schemas.microsoft.com/office/drawing/2014/main" id="{6003E77B-F55C-E4DA-47DE-3073B0F5F4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30" y="1477"/>
                <a:ext cx="84" cy="84"/>
              </a:xfrm>
              <a:custGeom>
                <a:avLst/>
                <a:gdLst>
                  <a:gd name="T0" fmla="*/ 106 w 137"/>
                  <a:gd name="T1" fmla="*/ 106 h 137"/>
                  <a:gd name="T2" fmla="*/ 106 w 137"/>
                  <a:gd name="T3" fmla="*/ 106 h 137"/>
                  <a:gd name="T4" fmla="*/ 31 w 137"/>
                  <a:gd name="T5" fmla="*/ 106 h 137"/>
                  <a:gd name="T6" fmla="*/ 31 w 137"/>
                  <a:gd name="T7" fmla="*/ 31 h 137"/>
                  <a:gd name="T8" fmla="*/ 106 w 137"/>
                  <a:gd name="T9" fmla="*/ 31 h 137"/>
                  <a:gd name="T10" fmla="*/ 106 w 137"/>
                  <a:gd name="T11" fmla="*/ 106 h 137"/>
                  <a:gd name="T12" fmla="*/ 122 w 137"/>
                  <a:gd name="T13" fmla="*/ 0 h 137"/>
                  <a:gd name="T14" fmla="*/ 122 w 137"/>
                  <a:gd name="T15" fmla="*/ 0 h 137"/>
                  <a:gd name="T16" fmla="*/ 16 w 137"/>
                  <a:gd name="T17" fmla="*/ 0 h 137"/>
                  <a:gd name="T18" fmla="*/ 0 w 137"/>
                  <a:gd name="T19" fmla="*/ 15 h 137"/>
                  <a:gd name="T20" fmla="*/ 0 w 137"/>
                  <a:gd name="T21" fmla="*/ 121 h 137"/>
                  <a:gd name="T22" fmla="*/ 16 w 137"/>
                  <a:gd name="T23" fmla="*/ 137 h 137"/>
                  <a:gd name="T24" fmla="*/ 122 w 137"/>
                  <a:gd name="T25" fmla="*/ 137 h 137"/>
                  <a:gd name="T26" fmla="*/ 137 w 137"/>
                  <a:gd name="T27" fmla="*/ 121 h 137"/>
                  <a:gd name="T28" fmla="*/ 137 w 137"/>
                  <a:gd name="T29" fmla="*/ 15 h 137"/>
                  <a:gd name="T30" fmla="*/ 122 w 137"/>
                  <a:gd name="T31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7" h="137">
                    <a:moveTo>
                      <a:pt x="106" y="106"/>
                    </a:moveTo>
                    <a:lnTo>
                      <a:pt x="106" y="106"/>
                    </a:lnTo>
                    <a:lnTo>
                      <a:pt x="31" y="106"/>
                    </a:lnTo>
                    <a:lnTo>
                      <a:pt x="31" y="31"/>
                    </a:lnTo>
                    <a:lnTo>
                      <a:pt x="106" y="31"/>
                    </a:lnTo>
                    <a:lnTo>
                      <a:pt x="106" y="106"/>
                    </a:lnTo>
                    <a:close/>
                    <a:moveTo>
                      <a:pt x="122" y="0"/>
                    </a:moveTo>
                    <a:lnTo>
                      <a:pt x="122" y="0"/>
                    </a:lnTo>
                    <a:lnTo>
                      <a:pt x="16" y="0"/>
                    </a:lnTo>
                    <a:cubicBezTo>
                      <a:pt x="7" y="0"/>
                      <a:pt x="0" y="7"/>
                      <a:pt x="0" y="15"/>
                    </a:cubicBezTo>
                    <a:lnTo>
                      <a:pt x="0" y="121"/>
                    </a:lnTo>
                    <a:cubicBezTo>
                      <a:pt x="0" y="130"/>
                      <a:pt x="7" y="137"/>
                      <a:pt x="16" y="137"/>
                    </a:cubicBezTo>
                    <a:lnTo>
                      <a:pt x="122" y="137"/>
                    </a:lnTo>
                    <a:cubicBezTo>
                      <a:pt x="130" y="137"/>
                      <a:pt x="137" y="130"/>
                      <a:pt x="137" y="121"/>
                    </a:cubicBezTo>
                    <a:lnTo>
                      <a:pt x="137" y="15"/>
                    </a:lnTo>
                    <a:cubicBezTo>
                      <a:pt x="137" y="7"/>
                      <a:pt x="130" y="0"/>
                      <a:pt x="122" y="0"/>
                    </a:cubicBez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109" name="Freeform 69">
                <a:extLst>
                  <a:ext uri="{FF2B5EF4-FFF2-40B4-BE49-F238E27FC236}">
                    <a16:creationId xmlns="" xmlns:a16="http://schemas.microsoft.com/office/drawing/2014/main" id="{9B0F5EED-4084-4BE6-74B8-F5F24A8CE8D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13" y="1368"/>
                <a:ext cx="84" cy="84"/>
              </a:xfrm>
              <a:custGeom>
                <a:avLst/>
                <a:gdLst>
                  <a:gd name="T0" fmla="*/ 106 w 137"/>
                  <a:gd name="T1" fmla="*/ 106 h 137"/>
                  <a:gd name="T2" fmla="*/ 106 w 137"/>
                  <a:gd name="T3" fmla="*/ 106 h 137"/>
                  <a:gd name="T4" fmla="*/ 31 w 137"/>
                  <a:gd name="T5" fmla="*/ 106 h 137"/>
                  <a:gd name="T6" fmla="*/ 31 w 137"/>
                  <a:gd name="T7" fmla="*/ 31 h 137"/>
                  <a:gd name="T8" fmla="*/ 106 w 137"/>
                  <a:gd name="T9" fmla="*/ 31 h 137"/>
                  <a:gd name="T10" fmla="*/ 106 w 137"/>
                  <a:gd name="T11" fmla="*/ 106 h 137"/>
                  <a:gd name="T12" fmla="*/ 121 w 137"/>
                  <a:gd name="T13" fmla="*/ 0 h 137"/>
                  <a:gd name="T14" fmla="*/ 121 w 137"/>
                  <a:gd name="T15" fmla="*/ 0 h 137"/>
                  <a:gd name="T16" fmla="*/ 15 w 137"/>
                  <a:gd name="T17" fmla="*/ 0 h 137"/>
                  <a:gd name="T18" fmla="*/ 0 w 137"/>
                  <a:gd name="T19" fmla="*/ 16 h 137"/>
                  <a:gd name="T20" fmla="*/ 0 w 137"/>
                  <a:gd name="T21" fmla="*/ 122 h 137"/>
                  <a:gd name="T22" fmla="*/ 15 w 137"/>
                  <a:gd name="T23" fmla="*/ 137 h 137"/>
                  <a:gd name="T24" fmla="*/ 121 w 137"/>
                  <a:gd name="T25" fmla="*/ 137 h 137"/>
                  <a:gd name="T26" fmla="*/ 137 w 137"/>
                  <a:gd name="T27" fmla="*/ 122 h 137"/>
                  <a:gd name="T28" fmla="*/ 137 w 137"/>
                  <a:gd name="T29" fmla="*/ 16 h 137"/>
                  <a:gd name="T30" fmla="*/ 121 w 137"/>
                  <a:gd name="T31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7" h="137">
                    <a:moveTo>
                      <a:pt x="106" y="106"/>
                    </a:moveTo>
                    <a:lnTo>
                      <a:pt x="106" y="106"/>
                    </a:lnTo>
                    <a:lnTo>
                      <a:pt x="31" y="106"/>
                    </a:lnTo>
                    <a:lnTo>
                      <a:pt x="31" y="31"/>
                    </a:lnTo>
                    <a:lnTo>
                      <a:pt x="106" y="31"/>
                    </a:lnTo>
                    <a:lnTo>
                      <a:pt x="106" y="106"/>
                    </a:lnTo>
                    <a:close/>
                    <a:moveTo>
                      <a:pt x="121" y="0"/>
                    </a:moveTo>
                    <a:lnTo>
                      <a:pt x="121" y="0"/>
                    </a:lnTo>
                    <a:lnTo>
                      <a:pt x="15" y="0"/>
                    </a:lnTo>
                    <a:cubicBezTo>
                      <a:pt x="7" y="0"/>
                      <a:pt x="0" y="7"/>
                      <a:pt x="0" y="16"/>
                    </a:cubicBezTo>
                    <a:lnTo>
                      <a:pt x="0" y="122"/>
                    </a:lnTo>
                    <a:cubicBezTo>
                      <a:pt x="0" y="130"/>
                      <a:pt x="7" y="137"/>
                      <a:pt x="15" y="137"/>
                    </a:cubicBezTo>
                    <a:lnTo>
                      <a:pt x="121" y="137"/>
                    </a:lnTo>
                    <a:cubicBezTo>
                      <a:pt x="130" y="137"/>
                      <a:pt x="137" y="130"/>
                      <a:pt x="137" y="122"/>
                    </a:cubicBezTo>
                    <a:lnTo>
                      <a:pt x="137" y="16"/>
                    </a:lnTo>
                    <a:cubicBezTo>
                      <a:pt x="137" y="7"/>
                      <a:pt x="130" y="0"/>
                      <a:pt x="121" y="0"/>
                    </a:cubicBez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110" name="Freeform 70">
                <a:extLst>
                  <a:ext uri="{FF2B5EF4-FFF2-40B4-BE49-F238E27FC236}">
                    <a16:creationId xmlns="" xmlns:a16="http://schemas.microsoft.com/office/drawing/2014/main" id="{5A05D8C6-0DA0-3831-3F53-2DC9064F64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13" y="1585"/>
                <a:ext cx="84" cy="83"/>
              </a:xfrm>
              <a:custGeom>
                <a:avLst/>
                <a:gdLst>
                  <a:gd name="T0" fmla="*/ 106 w 137"/>
                  <a:gd name="T1" fmla="*/ 106 h 136"/>
                  <a:gd name="T2" fmla="*/ 106 w 137"/>
                  <a:gd name="T3" fmla="*/ 106 h 136"/>
                  <a:gd name="T4" fmla="*/ 31 w 137"/>
                  <a:gd name="T5" fmla="*/ 106 h 136"/>
                  <a:gd name="T6" fmla="*/ 31 w 137"/>
                  <a:gd name="T7" fmla="*/ 30 h 136"/>
                  <a:gd name="T8" fmla="*/ 106 w 137"/>
                  <a:gd name="T9" fmla="*/ 30 h 136"/>
                  <a:gd name="T10" fmla="*/ 106 w 137"/>
                  <a:gd name="T11" fmla="*/ 106 h 136"/>
                  <a:gd name="T12" fmla="*/ 121 w 137"/>
                  <a:gd name="T13" fmla="*/ 0 h 136"/>
                  <a:gd name="T14" fmla="*/ 121 w 137"/>
                  <a:gd name="T15" fmla="*/ 0 h 136"/>
                  <a:gd name="T16" fmla="*/ 15 w 137"/>
                  <a:gd name="T17" fmla="*/ 0 h 136"/>
                  <a:gd name="T18" fmla="*/ 0 w 137"/>
                  <a:gd name="T19" fmla="*/ 15 h 136"/>
                  <a:gd name="T20" fmla="*/ 0 w 137"/>
                  <a:gd name="T21" fmla="*/ 121 h 136"/>
                  <a:gd name="T22" fmla="*/ 15 w 137"/>
                  <a:gd name="T23" fmla="*/ 136 h 136"/>
                  <a:gd name="T24" fmla="*/ 121 w 137"/>
                  <a:gd name="T25" fmla="*/ 136 h 136"/>
                  <a:gd name="T26" fmla="*/ 137 w 137"/>
                  <a:gd name="T27" fmla="*/ 121 h 136"/>
                  <a:gd name="T28" fmla="*/ 137 w 137"/>
                  <a:gd name="T29" fmla="*/ 15 h 136"/>
                  <a:gd name="T30" fmla="*/ 121 w 137"/>
                  <a:gd name="T31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7" h="136">
                    <a:moveTo>
                      <a:pt x="106" y="106"/>
                    </a:moveTo>
                    <a:lnTo>
                      <a:pt x="106" y="106"/>
                    </a:lnTo>
                    <a:lnTo>
                      <a:pt x="31" y="106"/>
                    </a:lnTo>
                    <a:lnTo>
                      <a:pt x="31" y="30"/>
                    </a:lnTo>
                    <a:lnTo>
                      <a:pt x="106" y="30"/>
                    </a:lnTo>
                    <a:lnTo>
                      <a:pt x="106" y="106"/>
                    </a:lnTo>
                    <a:close/>
                    <a:moveTo>
                      <a:pt x="121" y="0"/>
                    </a:moveTo>
                    <a:lnTo>
                      <a:pt x="121" y="0"/>
                    </a:lnTo>
                    <a:lnTo>
                      <a:pt x="15" y="0"/>
                    </a:lnTo>
                    <a:cubicBezTo>
                      <a:pt x="7" y="0"/>
                      <a:pt x="0" y="7"/>
                      <a:pt x="0" y="15"/>
                    </a:cubicBezTo>
                    <a:lnTo>
                      <a:pt x="0" y="121"/>
                    </a:lnTo>
                    <a:cubicBezTo>
                      <a:pt x="0" y="130"/>
                      <a:pt x="7" y="136"/>
                      <a:pt x="15" y="136"/>
                    </a:cubicBezTo>
                    <a:lnTo>
                      <a:pt x="121" y="136"/>
                    </a:lnTo>
                    <a:cubicBezTo>
                      <a:pt x="130" y="136"/>
                      <a:pt x="137" y="130"/>
                      <a:pt x="137" y="121"/>
                    </a:cubicBezTo>
                    <a:lnTo>
                      <a:pt x="137" y="15"/>
                    </a:lnTo>
                    <a:cubicBezTo>
                      <a:pt x="137" y="7"/>
                      <a:pt x="130" y="0"/>
                      <a:pt x="121" y="0"/>
                    </a:cubicBez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111" name="Freeform 71">
                <a:extLst>
                  <a:ext uri="{FF2B5EF4-FFF2-40B4-BE49-F238E27FC236}">
                    <a16:creationId xmlns="" xmlns:a16="http://schemas.microsoft.com/office/drawing/2014/main" id="{ECBD85D0-C82A-3030-7532-D2C3A9EF95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13" y="1477"/>
                <a:ext cx="84" cy="84"/>
              </a:xfrm>
              <a:custGeom>
                <a:avLst/>
                <a:gdLst>
                  <a:gd name="T0" fmla="*/ 106 w 137"/>
                  <a:gd name="T1" fmla="*/ 106 h 137"/>
                  <a:gd name="T2" fmla="*/ 106 w 137"/>
                  <a:gd name="T3" fmla="*/ 106 h 137"/>
                  <a:gd name="T4" fmla="*/ 31 w 137"/>
                  <a:gd name="T5" fmla="*/ 106 h 137"/>
                  <a:gd name="T6" fmla="*/ 31 w 137"/>
                  <a:gd name="T7" fmla="*/ 31 h 137"/>
                  <a:gd name="T8" fmla="*/ 106 w 137"/>
                  <a:gd name="T9" fmla="*/ 31 h 137"/>
                  <a:gd name="T10" fmla="*/ 106 w 137"/>
                  <a:gd name="T11" fmla="*/ 106 h 137"/>
                  <a:gd name="T12" fmla="*/ 121 w 137"/>
                  <a:gd name="T13" fmla="*/ 0 h 137"/>
                  <a:gd name="T14" fmla="*/ 121 w 137"/>
                  <a:gd name="T15" fmla="*/ 0 h 137"/>
                  <a:gd name="T16" fmla="*/ 15 w 137"/>
                  <a:gd name="T17" fmla="*/ 0 h 137"/>
                  <a:gd name="T18" fmla="*/ 0 w 137"/>
                  <a:gd name="T19" fmla="*/ 15 h 137"/>
                  <a:gd name="T20" fmla="*/ 0 w 137"/>
                  <a:gd name="T21" fmla="*/ 121 h 137"/>
                  <a:gd name="T22" fmla="*/ 15 w 137"/>
                  <a:gd name="T23" fmla="*/ 137 h 137"/>
                  <a:gd name="T24" fmla="*/ 121 w 137"/>
                  <a:gd name="T25" fmla="*/ 137 h 137"/>
                  <a:gd name="T26" fmla="*/ 137 w 137"/>
                  <a:gd name="T27" fmla="*/ 121 h 137"/>
                  <a:gd name="T28" fmla="*/ 137 w 137"/>
                  <a:gd name="T29" fmla="*/ 15 h 137"/>
                  <a:gd name="T30" fmla="*/ 121 w 137"/>
                  <a:gd name="T31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7" h="137">
                    <a:moveTo>
                      <a:pt x="106" y="106"/>
                    </a:moveTo>
                    <a:lnTo>
                      <a:pt x="106" y="106"/>
                    </a:lnTo>
                    <a:lnTo>
                      <a:pt x="31" y="106"/>
                    </a:lnTo>
                    <a:lnTo>
                      <a:pt x="31" y="31"/>
                    </a:lnTo>
                    <a:lnTo>
                      <a:pt x="106" y="31"/>
                    </a:lnTo>
                    <a:lnTo>
                      <a:pt x="106" y="106"/>
                    </a:lnTo>
                    <a:close/>
                    <a:moveTo>
                      <a:pt x="121" y="0"/>
                    </a:moveTo>
                    <a:lnTo>
                      <a:pt x="121" y="0"/>
                    </a:lnTo>
                    <a:lnTo>
                      <a:pt x="15" y="0"/>
                    </a:lnTo>
                    <a:cubicBezTo>
                      <a:pt x="7" y="0"/>
                      <a:pt x="0" y="7"/>
                      <a:pt x="0" y="15"/>
                    </a:cubicBezTo>
                    <a:lnTo>
                      <a:pt x="0" y="121"/>
                    </a:lnTo>
                    <a:cubicBezTo>
                      <a:pt x="0" y="130"/>
                      <a:pt x="7" y="137"/>
                      <a:pt x="15" y="137"/>
                    </a:cubicBezTo>
                    <a:lnTo>
                      <a:pt x="121" y="137"/>
                    </a:lnTo>
                    <a:cubicBezTo>
                      <a:pt x="130" y="137"/>
                      <a:pt x="137" y="130"/>
                      <a:pt x="137" y="121"/>
                    </a:cubicBezTo>
                    <a:lnTo>
                      <a:pt x="137" y="15"/>
                    </a:lnTo>
                    <a:cubicBezTo>
                      <a:pt x="137" y="7"/>
                      <a:pt x="130" y="0"/>
                      <a:pt x="121" y="0"/>
                    </a:cubicBez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112" name="Freeform 72">
                <a:extLst>
                  <a:ext uri="{FF2B5EF4-FFF2-40B4-BE49-F238E27FC236}">
                    <a16:creationId xmlns="" xmlns:a16="http://schemas.microsoft.com/office/drawing/2014/main" id="{D8069469-528C-9C38-464A-AD5CD95239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22" y="1368"/>
                <a:ext cx="83" cy="84"/>
              </a:xfrm>
              <a:custGeom>
                <a:avLst/>
                <a:gdLst>
                  <a:gd name="T0" fmla="*/ 30 w 136"/>
                  <a:gd name="T1" fmla="*/ 31 h 137"/>
                  <a:gd name="T2" fmla="*/ 30 w 136"/>
                  <a:gd name="T3" fmla="*/ 31 h 137"/>
                  <a:gd name="T4" fmla="*/ 106 w 136"/>
                  <a:gd name="T5" fmla="*/ 31 h 137"/>
                  <a:gd name="T6" fmla="*/ 106 w 136"/>
                  <a:gd name="T7" fmla="*/ 106 h 137"/>
                  <a:gd name="T8" fmla="*/ 30 w 136"/>
                  <a:gd name="T9" fmla="*/ 106 h 137"/>
                  <a:gd name="T10" fmla="*/ 30 w 136"/>
                  <a:gd name="T11" fmla="*/ 31 h 137"/>
                  <a:gd name="T12" fmla="*/ 0 w 136"/>
                  <a:gd name="T13" fmla="*/ 122 h 137"/>
                  <a:gd name="T14" fmla="*/ 0 w 136"/>
                  <a:gd name="T15" fmla="*/ 122 h 137"/>
                  <a:gd name="T16" fmla="*/ 15 w 136"/>
                  <a:gd name="T17" fmla="*/ 137 h 137"/>
                  <a:gd name="T18" fmla="*/ 121 w 136"/>
                  <a:gd name="T19" fmla="*/ 137 h 137"/>
                  <a:gd name="T20" fmla="*/ 136 w 136"/>
                  <a:gd name="T21" fmla="*/ 122 h 137"/>
                  <a:gd name="T22" fmla="*/ 136 w 136"/>
                  <a:gd name="T23" fmla="*/ 16 h 137"/>
                  <a:gd name="T24" fmla="*/ 121 w 136"/>
                  <a:gd name="T25" fmla="*/ 0 h 137"/>
                  <a:gd name="T26" fmla="*/ 15 w 136"/>
                  <a:gd name="T27" fmla="*/ 0 h 137"/>
                  <a:gd name="T28" fmla="*/ 0 w 136"/>
                  <a:gd name="T29" fmla="*/ 16 h 137"/>
                  <a:gd name="T30" fmla="*/ 0 w 136"/>
                  <a:gd name="T31" fmla="*/ 12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6" h="137">
                    <a:moveTo>
                      <a:pt x="30" y="31"/>
                    </a:moveTo>
                    <a:lnTo>
                      <a:pt x="30" y="31"/>
                    </a:lnTo>
                    <a:lnTo>
                      <a:pt x="106" y="31"/>
                    </a:lnTo>
                    <a:lnTo>
                      <a:pt x="106" y="106"/>
                    </a:lnTo>
                    <a:lnTo>
                      <a:pt x="30" y="106"/>
                    </a:lnTo>
                    <a:lnTo>
                      <a:pt x="30" y="31"/>
                    </a:lnTo>
                    <a:close/>
                    <a:moveTo>
                      <a:pt x="0" y="122"/>
                    </a:moveTo>
                    <a:lnTo>
                      <a:pt x="0" y="122"/>
                    </a:lnTo>
                    <a:cubicBezTo>
                      <a:pt x="0" y="130"/>
                      <a:pt x="7" y="137"/>
                      <a:pt x="15" y="137"/>
                    </a:cubicBezTo>
                    <a:lnTo>
                      <a:pt x="121" y="137"/>
                    </a:lnTo>
                    <a:cubicBezTo>
                      <a:pt x="129" y="137"/>
                      <a:pt x="136" y="130"/>
                      <a:pt x="136" y="122"/>
                    </a:cubicBezTo>
                    <a:lnTo>
                      <a:pt x="136" y="16"/>
                    </a:lnTo>
                    <a:cubicBezTo>
                      <a:pt x="136" y="7"/>
                      <a:pt x="129" y="0"/>
                      <a:pt x="121" y="0"/>
                    </a:cubicBezTo>
                    <a:lnTo>
                      <a:pt x="15" y="0"/>
                    </a:lnTo>
                    <a:cubicBezTo>
                      <a:pt x="7" y="0"/>
                      <a:pt x="0" y="7"/>
                      <a:pt x="0" y="16"/>
                    </a:cubicBezTo>
                    <a:lnTo>
                      <a:pt x="0" y="122"/>
                    </a:ln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113" name="Freeform 73">
                <a:extLst>
                  <a:ext uri="{FF2B5EF4-FFF2-40B4-BE49-F238E27FC236}">
                    <a16:creationId xmlns="" xmlns:a16="http://schemas.microsoft.com/office/drawing/2014/main" id="{FD28316C-94CE-34CF-903D-01A39504A6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22" y="1477"/>
                <a:ext cx="83" cy="84"/>
              </a:xfrm>
              <a:custGeom>
                <a:avLst/>
                <a:gdLst>
                  <a:gd name="T0" fmla="*/ 30 w 136"/>
                  <a:gd name="T1" fmla="*/ 31 h 137"/>
                  <a:gd name="T2" fmla="*/ 30 w 136"/>
                  <a:gd name="T3" fmla="*/ 31 h 137"/>
                  <a:gd name="T4" fmla="*/ 106 w 136"/>
                  <a:gd name="T5" fmla="*/ 31 h 137"/>
                  <a:gd name="T6" fmla="*/ 106 w 136"/>
                  <a:gd name="T7" fmla="*/ 106 h 137"/>
                  <a:gd name="T8" fmla="*/ 30 w 136"/>
                  <a:gd name="T9" fmla="*/ 106 h 137"/>
                  <a:gd name="T10" fmla="*/ 30 w 136"/>
                  <a:gd name="T11" fmla="*/ 31 h 137"/>
                  <a:gd name="T12" fmla="*/ 0 w 136"/>
                  <a:gd name="T13" fmla="*/ 121 h 137"/>
                  <a:gd name="T14" fmla="*/ 0 w 136"/>
                  <a:gd name="T15" fmla="*/ 121 h 137"/>
                  <a:gd name="T16" fmla="*/ 15 w 136"/>
                  <a:gd name="T17" fmla="*/ 137 h 137"/>
                  <a:gd name="T18" fmla="*/ 121 w 136"/>
                  <a:gd name="T19" fmla="*/ 137 h 137"/>
                  <a:gd name="T20" fmla="*/ 136 w 136"/>
                  <a:gd name="T21" fmla="*/ 121 h 137"/>
                  <a:gd name="T22" fmla="*/ 136 w 136"/>
                  <a:gd name="T23" fmla="*/ 15 h 137"/>
                  <a:gd name="T24" fmla="*/ 121 w 136"/>
                  <a:gd name="T25" fmla="*/ 0 h 137"/>
                  <a:gd name="T26" fmla="*/ 15 w 136"/>
                  <a:gd name="T27" fmla="*/ 0 h 137"/>
                  <a:gd name="T28" fmla="*/ 0 w 136"/>
                  <a:gd name="T29" fmla="*/ 15 h 137"/>
                  <a:gd name="T30" fmla="*/ 0 w 136"/>
                  <a:gd name="T31" fmla="*/ 1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6" h="137">
                    <a:moveTo>
                      <a:pt x="30" y="31"/>
                    </a:moveTo>
                    <a:lnTo>
                      <a:pt x="30" y="31"/>
                    </a:lnTo>
                    <a:lnTo>
                      <a:pt x="106" y="31"/>
                    </a:lnTo>
                    <a:lnTo>
                      <a:pt x="106" y="106"/>
                    </a:lnTo>
                    <a:lnTo>
                      <a:pt x="30" y="106"/>
                    </a:lnTo>
                    <a:lnTo>
                      <a:pt x="30" y="31"/>
                    </a:lnTo>
                    <a:close/>
                    <a:moveTo>
                      <a:pt x="0" y="121"/>
                    </a:moveTo>
                    <a:lnTo>
                      <a:pt x="0" y="121"/>
                    </a:lnTo>
                    <a:cubicBezTo>
                      <a:pt x="0" y="130"/>
                      <a:pt x="7" y="137"/>
                      <a:pt x="15" y="137"/>
                    </a:cubicBezTo>
                    <a:lnTo>
                      <a:pt x="121" y="137"/>
                    </a:lnTo>
                    <a:cubicBezTo>
                      <a:pt x="129" y="137"/>
                      <a:pt x="136" y="130"/>
                      <a:pt x="136" y="121"/>
                    </a:cubicBezTo>
                    <a:lnTo>
                      <a:pt x="136" y="15"/>
                    </a:lnTo>
                    <a:cubicBezTo>
                      <a:pt x="136" y="7"/>
                      <a:pt x="129" y="0"/>
                      <a:pt x="121" y="0"/>
                    </a:cubicBezTo>
                    <a:lnTo>
                      <a:pt x="15" y="0"/>
                    </a:lnTo>
                    <a:cubicBezTo>
                      <a:pt x="7" y="0"/>
                      <a:pt x="0" y="7"/>
                      <a:pt x="0" y="15"/>
                    </a:cubicBezTo>
                    <a:lnTo>
                      <a:pt x="0" y="121"/>
                    </a:ln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114" name="Freeform 74">
                <a:extLst>
                  <a:ext uri="{FF2B5EF4-FFF2-40B4-BE49-F238E27FC236}">
                    <a16:creationId xmlns="" xmlns:a16="http://schemas.microsoft.com/office/drawing/2014/main" id="{F7423CE1-424C-BBFB-3D58-C56523FFDD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30" y="1585"/>
                <a:ext cx="84" cy="83"/>
              </a:xfrm>
              <a:custGeom>
                <a:avLst/>
                <a:gdLst>
                  <a:gd name="T0" fmla="*/ 106 w 137"/>
                  <a:gd name="T1" fmla="*/ 106 h 136"/>
                  <a:gd name="T2" fmla="*/ 106 w 137"/>
                  <a:gd name="T3" fmla="*/ 106 h 136"/>
                  <a:gd name="T4" fmla="*/ 31 w 137"/>
                  <a:gd name="T5" fmla="*/ 106 h 136"/>
                  <a:gd name="T6" fmla="*/ 31 w 137"/>
                  <a:gd name="T7" fmla="*/ 30 h 136"/>
                  <a:gd name="T8" fmla="*/ 106 w 137"/>
                  <a:gd name="T9" fmla="*/ 30 h 136"/>
                  <a:gd name="T10" fmla="*/ 106 w 137"/>
                  <a:gd name="T11" fmla="*/ 106 h 136"/>
                  <a:gd name="T12" fmla="*/ 122 w 137"/>
                  <a:gd name="T13" fmla="*/ 0 h 136"/>
                  <a:gd name="T14" fmla="*/ 122 w 137"/>
                  <a:gd name="T15" fmla="*/ 0 h 136"/>
                  <a:gd name="T16" fmla="*/ 16 w 137"/>
                  <a:gd name="T17" fmla="*/ 0 h 136"/>
                  <a:gd name="T18" fmla="*/ 0 w 137"/>
                  <a:gd name="T19" fmla="*/ 15 h 136"/>
                  <a:gd name="T20" fmla="*/ 0 w 137"/>
                  <a:gd name="T21" fmla="*/ 121 h 136"/>
                  <a:gd name="T22" fmla="*/ 16 w 137"/>
                  <a:gd name="T23" fmla="*/ 136 h 136"/>
                  <a:gd name="T24" fmla="*/ 122 w 137"/>
                  <a:gd name="T25" fmla="*/ 136 h 136"/>
                  <a:gd name="T26" fmla="*/ 137 w 137"/>
                  <a:gd name="T27" fmla="*/ 121 h 136"/>
                  <a:gd name="T28" fmla="*/ 137 w 137"/>
                  <a:gd name="T29" fmla="*/ 15 h 136"/>
                  <a:gd name="T30" fmla="*/ 122 w 137"/>
                  <a:gd name="T31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7" h="136">
                    <a:moveTo>
                      <a:pt x="106" y="106"/>
                    </a:moveTo>
                    <a:lnTo>
                      <a:pt x="106" y="106"/>
                    </a:lnTo>
                    <a:lnTo>
                      <a:pt x="31" y="106"/>
                    </a:lnTo>
                    <a:lnTo>
                      <a:pt x="31" y="30"/>
                    </a:lnTo>
                    <a:lnTo>
                      <a:pt x="106" y="30"/>
                    </a:lnTo>
                    <a:lnTo>
                      <a:pt x="106" y="106"/>
                    </a:lnTo>
                    <a:close/>
                    <a:moveTo>
                      <a:pt x="122" y="0"/>
                    </a:moveTo>
                    <a:lnTo>
                      <a:pt x="122" y="0"/>
                    </a:lnTo>
                    <a:lnTo>
                      <a:pt x="16" y="0"/>
                    </a:lnTo>
                    <a:cubicBezTo>
                      <a:pt x="7" y="0"/>
                      <a:pt x="0" y="7"/>
                      <a:pt x="0" y="15"/>
                    </a:cubicBezTo>
                    <a:lnTo>
                      <a:pt x="0" y="121"/>
                    </a:lnTo>
                    <a:cubicBezTo>
                      <a:pt x="0" y="130"/>
                      <a:pt x="7" y="136"/>
                      <a:pt x="16" y="136"/>
                    </a:cubicBezTo>
                    <a:lnTo>
                      <a:pt x="122" y="136"/>
                    </a:lnTo>
                    <a:cubicBezTo>
                      <a:pt x="130" y="136"/>
                      <a:pt x="137" y="130"/>
                      <a:pt x="137" y="121"/>
                    </a:cubicBezTo>
                    <a:lnTo>
                      <a:pt x="137" y="15"/>
                    </a:lnTo>
                    <a:cubicBezTo>
                      <a:pt x="137" y="7"/>
                      <a:pt x="130" y="0"/>
                      <a:pt x="122" y="0"/>
                    </a:cubicBez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115" name="Freeform 75">
                <a:extLst>
                  <a:ext uri="{FF2B5EF4-FFF2-40B4-BE49-F238E27FC236}">
                    <a16:creationId xmlns="" xmlns:a16="http://schemas.microsoft.com/office/drawing/2014/main" id="{A22989B4-4EF6-9B87-5BB0-F0A81CBB5B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27" y="1260"/>
                <a:ext cx="474" cy="473"/>
              </a:xfrm>
              <a:custGeom>
                <a:avLst/>
                <a:gdLst>
                  <a:gd name="T0" fmla="*/ 65 w 773"/>
                  <a:gd name="T1" fmla="*/ 101 h 772"/>
                  <a:gd name="T2" fmla="*/ 65 w 773"/>
                  <a:gd name="T3" fmla="*/ 101 h 772"/>
                  <a:gd name="T4" fmla="*/ 707 w 773"/>
                  <a:gd name="T5" fmla="*/ 101 h 772"/>
                  <a:gd name="T6" fmla="*/ 707 w 773"/>
                  <a:gd name="T7" fmla="*/ 742 h 772"/>
                  <a:gd name="T8" fmla="*/ 454 w 773"/>
                  <a:gd name="T9" fmla="*/ 742 h 772"/>
                  <a:gd name="T10" fmla="*/ 454 w 773"/>
                  <a:gd name="T11" fmla="*/ 545 h 772"/>
                  <a:gd name="T12" fmla="*/ 439 w 773"/>
                  <a:gd name="T13" fmla="*/ 530 h 772"/>
                  <a:gd name="T14" fmla="*/ 333 w 773"/>
                  <a:gd name="T15" fmla="*/ 530 h 772"/>
                  <a:gd name="T16" fmla="*/ 318 w 773"/>
                  <a:gd name="T17" fmla="*/ 545 h 772"/>
                  <a:gd name="T18" fmla="*/ 318 w 773"/>
                  <a:gd name="T19" fmla="*/ 742 h 772"/>
                  <a:gd name="T20" fmla="*/ 65 w 773"/>
                  <a:gd name="T21" fmla="*/ 742 h 772"/>
                  <a:gd name="T22" fmla="*/ 65 w 773"/>
                  <a:gd name="T23" fmla="*/ 101 h 772"/>
                  <a:gd name="T24" fmla="*/ 65 w 773"/>
                  <a:gd name="T25" fmla="*/ 30 h 772"/>
                  <a:gd name="T26" fmla="*/ 65 w 773"/>
                  <a:gd name="T27" fmla="*/ 30 h 772"/>
                  <a:gd name="T28" fmla="*/ 707 w 773"/>
                  <a:gd name="T29" fmla="*/ 30 h 772"/>
                  <a:gd name="T30" fmla="*/ 707 w 773"/>
                  <a:gd name="T31" fmla="*/ 70 h 772"/>
                  <a:gd name="T32" fmla="*/ 65 w 773"/>
                  <a:gd name="T33" fmla="*/ 70 h 772"/>
                  <a:gd name="T34" fmla="*/ 65 w 773"/>
                  <a:gd name="T35" fmla="*/ 30 h 772"/>
                  <a:gd name="T36" fmla="*/ 424 w 773"/>
                  <a:gd name="T37" fmla="*/ 742 h 772"/>
                  <a:gd name="T38" fmla="*/ 424 w 773"/>
                  <a:gd name="T39" fmla="*/ 742 h 772"/>
                  <a:gd name="T40" fmla="*/ 348 w 773"/>
                  <a:gd name="T41" fmla="*/ 742 h 772"/>
                  <a:gd name="T42" fmla="*/ 348 w 773"/>
                  <a:gd name="T43" fmla="*/ 560 h 772"/>
                  <a:gd name="T44" fmla="*/ 424 w 773"/>
                  <a:gd name="T45" fmla="*/ 560 h 772"/>
                  <a:gd name="T46" fmla="*/ 424 w 773"/>
                  <a:gd name="T47" fmla="*/ 742 h 772"/>
                  <a:gd name="T48" fmla="*/ 50 w 773"/>
                  <a:gd name="T49" fmla="*/ 772 h 772"/>
                  <a:gd name="T50" fmla="*/ 50 w 773"/>
                  <a:gd name="T51" fmla="*/ 772 h 772"/>
                  <a:gd name="T52" fmla="*/ 722 w 773"/>
                  <a:gd name="T53" fmla="*/ 772 h 772"/>
                  <a:gd name="T54" fmla="*/ 737 w 773"/>
                  <a:gd name="T55" fmla="*/ 757 h 772"/>
                  <a:gd name="T56" fmla="*/ 737 w 773"/>
                  <a:gd name="T57" fmla="*/ 101 h 772"/>
                  <a:gd name="T58" fmla="*/ 757 w 773"/>
                  <a:gd name="T59" fmla="*/ 101 h 772"/>
                  <a:gd name="T60" fmla="*/ 773 w 773"/>
                  <a:gd name="T61" fmla="*/ 85 h 772"/>
                  <a:gd name="T62" fmla="*/ 757 w 773"/>
                  <a:gd name="T63" fmla="*/ 70 h 772"/>
                  <a:gd name="T64" fmla="*/ 737 w 773"/>
                  <a:gd name="T65" fmla="*/ 70 h 772"/>
                  <a:gd name="T66" fmla="*/ 737 w 773"/>
                  <a:gd name="T67" fmla="*/ 15 h 772"/>
                  <a:gd name="T68" fmla="*/ 722 w 773"/>
                  <a:gd name="T69" fmla="*/ 0 h 772"/>
                  <a:gd name="T70" fmla="*/ 50 w 773"/>
                  <a:gd name="T71" fmla="*/ 0 h 772"/>
                  <a:gd name="T72" fmla="*/ 35 w 773"/>
                  <a:gd name="T73" fmla="*/ 15 h 772"/>
                  <a:gd name="T74" fmla="*/ 35 w 773"/>
                  <a:gd name="T75" fmla="*/ 70 h 772"/>
                  <a:gd name="T76" fmla="*/ 15 w 773"/>
                  <a:gd name="T77" fmla="*/ 70 h 772"/>
                  <a:gd name="T78" fmla="*/ 0 w 773"/>
                  <a:gd name="T79" fmla="*/ 85 h 772"/>
                  <a:gd name="T80" fmla="*/ 15 w 773"/>
                  <a:gd name="T81" fmla="*/ 101 h 772"/>
                  <a:gd name="T82" fmla="*/ 35 w 773"/>
                  <a:gd name="T83" fmla="*/ 101 h 772"/>
                  <a:gd name="T84" fmla="*/ 35 w 773"/>
                  <a:gd name="T85" fmla="*/ 757 h 772"/>
                  <a:gd name="T86" fmla="*/ 50 w 773"/>
                  <a:gd name="T87" fmla="*/ 772 h 7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73" h="772">
                    <a:moveTo>
                      <a:pt x="65" y="101"/>
                    </a:moveTo>
                    <a:lnTo>
                      <a:pt x="65" y="101"/>
                    </a:lnTo>
                    <a:lnTo>
                      <a:pt x="707" y="101"/>
                    </a:lnTo>
                    <a:lnTo>
                      <a:pt x="707" y="742"/>
                    </a:lnTo>
                    <a:lnTo>
                      <a:pt x="454" y="742"/>
                    </a:lnTo>
                    <a:lnTo>
                      <a:pt x="454" y="545"/>
                    </a:lnTo>
                    <a:cubicBezTo>
                      <a:pt x="454" y="537"/>
                      <a:pt x="447" y="530"/>
                      <a:pt x="439" y="530"/>
                    </a:cubicBezTo>
                    <a:lnTo>
                      <a:pt x="333" y="530"/>
                    </a:lnTo>
                    <a:cubicBezTo>
                      <a:pt x="325" y="530"/>
                      <a:pt x="318" y="537"/>
                      <a:pt x="318" y="545"/>
                    </a:cubicBezTo>
                    <a:lnTo>
                      <a:pt x="318" y="742"/>
                    </a:lnTo>
                    <a:lnTo>
                      <a:pt x="65" y="742"/>
                    </a:lnTo>
                    <a:lnTo>
                      <a:pt x="65" y="101"/>
                    </a:lnTo>
                    <a:close/>
                    <a:moveTo>
                      <a:pt x="65" y="30"/>
                    </a:moveTo>
                    <a:lnTo>
                      <a:pt x="65" y="30"/>
                    </a:lnTo>
                    <a:lnTo>
                      <a:pt x="707" y="30"/>
                    </a:lnTo>
                    <a:lnTo>
                      <a:pt x="707" y="70"/>
                    </a:lnTo>
                    <a:lnTo>
                      <a:pt x="65" y="70"/>
                    </a:lnTo>
                    <a:lnTo>
                      <a:pt x="65" y="30"/>
                    </a:lnTo>
                    <a:close/>
                    <a:moveTo>
                      <a:pt x="424" y="742"/>
                    </a:moveTo>
                    <a:lnTo>
                      <a:pt x="424" y="742"/>
                    </a:lnTo>
                    <a:lnTo>
                      <a:pt x="348" y="742"/>
                    </a:lnTo>
                    <a:lnTo>
                      <a:pt x="348" y="560"/>
                    </a:lnTo>
                    <a:lnTo>
                      <a:pt x="424" y="560"/>
                    </a:lnTo>
                    <a:lnTo>
                      <a:pt x="424" y="742"/>
                    </a:lnTo>
                    <a:close/>
                    <a:moveTo>
                      <a:pt x="50" y="772"/>
                    </a:moveTo>
                    <a:lnTo>
                      <a:pt x="50" y="772"/>
                    </a:lnTo>
                    <a:lnTo>
                      <a:pt x="722" y="772"/>
                    </a:lnTo>
                    <a:cubicBezTo>
                      <a:pt x="730" y="772"/>
                      <a:pt x="737" y="766"/>
                      <a:pt x="737" y="757"/>
                    </a:cubicBezTo>
                    <a:lnTo>
                      <a:pt x="737" y="101"/>
                    </a:lnTo>
                    <a:lnTo>
                      <a:pt x="757" y="101"/>
                    </a:lnTo>
                    <a:cubicBezTo>
                      <a:pt x="766" y="101"/>
                      <a:pt x="773" y="94"/>
                      <a:pt x="773" y="85"/>
                    </a:cubicBezTo>
                    <a:cubicBezTo>
                      <a:pt x="773" y="77"/>
                      <a:pt x="766" y="70"/>
                      <a:pt x="757" y="70"/>
                    </a:cubicBezTo>
                    <a:lnTo>
                      <a:pt x="737" y="70"/>
                    </a:lnTo>
                    <a:lnTo>
                      <a:pt x="737" y="15"/>
                    </a:lnTo>
                    <a:cubicBezTo>
                      <a:pt x="737" y="6"/>
                      <a:pt x="730" y="0"/>
                      <a:pt x="722" y="0"/>
                    </a:cubicBezTo>
                    <a:lnTo>
                      <a:pt x="50" y="0"/>
                    </a:lnTo>
                    <a:cubicBezTo>
                      <a:pt x="42" y="0"/>
                      <a:pt x="35" y="6"/>
                      <a:pt x="35" y="15"/>
                    </a:cubicBezTo>
                    <a:lnTo>
                      <a:pt x="35" y="70"/>
                    </a:lnTo>
                    <a:lnTo>
                      <a:pt x="15" y="70"/>
                    </a:lnTo>
                    <a:cubicBezTo>
                      <a:pt x="6" y="70"/>
                      <a:pt x="0" y="77"/>
                      <a:pt x="0" y="85"/>
                    </a:cubicBezTo>
                    <a:cubicBezTo>
                      <a:pt x="0" y="94"/>
                      <a:pt x="6" y="101"/>
                      <a:pt x="15" y="101"/>
                    </a:cubicBezTo>
                    <a:lnTo>
                      <a:pt x="35" y="101"/>
                    </a:lnTo>
                    <a:lnTo>
                      <a:pt x="35" y="757"/>
                    </a:lnTo>
                    <a:cubicBezTo>
                      <a:pt x="35" y="766"/>
                      <a:pt x="42" y="772"/>
                      <a:pt x="50" y="772"/>
                    </a:cubicBez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</p:grpSp>
      </p:grpSp>
      <p:sp>
        <p:nvSpPr>
          <p:cNvPr id="36" name="Elipse 35"/>
          <p:cNvSpPr/>
          <p:nvPr/>
        </p:nvSpPr>
        <p:spPr>
          <a:xfrm>
            <a:off x="414743" y="1374746"/>
            <a:ext cx="864000" cy="864000"/>
          </a:xfrm>
          <a:prstGeom prst="ellipse">
            <a:avLst/>
          </a:prstGeom>
          <a:solidFill>
            <a:srgbClr val="004C14"/>
          </a:solidFill>
          <a:ln>
            <a:solidFill>
              <a:srgbClr val="004C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grpSp>
        <p:nvGrpSpPr>
          <p:cNvPr id="65" name="Group 66">
            <a:extLst>
              <a:ext uri="{FF2B5EF4-FFF2-40B4-BE49-F238E27FC236}">
                <a16:creationId xmlns="" xmlns:a16="http://schemas.microsoft.com/office/drawing/2014/main" id="{BF10A898-BBA7-0DF8-075E-8D9D59E6CBE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47777" y="1599781"/>
            <a:ext cx="397929" cy="397090"/>
            <a:chOff x="6827" y="1260"/>
            <a:chExt cx="474" cy="473"/>
          </a:xfrm>
          <a:solidFill>
            <a:schemeClr val="bg1"/>
          </a:solidFill>
        </p:grpSpPr>
        <p:sp>
          <p:nvSpPr>
            <p:cNvPr id="66" name="Freeform 67">
              <a:extLst>
                <a:ext uri="{FF2B5EF4-FFF2-40B4-BE49-F238E27FC236}">
                  <a16:creationId xmlns="" xmlns:a16="http://schemas.microsoft.com/office/drawing/2014/main" id="{97A5EDC2-8A1B-BC3C-9510-1D4D4DEDFF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0" y="1368"/>
              <a:ext cx="84" cy="84"/>
            </a:xfrm>
            <a:custGeom>
              <a:avLst/>
              <a:gdLst>
                <a:gd name="T0" fmla="*/ 106 w 137"/>
                <a:gd name="T1" fmla="*/ 106 h 137"/>
                <a:gd name="T2" fmla="*/ 106 w 137"/>
                <a:gd name="T3" fmla="*/ 106 h 137"/>
                <a:gd name="T4" fmla="*/ 31 w 137"/>
                <a:gd name="T5" fmla="*/ 106 h 137"/>
                <a:gd name="T6" fmla="*/ 31 w 137"/>
                <a:gd name="T7" fmla="*/ 31 h 137"/>
                <a:gd name="T8" fmla="*/ 106 w 137"/>
                <a:gd name="T9" fmla="*/ 31 h 137"/>
                <a:gd name="T10" fmla="*/ 106 w 137"/>
                <a:gd name="T11" fmla="*/ 106 h 137"/>
                <a:gd name="T12" fmla="*/ 122 w 137"/>
                <a:gd name="T13" fmla="*/ 0 h 137"/>
                <a:gd name="T14" fmla="*/ 122 w 137"/>
                <a:gd name="T15" fmla="*/ 0 h 137"/>
                <a:gd name="T16" fmla="*/ 16 w 137"/>
                <a:gd name="T17" fmla="*/ 0 h 137"/>
                <a:gd name="T18" fmla="*/ 0 w 137"/>
                <a:gd name="T19" fmla="*/ 16 h 137"/>
                <a:gd name="T20" fmla="*/ 0 w 137"/>
                <a:gd name="T21" fmla="*/ 122 h 137"/>
                <a:gd name="T22" fmla="*/ 16 w 137"/>
                <a:gd name="T23" fmla="*/ 137 h 137"/>
                <a:gd name="T24" fmla="*/ 122 w 137"/>
                <a:gd name="T25" fmla="*/ 137 h 137"/>
                <a:gd name="T26" fmla="*/ 137 w 137"/>
                <a:gd name="T27" fmla="*/ 122 h 137"/>
                <a:gd name="T28" fmla="*/ 137 w 137"/>
                <a:gd name="T29" fmla="*/ 16 h 137"/>
                <a:gd name="T30" fmla="*/ 122 w 137"/>
                <a:gd name="T3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7">
                  <a:moveTo>
                    <a:pt x="106" y="106"/>
                  </a:moveTo>
                  <a:lnTo>
                    <a:pt x="106" y="106"/>
                  </a:lnTo>
                  <a:lnTo>
                    <a:pt x="31" y="106"/>
                  </a:lnTo>
                  <a:lnTo>
                    <a:pt x="31" y="31"/>
                  </a:lnTo>
                  <a:lnTo>
                    <a:pt x="106" y="31"/>
                  </a:lnTo>
                  <a:lnTo>
                    <a:pt x="106" y="106"/>
                  </a:lnTo>
                  <a:close/>
                  <a:moveTo>
                    <a:pt x="122" y="0"/>
                  </a:moveTo>
                  <a:lnTo>
                    <a:pt x="122" y="0"/>
                  </a:lnTo>
                  <a:lnTo>
                    <a:pt x="16" y="0"/>
                  </a:lnTo>
                  <a:cubicBezTo>
                    <a:pt x="7" y="0"/>
                    <a:pt x="0" y="7"/>
                    <a:pt x="0" y="16"/>
                  </a:cubicBezTo>
                  <a:lnTo>
                    <a:pt x="0" y="122"/>
                  </a:lnTo>
                  <a:cubicBezTo>
                    <a:pt x="0" y="130"/>
                    <a:pt x="7" y="137"/>
                    <a:pt x="16" y="137"/>
                  </a:cubicBezTo>
                  <a:lnTo>
                    <a:pt x="122" y="137"/>
                  </a:lnTo>
                  <a:cubicBezTo>
                    <a:pt x="130" y="137"/>
                    <a:pt x="137" y="130"/>
                    <a:pt x="137" y="122"/>
                  </a:cubicBezTo>
                  <a:lnTo>
                    <a:pt x="137" y="16"/>
                  </a:lnTo>
                  <a:cubicBezTo>
                    <a:pt x="137" y="7"/>
                    <a:pt x="130" y="0"/>
                    <a:pt x="122" y="0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67" name="Freeform 68">
              <a:extLst>
                <a:ext uri="{FF2B5EF4-FFF2-40B4-BE49-F238E27FC236}">
                  <a16:creationId xmlns="" xmlns:a16="http://schemas.microsoft.com/office/drawing/2014/main" id="{6003E77B-F55C-E4DA-47DE-3073B0F5F4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0" y="1477"/>
              <a:ext cx="84" cy="84"/>
            </a:xfrm>
            <a:custGeom>
              <a:avLst/>
              <a:gdLst>
                <a:gd name="T0" fmla="*/ 106 w 137"/>
                <a:gd name="T1" fmla="*/ 106 h 137"/>
                <a:gd name="T2" fmla="*/ 106 w 137"/>
                <a:gd name="T3" fmla="*/ 106 h 137"/>
                <a:gd name="T4" fmla="*/ 31 w 137"/>
                <a:gd name="T5" fmla="*/ 106 h 137"/>
                <a:gd name="T6" fmla="*/ 31 w 137"/>
                <a:gd name="T7" fmla="*/ 31 h 137"/>
                <a:gd name="T8" fmla="*/ 106 w 137"/>
                <a:gd name="T9" fmla="*/ 31 h 137"/>
                <a:gd name="T10" fmla="*/ 106 w 137"/>
                <a:gd name="T11" fmla="*/ 106 h 137"/>
                <a:gd name="T12" fmla="*/ 122 w 137"/>
                <a:gd name="T13" fmla="*/ 0 h 137"/>
                <a:gd name="T14" fmla="*/ 122 w 137"/>
                <a:gd name="T15" fmla="*/ 0 h 137"/>
                <a:gd name="T16" fmla="*/ 16 w 137"/>
                <a:gd name="T17" fmla="*/ 0 h 137"/>
                <a:gd name="T18" fmla="*/ 0 w 137"/>
                <a:gd name="T19" fmla="*/ 15 h 137"/>
                <a:gd name="T20" fmla="*/ 0 w 137"/>
                <a:gd name="T21" fmla="*/ 121 h 137"/>
                <a:gd name="T22" fmla="*/ 16 w 137"/>
                <a:gd name="T23" fmla="*/ 137 h 137"/>
                <a:gd name="T24" fmla="*/ 122 w 137"/>
                <a:gd name="T25" fmla="*/ 137 h 137"/>
                <a:gd name="T26" fmla="*/ 137 w 137"/>
                <a:gd name="T27" fmla="*/ 121 h 137"/>
                <a:gd name="T28" fmla="*/ 137 w 137"/>
                <a:gd name="T29" fmla="*/ 15 h 137"/>
                <a:gd name="T30" fmla="*/ 122 w 137"/>
                <a:gd name="T3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7">
                  <a:moveTo>
                    <a:pt x="106" y="106"/>
                  </a:moveTo>
                  <a:lnTo>
                    <a:pt x="106" y="106"/>
                  </a:lnTo>
                  <a:lnTo>
                    <a:pt x="31" y="106"/>
                  </a:lnTo>
                  <a:lnTo>
                    <a:pt x="31" y="31"/>
                  </a:lnTo>
                  <a:lnTo>
                    <a:pt x="106" y="31"/>
                  </a:lnTo>
                  <a:lnTo>
                    <a:pt x="106" y="106"/>
                  </a:lnTo>
                  <a:close/>
                  <a:moveTo>
                    <a:pt x="122" y="0"/>
                  </a:moveTo>
                  <a:lnTo>
                    <a:pt x="122" y="0"/>
                  </a:lnTo>
                  <a:lnTo>
                    <a:pt x="16" y="0"/>
                  </a:lnTo>
                  <a:cubicBezTo>
                    <a:pt x="7" y="0"/>
                    <a:pt x="0" y="7"/>
                    <a:pt x="0" y="15"/>
                  </a:cubicBezTo>
                  <a:lnTo>
                    <a:pt x="0" y="121"/>
                  </a:lnTo>
                  <a:cubicBezTo>
                    <a:pt x="0" y="130"/>
                    <a:pt x="7" y="137"/>
                    <a:pt x="16" y="137"/>
                  </a:cubicBezTo>
                  <a:lnTo>
                    <a:pt x="122" y="137"/>
                  </a:lnTo>
                  <a:cubicBezTo>
                    <a:pt x="130" y="137"/>
                    <a:pt x="137" y="130"/>
                    <a:pt x="137" y="121"/>
                  </a:cubicBezTo>
                  <a:lnTo>
                    <a:pt x="137" y="15"/>
                  </a:lnTo>
                  <a:cubicBezTo>
                    <a:pt x="137" y="7"/>
                    <a:pt x="130" y="0"/>
                    <a:pt x="122" y="0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68" name="Freeform 69">
              <a:extLst>
                <a:ext uri="{FF2B5EF4-FFF2-40B4-BE49-F238E27FC236}">
                  <a16:creationId xmlns="" xmlns:a16="http://schemas.microsoft.com/office/drawing/2014/main" id="{9B0F5EED-4084-4BE6-74B8-F5F24A8CE8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3" y="1368"/>
              <a:ext cx="84" cy="84"/>
            </a:xfrm>
            <a:custGeom>
              <a:avLst/>
              <a:gdLst>
                <a:gd name="T0" fmla="*/ 106 w 137"/>
                <a:gd name="T1" fmla="*/ 106 h 137"/>
                <a:gd name="T2" fmla="*/ 106 w 137"/>
                <a:gd name="T3" fmla="*/ 106 h 137"/>
                <a:gd name="T4" fmla="*/ 31 w 137"/>
                <a:gd name="T5" fmla="*/ 106 h 137"/>
                <a:gd name="T6" fmla="*/ 31 w 137"/>
                <a:gd name="T7" fmla="*/ 31 h 137"/>
                <a:gd name="T8" fmla="*/ 106 w 137"/>
                <a:gd name="T9" fmla="*/ 31 h 137"/>
                <a:gd name="T10" fmla="*/ 106 w 137"/>
                <a:gd name="T11" fmla="*/ 106 h 137"/>
                <a:gd name="T12" fmla="*/ 121 w 137"/>
                <a:gd name="T13" fmla="*/ 0 h 137"/>
                <a:gd name="T14" fmla="*/ 121 w 137"/>
                <a:gd name="T15" fmla="*/ 0 h 137"/>
                <a:gd name="T16" fmla="*/ 15 w 137"/>
                <a:gd name="T17" fmla="*/ 0 h 137"/>
                <a:gd name="T18" fmla="*/ 0 w 137"/>
                <a:gd name="T19" fmla="*/ 16 h 137"/>
                <a:gd name="T20" fmla="*/ 0 w 137"/>
                <a:gd name="T21" fmla="*/ 122 h 137"/>
                <a:gd name="T22" fmla="*/ 15 w 137"/>
                <a:gd name="T23" fmla="*/ 137 h 137"/>
                <a:gd name="T24" fmla="*/ 121 w 137"/>
                <a:gd name="T25" fmla="*/ 137 h 137"/>
                <a:gd name="T26" fmla="*/ 137 w 137"/>
                <a:gd name="T27" fmla="*/ 122 h 137"/>
                <a:gd name="T28" fmla="*/ 137 w 137"/>
                <a:gd name="T29" fmla="*/ 16 h 137"/>
                <a:gd name="T30" fmla="*/ 121 w 137"/>
                <a:gd name="T3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7">
                  <a:moveTo>
                    <a:pt x="106" y="106"/>
                  </a:moveTo>
                  <a:lnTo>
                    <a:pt x="106" y="106"/>
                  </a:lnTo>
                  <a:lnTo>
                    <a:pt x="31" y="106"/>
                  </a:lnTo>
                  <a:lnTo>
                    <a:pt x="31" y="31"/>
                  </a:lnTo>
                  <a:lnTo>
                    <a:pt x="106" y="31"/>
                  </a:lnTo>
                  <a:lnTo>
                    <a:pt x="106" y="106"/>
                  </a:lnTo>
                  <a:close/>
                  <a:moveTo>
                    <a:pt x="121" y="0"/>
                  </a:moveTo>
                  <a:lnTo>
                    <a:pt x="121" y="0"/>
                  </a:lnTo>
                  <a:lnTo>
                    <a:pt x="15" y="0"/>
                  </a:lnTo>
                  <a:cubicBezTo>
                    <a:pt x="7" y="0"/>
                    <a:pt x="0" y="7"/>
                    <a:pt x="0" y="16"/>
                  </a:cubicBezTo>
                  <a:lnTo>
                    <a:pt x="0" y="122"/>
                  </a:lnTo>
                  <a:cubicBezTo>
                    <a:pt x="0" y="130"/>
                    <a:pt x="7" y="137"/>
                    <a:pt x="15" y="137"/>
                  </a:cubicBezTo>
                  <a:lnTo>
                    <a:pt x="121" y="137"/>
                  </a:lnTo>
                  <a:cubicBezTo>
                    <a:pt x="130" y="137"/>
                    <a:pt x="137" y="130"/>
                    <a:pt x="137" y="122"/>
                  </a:cubicBezTo>
                  <a:lnTo>
                    <a:pt x="137" y="16"/>
                  </a:lnTo>
                  <a:cubicBezTo>
                    <a:pt x="137" y="7"/>
                    <a:pt x="130" y="0"/>
                    <a:pt x="121" y="0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69" name="Freeform 70">
              <a:extLst>
                <a:ext uri="{FF2B5EF4-FFF2-40B4-BE49-F238E27FC236}">
                  <a16:creationId xmlns="" xmlns:a16="http://schemas.microsoft.com/office/drawing/2014/main" id="{5A05D8C6-0DA0-3831-3F53-2DC9064F64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3" y="1585"/>
              <a:ext cx="84" cy="83"/>
            </a:xfrm>
            <a:custGeom>
              <a:avLst/>
              <a:gdLst>
                <a:gd name="T0" fmla="*/ 106 w 137"/>
                <a:gd name="T1" fmla="*/ 106 h 136"/>
                <a:gd name="T2" fmla="*/ 106 w 137"/>
                <a:gd name="T3" fmla="*/ 106 h 136"/>
                <a:gd name="T4" fmla="*/ 31 w 137"/>
                <a:gd name="T5" fmla="*/ 106 h 136"/>
                <a:gd name="T6" fmla="*/ 31 w 137"/>
                <a:gd name="T7" fmla="*/ 30 h 136"/>
                <a:gd name="T8" fmla="*/ 106 w 137"/>
                <a:gd name="T9" fmla="*/ 30 h 136"/>
                <a:gd name="T10" fmla="*/ 106 w 137"/>
                <a:gd name="T11" fmla="*/ 106 h 136"/>
                <a:gd name="T12" fmla="*/ 121 w 137"/>
                <a:gd name="T13" fmla="*/ 0 h 136"/>
                <a:gd name="T14" fmla="*/ 121 w 137"/>
                <a:gd name="T15" fmla="*/ 0 h 136"/>
                <a:gd name="T16" fmla="*/ 15 w 137"/>
                <a:gd name="T17" fmla="*/ 0 h 136"/>
                <a:gd name="T18" fmla="*/ 0 w 137"/>
                <a:gd name="T19" fmla="*/ 15 h 136"/>
                <a:gd name="T20" fmla="*/ 0 w 137"/>
                <a:gd name="T21" fmla="*/ 121 h 136"/>
                <a:gd name="T22" fmla="*/ 15 w 137"/>
                <a:gd name="T23" fmla="*/ 136 h 136"/>
                <a:gd name="T24" fmla="*/ 121 w 137"/>
                <a:gd name="T25" fmla="*/ 136 h 136"/>
                <a:gd name="T26" fmla="*/ 137 w 137"/>
                <a:gd name="T27" fmla="*/ 121 h 136"/>
                <a:gd name="T28" fmla="*/ 137 w 137"/>
                <a:gd name="T29" fmla="*/ 15 h 136"/>
                <a:gd name="T30" fmla="*/ 121 w 137"/>
                <a:gd name="T31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6">
                  <a:moveTo>
                    <a:pt x="106" y="106"/>
                  </a:moveTo>
                  <a:lnTo>
                    <a:pt x="106" y="106"/>
                  </a:lnTo>
                  <a:lnTo>
                    <a:pt x="31" y="106"/>
                  </a:lnTo>
                  <a:lnTo>
                    <a:pt x="31" y="30"/>
                  </a:lnTo>
                  <a:lnTo>
                    <a:pt x="106" y="30"/>
                  </a:lnTo>
                  <a:lnTo>
                    <a:pt x="106" y="106"/>
                  </a:lnTo>
                  <a:close/>
                  <a:moveTo>
                    <a:pt x="121" y="0"/>
                  </a:moveTo>
                  <a:lnTo>
                    <a:pt x="121" y="0"/>
                  </a:lnTo>
                  <a:lnTo>
                    <a:pt x="15" y="0"/>
                  </a:lnTo>
                  <a:cubicBezTo>
                    <a:pt x="7" y="0"/>
                    <a:pt x="0" y="7"/>
                    <a:pt x="0" y="15"/>
                  </a:cubicBezTo>
                  <a:lnTo>
                    <a:pt x="0" y="121"/>
                  </a:lnTo>
                  <a:cubicBezTo>
                    <a:pt x="0" y="130"/>
                    <a:pt x="7" y="136"/>
                    <a:pt x="15" y="136"/>
                  </a:cubicBezTo>
                  <a:lnTo>
                    <a:pt x="121" y="136"/>
                  </a:lnTo>
                  <a:cubicBezTo>
                    <a:pt x="130" y="136"/>
                    <a:pt x="137" y="130"/>
                    <a:pt x="137" y="121"/>
                  </a:cubicBezTo>
                  <a:lnTo>
                    <a:pt x="137" y="15"/>
                  </a:lnTo>
                  <a:cubicBezTo>
                    <a:pt x="137" y="7"/>
                    <a:pt x="130" y="0"/>
                    <a:pt x="121" y="0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70" name="Freeform 71">
              <a:extLst>
                <a:ext uri="{FF2B5EF4-FFF2-40B4-BE49-F238E27FC236}">
                  <a16:creationId xmlns="" xmlns:a16="http://schemas.microsoft.com/office/drawing/2014/main" id="{ECBD85D0-C82A-3030-7532-D2C3A9EF95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3" y="1477"/>
              <a:ext cx="84" cy="84"/>
            </a:xfrm>
            <a:custGeom>
              <a:avLst/>
              <a:gdLst>
                <a:gd name="T0" fmla="*/ 106 w 137"/>
                <a:gd name="T1" fmla="*/ 106 h 137"/>
                <a:gd name="T2" fmla="*/ 106 w 137"/>
                <a:gd name="T3" fmla="*/ 106 h 137"/>
                <a:gd name="T4" fmla="*/ 31 w 137"/>
                <a:gd name="T5" fmla="*/ 106 h 137"/>
                <a:gd name="T6" fmla="*/ 31 w 137"/>
                <a:gd name="T7" fmla="*/ 31 h 137"/>
                <a:gd name="T8" fmla="*/ 106 w 137"/>
                <a:gd name="T9" fmla="*/ 31 h 137"/>
                <a:gd name="T10" fmla="*/ 106 w 137"/>
                <a:gd name="T11" fmla="*/ 106 h 137"/>
                <a:gd name="T12" fmla="*/ 121 w 137"/>
                <a:gd name="T13" fmla="*/ 0 h 137"/>
                <a:gd name="T14" fmla="*/ 121 w 137"/>
                <a:gd name="T15" fmla="*/ 0 h 137"/>
                <a:gd name="T16" fmla="*/ 15 w 137"/>
                <a:gd name="T17" fmla="*/ 0 h 137"/>
                <a:gd name="T18" fmla="*/ 0 w 137"/>
                <a:gd name="T19" fmla="*/ 15 h 137"/>
                <a:gd name="T20" fmla="*/ 0 w 137"/>
                <a:gd name="T21" fmla="*/ 121 h 137"/>
                <a:gd name="T22" fmla="*/ 15 w 137"/>
                <a:gd name="T23" fmla="*/ 137 h 137"/>
                <a:gd name="T24" fmla="*/ 121 w 137"/>
                <a:gd name="T25" fmla="*/ 137 h 137"/>
                <a:gd name="T26" fmla="*/ 137 w 137"/>
                <a:gd name="T27" fmla="*/ 121 h 137"/>
                <a:gd name="T28" fmla="*/ 137 w 137"/>
                <a:gd name="T29" fmla="*/ 15 h 137"/>
                <a:gd name="T30" fmla="*/ 121 w 137"/>
                <a:gd name="T3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7">
                  <a:moveTo>
                    <a:pt x="106" y="106"/>
                  </a:moveTo>
                  <a:lnTo>
                    <a:pt x="106" y="106"/>
                  </a:lnTo>
                  <a:lnTo>
                    <a:pt x="31" y="106"/>
                  </a:lnTo>
                  <a:lnTo>
                    <a:pt x="31" y="31"/>
                  </a:lnTo>
                  <a:lnTo>
                    <a:pt x="106" y="31"/>
                  </a:lnTo>
                  <a:lnTo>
                    <a:pt x="106" y="106"/>
                  </a:lnTo>
                  <a:close/>
                  <a:moveTo>
                    <a:pt x="121" y="0"/>
                  </a:moveTo>
                  <a:lnTo>
                    <a:pt x="121" y="0"/>
                  </a:lnTo>
                  <a:lnTo>
                    <a:pt x="15" y="0"/>
                  </a:lnTo>
                  <a:cubicBezTo>
                    <a:pt x="7" y="0"/>
                    <a:pt x="0" y="7"/>
                    <a:pt x="0" y="15"/>
                  </a:cubicBezTo>
                  <a:lnTo>
                    <a:pt x="0" y="121"/>
                  </a:lnTo>
                  <a:cubicBezTo>
                    <a:pt x="0" y="130"/>
                    <a:pt x="7" y="137"/>
                    <a:pt x="15" y="137"/>
                  </a:cubicBezTo>
                  <a:lnTo>
                    <a:pt x="121" y="137"/>
                  </a:lnTo>
                  <a:cubicBezTo>
                    <a:pt x="130" y="137"/>
                    <a:pt x="137" y="130"/>
                    <a:pt x="137" y="121"/>
                  </a:cubicBezTo>
                  <a:lnTo>
                    <a:pt x="137" y="15"/>
                  </a:lnTo>
                  <a:cubicBezTo>
                    <a:pt x="137" y="7"/>
                    <a:pt x="130" y="0"/>
                    <a:pt x="121" y="0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71" name="Freeform 72">
              <a:extLst>
                <a:ext uri="{FF2B5EF4-FFF2-40B4-BE49-F238E27FC236}">
                  <a16:creationId xmlns="" xmlns:a16="http://schemas.microsoft.com/office/drawing/2014/main" id="{D8069469-528C-9C38-464A-AD5CD95239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22" y="1368"/>
              <a:ext cx="83" cy="84"/>
            </a:xfrm>
            <a:custGeom>
              <a:avLst/>
              <a:gdLst>
                <a:gd name="T0" fmla="*/ 30 w 136"/>
                <a:gd name="T1" fmla="*/ 31 h 137"/>
                <a:gd name="T2" fmla="*/ 30 w 136"/>
                <a:gd name="T3" fmla="*/ 31 h 137"/>
                <a:gd name="T4" fmla="*/ 106 w 136"/>
                <a:gd name="T5" fmla="*/ 31 h 137"/>
                <a:gd name="T6" fmla="*/ 106 w 136"/>
                <a:gd name="T7" fmla="*/ 106 h 137"/>
                <a:gd name="T8" fmla="*/ 30 w 136"/>
                <a:gd name="T9" fmla="*/ 106 h 137"/>
                <a:gd name="T10" fmla="*/ 30 w 136"/>
                <a:gd name="T11" fmla="*/ 31 h 137"/>
                <a:gd name="T12" fmla="*/ 0 w 136"/>
                <a:gd name="T13" fmla="*/ 122 h 137"/>
                <a:gd name="T14" fmla="*/ 0 w 136"/>
                <a:gd name="T15" fmla="*/ 122 h 137"/>
                <a:gd name="T16" fmla="*/ 15 w 136"/>
                <a:gd name="T17" fmla="*/ 137 h 137"/>
                <a:gd name="T18" fmla="*/ 121 w 136"/>
                <a:gd name="T19" fmla="*/ 137 h 137"/>
                <a:gd name="T20" fmla="*/ 136 w 136"/>
                <a:gd name="T21" fmla="*/ 122 h 137"/>
                <a:gd name="T22" fmla="*/ 136 w 136"/>
                <a:gd name="T23" fmla="*/ 16 h 137"/>
                <a:gd name="T24" fmla="*/ 121 w 136"/>
                <a:gd name="T25" fmla="*/ 0 h 137"/>
                <a:gd name="T26" fmla="*/ 15 w 136"/>
                <a:gd name="T27" fmla="*/ 0 h 137"/>
                <a:gd name="T28" fmla="*/ 0 w 136"/>
                <a:gd name="T29" fmla="*/ 16 h 137"/>
                <a:gd name="T30" fmla="*/ 0 w 136"/>
                <a:gd name="T31" fmla="*/ 12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6" h="137">
                  <a:moveTo>
                    <a:pt x="30" y="31"/>
                  </a:moveTo>
                  <a:lnTo>
                    <a:pt x="30" y="31"/>
                  </a:lnTo>
                  <a:lnTo>
                    <a:pt x="106" y="31"/>
                  </a:lnTo>
                  <a:lnTo>
                    <a:pt x="106" y="106"/>
                  </a:lnTo>
                  <a:lnTo>
                    <a:pt x="30" y="106"/>
                  </a:lnTo>
                  <a:lnTo>
                    <a:pt x="30" y="31"/>
                  </a:lnTo>
                  <a:close/>
                  <a:moveTo>
                    <a:pt x="0" y="122"/>
                  </a:moveTo>
                  <a:lnTo>
                    <a:pt x="0" y="122"/>
                  </a:lnTo>
                  <a:cubicBezTo>
                    <a:pt x="0" y="130"/>
                    <a:pt x="7" y="137"/>
                    <a:pt x="15" y="137"/>
                  </a:cubicBezTo>
                  <a:lnTo>
                    <a:pt x="121" y="137"/>
                  </a:lnTo>
                  <a:cubicBezTo>
                    <a:pt x="129" y="137"/>
                    <a:pt x="136" y="130"/>
                    <a:pt x="136" y="122"/>
                  </a:cubicBezTo>
                  <a:lnTo>
                    <a:pt x="136" y="16"/>
                  </a:lnTo>
                  <a:cubicBezTo>
                    <a:pt x="136" y="7"/>
                    <a:pt x="129" y="0"/>
                    <a:pt x="121" y="0"/>
                  </a:cubicBezTo>
                  <a:lnTo>
                    <a:pt x="15" y="0"/>
                  </a:lnTo>
                  <a:cubicBezTo>
                    <a:pt x="7" y="0"/>
                    <a:pt x="0" y="7"/>
                    <a:pt x="0" y="16"/>
                  </a:cubicBezTo>
                  <a:lnTo>
                    <a:pt x="0" y="122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72" name="Freeform 73">
              <a:extLst>
                <a:ext uri="{FF2B5EF4-FFF2-40B4-BE49-F238E27FC236}">
                  <a16:creationId xmlns="" xmlns:a16="http://schemas.microsoft.com/office/drawing/2014/main" id="{FD28316C-94CE-34CF-903D-01A39504A6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22" y="1477"/>
              <a:ext cx="83" cy="84"/>
            </a:xfrm>
            <a:custGeom>
              <a:avLst/>
              <a:gdLst>
                <a:gd name="T0" fmla="*/ 30 w 136"/>
                <a:gd name="T1" fmla="*/ 31 h 137"/>
                <a:gd name="T2" fmla="*/ 30 w 136"/>
                <a:gd name="T3" fmla="*/ 31 h 137"/>
                <a:gd name="T4" fmla="*/ 106 w 136"/>
                <a:gd name="T5" fmla="*/ 31 h 137"/>
                <a:gd name="T6" fmla="*/ 106 w 136"/>
                <a:gd name="T7" fmla="*/ 106 h 137"/>
                <a:gd name="T8" fmla="*/ 30 w 136"/>
                <a:gd name="T9" fmla="*/ 106 h 137"/>
                <a:gd name="T10" fmla="*/ 30 w 136"/>
                <a:gd name="T11" fmla="*/ 31 h 137"/>
                <a:gd name="T12" fmla="*/ 0 w 136"/>
                <a:gd name="T13" fmla="*/ 121 h 137"/>
                <a:gd name="T14" fmla="*/ 0 w 136"/>
                <a:gd name="T15" fmla="*/ 121 h 137"/>
                <a:gd name="T16" fmla="*/ 15 w 136"/>
                <a:gd name="T17" fmla="*/ 137 h 137"/>
                <a:gd name="T18" fmla="*/ 121 w 136"/>
                <a:gd name="T19" fmla="*/ 137 h 137"/>
                <a:gd name="T20" fmla="*/ 136 w 136"/>
                <a:gd name="T21" fmla="*/ 121 h 137"/>
                <a:gd name="T22" fmla="*/ 136 w 136"/>
                <a:gd name="T23" fmla="*/ 15 h 137"/>
                <a:gd name="T24" fmla="*/ 121 w 136"/>
                <a:gd name="T25" fmla="*/ 0 h 137"/>
                <a:gd name="T26" fmla="*/ 15 w 136"/>
                <a:gd name="T27" fmla="*/ 0 h 137"/>
                <a:gd name="T28" fmla="*/ 0 w 136"/>
                <a:gd name="T29" fmla="*/ 15 h 137"/>
                <a:gd name="T30" fmla="*/ 0 w 136"/>
                <a:gd name="T31" fmla="*/ 1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6" h="137">
                  <a:moveTo>
                    <a:pt x="30" y="31"/>
                  </a:moveTo>
                  <a:lnTo>
                    <a:pt x="30" y="31"/>
                  </a:lnTo>
                  <a:lnTo>
                    <a:pt x="106" y="31"/>
                  </a:lnTo>
                  <a:lnTo>
                    <a:pt x="106" y="106"/>
                  </a:lnTo>
                  <a:lnTo>
                    <a:pt x="30" y="106"/>
                  </a:lnTo>
                  <a:lnTo>
                    <a:pt x="30" y="31"/>
                  </a:lnTo>
                  <a:close/>
                  <a:moveTo>
                    <a:pt x="0" y="121"/>
                  </a:moveTo>
                  <a:lnTo>
                    <a:pt x="0" y="121"/>
                  </a:lnTo>
                  <a:cubicBezTo>
                    <a:pt x="0" y="130"/>
                    <a:pt x="7" y="137"/>
                    <a:pt x="15" y="137"/>
                  </a:cubicBezTo>
                  <a:lnTo>
                    <a:pt x="121" y="137"/>
                  </a:lnTo>
                  <a:cubicBezTo>
                    <a:pt x="129" y="137"/>
                    <a:pt x="136" y="130"/>
                    <a:pt x="136" y="121"/>
                  </a:cubicBezTo>
                  <a:lnTo>
                    <a:pt x="136" y="15"/>
                  </a:lnTo>
                  <a:cubicBezTo>
                    <a:pt x="136" y="7"/>
                    <a:pt x="129" y="0"/>
                    <a:pt x="121" y="0"/>
                  </a:cubicBezTo>
                  <a:lnTo>
                    <a:pt x="15" y="0"/>
                  </a:lnTo>
                  <a:cubicBezTo>
                    <a:pt x="7" y="0"/>
                    <a:pt x="0" y="7"/>
                    <a:pt x="0" y="15"/>
                  </a:cubicBezTo>
                  <a:lnTo>
                    <a:pt x="0" y="121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73" name="Freeform 74">
              <a:extLst>
                <a:ext uri="{FF2B5EF4-FFF2-40B4-BE49-F238E27FC236}">
                  <a16:creationId xmlns="" xmlns:a16="http://schemas.microsoft.com/office/drawing/2014/main" id="{F7423CE1-424C-BBFB-3D58-C56523FFDD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0" y="1585"/>
              <a:ext cx="84" cy="83"/>
            </a:xfrm>
            <a:custGeom>
              <a:avLst/>
              <a:gdLst>
                <a:gd name="T0" fmla="*/ 106 w 137"/>
                <a:gd name="T1" fmla="*/ 106 h 136"/>
                <a:gd name="T2" fmla="*/ 106 w 137"/>
                <a:gd name="T3" fmla="*/ 106 h 136"/>
                <a:gd name="T4" fmla="*/ 31 w 137"/>
                <a:gd name="T5" fmla="*/ 106 h 136"/>
                <a:gd name="T6" fmla="*/ 31 w 137"/>
                <a:gd name="T7" fmla="*/ 30 h 136"/>
                <a:gd name="T8" fmla="*/ 106 w 137"/>
                <a:gd name="T9" fmla="*/ 30 h 136"/>
                <a:gd name="T10" fmla="*/ 106 w 137"/>
                <a:gd name="T11" fmla="*/ 106 h 136"/>
                <a:gd name="T12" fmla="*/ 122 w 137"/>
                <a:gd name="T13" fmla="*/ 0 h 136"/>
                <a:gd name="T14" fmla="*/ 122 w 137"/>
                <a:gd name="T15" fmla="*/ 0 h 136"/>
                <a:gd name="T16" fmla="*/ 16 w 137"/>
                <a:gd name="T17" fmla="*/ 0 h 136"/>
                <a:gd name="T18" fmla="*/ 0 w 137"/>
                <a:gd name="T19" fmla="*/ 15 h 136"/>
                <a:gd name="T20" fmla="*/ 0 w 137"/>
                <a:gd name="T21" fmla="*/ 121 h 136"/>
                <a:gd name="T22" fmla="*/ 16 w 137"/>
                <a:gd name="T23" fmla="*/ 136 h 136"/>
                <a:gd name="T24" fmla="*/ 122 w 137"/>
                <a:gd name="T25" fmla="*/ 136 h 136"/>
                <a:gd name="T26" fmla="*/ 137 w 137"/>
                <a:gd name="T27" fmla="*/ 121 h 136"/>
                <a:gd name="T28" fmla="*/ 137 w 137"/>
                <a:gd name="T29" fmla="*/ 15 h 136"/>
                <a:gd name="T30" fmla="*/ 122 w 137"/>
                <a:gd name="T31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6">
                  <a:moveTo>
                    <a:pt x="106" y="106"/>
                  </a:moveTo>
                  <a:lnTo>
                    <a:pt x="106" y="106"/>
                  </a:lnTo>
                  <a:lnTo>
                    <a:pt x="31" y="106"/>
                  </a:lnTo>
                  <a:lnTo>
                    <a:pt x="31" y="30"/>
                  </a:lnTo>
                  <a:lnTo>
                    <a:pt x="106" y="30"/>
                  </a:lnTo>
                  <a:lnTo>
                    <a:pt x="106" y="106"/>
                  </a:lnTo>
                  <a:close/>
                  <a:moveTo>
                    <a:pt x="122" y="0"/>
                  </a:moveTo>
                  <a:lnTo>
                    <a:pt x="122" y="0"/>
                  </a:lnTo>
                  <a:lnTo>
                    <a:pt x="16" y="0"/>
                  </a:lnTo>
                  <a:cubicBezTo>
                    <a:pt x="7" y="0"/>
                    <a:pt x="0" y="7"/>
                    <a:pt x="0" y="15"/>
                  </a:cubicBezTo>
                  <a:lnTo>
                    <a:pt x="0" y="121"/>
                  </a:lnTo>
                  <a:cubicBezTo>
                    <a:pt x="0" y="130"/>
                    <a:pt x="7" y="136"/>
                    <a:pt x="16" y="136"/>
                  </a:cubicBezTo>
                  <a:lnTo>
                    <a:pt x="122" y="136"/>
                  </a:lnTo>
                  <a:cubicBezTo>
                    <a:pt x="130" y="136"/>
                    <a:pt x="137" y="130"/>
                    <a:pt x="137" y="121"/>
                  </a:cubicBezTo>
                  <a:lnTo>
                    <a:pt x="137" y="15"/>
                  </a:lnTo>
                  <a:cubicBezTo>
                    <a:pt x="137" y="7"/>
                    <a:pt x="130" y="0"/>
                    <a:pt x="122" y="0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74" name="Freeform 75">
              <a:extLst>
                <a:ext uri="{FF2B5EF4-FFF2-40B4-BE49-F238E27FC236}">
                  <a16:creationId xmlns="" xmlns:a16="http://schemas.microsoft.com/office/drawing/2014/main" id="{A22989B4-4EF6-9B87-5BB0-F0A81CBB5B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27" y="1260"/>
              <a:ext cx="474" cy="473"/>
            </a:xfrm>
            <a:custGeom>
              <a:avLst/>
              <a:gdLst>
                <a:gd name="T0" fmla="*/ 65 w 773"/>
                <a:gd name="T1" fmla="*/ 101 h 772"/>
                <a:gd name="T2" fmla="*/ 65 w 773"/>
                <a:gd name="T3" fmla="*/ 101 h 772"/>
                <a:gd name="T4" fmla="*/ 707 w 773"/>
                <a:gd name="T5" fmla="*/ 101 h 772"/>
                <a:gd name="T6" fmla="*/ 707 w 773"/>
                <a:gd name="T7" fmla="*/ 742 h 772"/>
                <a:gd name="T8" fmla="*/ 454 w 773"/>
                <a:gd name="T9" fmla="*/ 742 h 772"/>
                <a:gd name="T10" fmla="*/ 454 w 773"/>
                <a:gd name="T11" fmla="*/ 545 h 772"/>
                <a:gd name="T12" fmla="*/ 439 w 773"/>
                <a:gd name="T13" fmla="*/ 530 h 772"/>
                <a:gd name="T14" fmla="*/ 333 w 773"/>
                <a:gd name="T15" fmla="*/ 530 h 772"/>
                <a:gd name="T16" fmla="*/ 318 w 773"/>
                <a:gd name="T17" fmla="*/ 545 h 772"/>
                <a:gd name="T18" fmla="*/ 318 w 773"/>
                <a:gd name="T19" fmla="*/ 742 h 772"/>
                <a:gd name="T20" fmla="*/ 65 w 773"/>
                <a:gd name="T21" fmla="*/ 742 h 772"/>
                <a:gd name="T22" fmla="*/ 65 w 773"/>
                <a:gd name="T23" fmla="*/ 101 h 772"/>
                <a:gd name="T24" fmla="*/ 65 w 773"/>
                <a:gd name="T25" fmla="*/ 30 h 772"/>
                <a:gd name="T26" fmla="*/ 65 w 773"/>
                <a:gd name="T27" fmla="*/ 30 h 772"/>
                <a:gd name="T28" fmla="*/ 707 w 773"/>
                <a:gd name="T29" fmla="*/ 30 h 772"/>
                <a:gd name="T30" fmla="*/ 707 w 773"/>
                <a:gd name="T31" fmla="*/ 70 h 772"/>
                <a:gd name="T32" fmla="*/ 65 w 773"/>
                <a:gd name="T33" fmla="*/ 70 h 772"/>
                <a:gd name="T34" fmla="*/ 65 w 773"/>
                <a:gd name="T35" fmla="*/ 30 h 772"/>
                <a:gd name="T36" fmla="*/ 424 w 773"/>
                <a:gd name="T37" fmla="*/ 742 h 772"/>
                <a:gd name="T38" fmla="*/ 424 w 773"/>
                <a:gd name="T39" fmla="*/ 742 h 772"/>
                <a:gd name="T40" fmla="*/ 348 w 773"/>
                <a:gd name="T41" fmla="*/ 742 h 772"/>
                <a:gd name="T42" fmla="*/ 348 w 773"/>
                <a:gd name="T43" fmla="*/ 560 h 772"/>
                <a:gd name="T44" fmla="*/ 424 w 773"/>
                <a:gd name="T45" fmla="*/ 560 h 772"/>
                <a:gd name="T46" fmla="*/ 424 w 773"/>
                <a:gd name="T47" fmla="*/ 742 h 772"/>
                <a:gd name="T48" fmla="*/ 50 w 773"/>
                <a:gd name="T49" fmla="*/ 772 h 772"/>
                <a:gd name="T50" fmla="*/ 50 w 773"/>
                <a:gd name="T51" fmla="*/ 772 h 772"/>
                <a:gd name="T52" fmla="*/ 722 w 773"/>
                <a:gd name="T53" fmla="*/ 772 h 772"/>
                <a:gd name="T54" fmla="*/ 737 w 773"/>
                <a:gd name="T55" fmla="*/ 757 h 772"/>
                <a:gd name="T56" fmla="*/ 737 w 773"/>
                <a:gd name="T57" fmla="*/ 101 h 772"/>
                <a:gd name="T58" fmla="*/ 757 w 773"/>
                <a:gd name="T59" fmla="*/ 101 h 772"/>
                <a:gd name="T60" fmla="*/ 773 w 773"/>
                <a:gd name="T61" fmla="*/ 85 h 772"/>
                <a:gd name="T62" fmla="*/ 757 w 773"/>
                <a:gd name="T63" fmla="*/ 70 h 772"/>
                <a:gd name="T64" fmla="*/ 737 w 773"/>
                <a:gd name="T65" fmla="*/ 70 h 772"/>
                <a:gd name="T66" fmla="*/ 737 w 773"/>
                <a:gd name="T67" fmla="*/ 15 h 772"/>
                <a:gd name="T68" fmla="*/ 722 w 773"/>
                <a:gd name="T69" fmla="*/ 0 h 772"/>
                <a:gd name="T70" fmla="*/ 50 w 773"/>
                <a:gd name="T71" fmla="*/ 0 h 772"/>
                <a:gd name="T72" fmla="*/ 35 w 773"/>
                <a:gd name="T73" fmla="*/ 15 h 772"/>
                <a:gd name="T74" fmla="*/ 35 w 773"/>
                <a:gd name="T75" fmla="*/ 70 h 772"/>
                <a:gd name="T76" fmla="*/ 15 w 773"/>
                <a:gd name="T77" fmla="*/ 70 h 772"/>
                <a:gd name="T78" fmla="*/ 0 w 773"/>
                <a:gd name="T79" fmla="*/ 85 h 772"/>
                <a:gd name="T80" fmla="*/ 15 w 773"/>
                <a:gd name="T81" fmla="*/ 101 h 772"/>
                <a:gd name="T82" fmla="*/ 35 w 773"/>
                <a:gd name="T83" fmla="*/ 101 h 772"/>
                <a:gd name="T84" fmla="*/ 35 w 773"/>
                <a:gd name="T85" fmla="*/ 757 h 772"/>
                <a:gd name="T86" fmla="*/ 50 w 773"/>
                <a:gd name="T87" fmla="*/ 772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73" h="772">
                  <a:moveTo>
                    <a:pt x="65" y="101"/>
                  </a:moveTo>
                  <a:lnTo>
                    <a:pt x="65" y="101"/>
                  </a:lnTo>
                  <a:lnTo>
                    <a:pt x="707" y="101"/>
                  </a:lnTo>
                  <a:lnTo>
                    <a:pt x="707" y="742"/>
                  </a:lnTo>
                  <a:lnTo>
                    <a:pt x="454" y="742"/>
                  </a:lnTo>
                  <a:lnTo>
                    <a:pt x="454" y="545"/>
                  </a:lnTo>
                  <a:cubicBezTo>
                    <a:pt x="454" y="537"/>
                    <a:pt x="447" y="530"/>
                    <a:pt x="439" y="530"/>
                  </a:cubicBezTo>
                  <a:lnTo>
                    <a:pt x="333" y="530"/>
                  </a:lnTo>
                  <a:cubicBezTo>
                    <a:pt x="325" y="530"/>
                    <a:pt x="318" y="537"/>
                    <a:pt x="318" y="545"/>
                  </a:cubicBezTo>
                  <a:lnTo>
                    <a:pt x="318" y="742"/>
                  </a:lnTo>
                  <a:lnTo>
                    <a:pt x="65" y="742"/>
                  </a:lnTo>
                  <a:lnTo>
                    <a:pt x="65" y="101"/>
                  </a:lnTo>
                  <a:close/>
                  <a:moveTo>
                    <a:pt x="65" y="30"/>
                  </a:moveTo>
                  <a:lnTo>
                    <a:pt x="65" y="30"/>
                  </a:lnTo>
                  <a:lnTo>
                    <a:pt x="707" y="30"/>
                  </a:lnTo>
                  <a:lnTo>
                    <a:pt x="707" y="70"/>
                  </a:lnTo>
                  <a:lnTo>
                    <a:pt x="65" y="70"/>
                  </a:lnTo>
                  <a:lnTo>
                    <a:pt x="65" y="30"/>
                  </a:lnTo>
                  <a:close/>
                  <a:moveTo>
                    <a:pt x="424" y="742"/>
                  </a:moveTo>
                  <a:lnTo>
                    <a:pt x="424" y="742"/>
                  </a:lnTo>
                  <a:lnTo>
                    <a:pt x="348" y="742"/>
                  </a:lnTo>
                  <a:lnTo>
                    <a:pt x="348" y="560"/>
                  </a:lnTo>
                  <a:lnTo>
                    <a:pt x="424" y="560"/>
                  </a:lnTo>
                  <a:lnTo>
                    <a:pt x="424" y="742"/>
                  </a:lnTo>
                  <a:close/>
                  <a:moveTo>
                    <a:pt x="50" y="772"/>
                  </a:moveTo>
                  <a:lnTo>
                    <a:pt x="50" y="772"/>
                  </a:lnTo>
                  <a:lnTo>
                    <a:pt x="722" y="772"/>
                  </a:lnTo>
                  <a:cubicBezTo>
                    <a:pt x="730" y="772"/>
                    <a:pt x="737" y="766"/>
                    <a:pt x="737" y="757"/>
                  </a:cubicBezTo>
                  <a:lnTo>
                    <a:pt x="737" y="101"/>
                  </a:lnTo>
                  <a:lnTo>
                    <a:pt x="757" y="101"/>
                  </a:lnTo>
                  <a:cubicBezTo>
                    <a:pt x="766" y="101"/>
                    <a:pt x="773" y="94"/>
                    <a:pt x="773" y="85"/>
                  </a:cubicBezTo>
                  <a:cubicBezTo>
                    <a:pt x="773" y="77"/>
                    <a:pt x="766" y="70"/>
                    <a:pt x="757" y="70"/>
                  </a:cubicBezTo>
                  <a:lnTo>
                    <a:pt x="737" y="70"/>
                  </a:lnTo>
                  <a:lnTo>
                    <a:pt x="737" y="15"/>
                  </a:lnTo>
                  <a:cubicBezTo>
                    <a:pt x="737" y="6"/>
                    <a:pt x="730" y="0"/>
                    <a:pt x="722" y="0"/>
                  </a:cubicBezTo>
                  <a:lnTo>
                    <a:pt x="50" y="0"/>
                  </a:lnTo>
                  <a:cubicBezTo>
                    <a:pt x="42" y="0"/>
                    <a:pt x="35" y="6"/>
                    <a:pt x="35" y="15"/>
                  </a:cubicBezTo>
                  <a:lnTo>
                    <a:pt x="35" y="70"/>
                  </a:lnTo>
                  <a:lnTo>
                    <a:pt x="15" y="70"/>
                  </a:lnTo>
                  <a:cubicBezTo>
                    <a:pt x="6" y="70"/>
                    <a:pt x="0" y="77"/>
                    <a:pt x="0" y="85"/>
                  </a:cubicBezTo>
                  <a:cubicBezTo>
                    <a:pt x="0" y="94"/>
                    <a:pt x="6" y="101"/>
                    <a:pt x="15" y="101"/>
                  </a:cubicBezTo>
                  <a:lnTo>
                    <a:pt x="35" y="101"/>
                  </a:lnTo>
                  <a:lnTo>
                    <a:pt x="35" y="757"/>
                  </a:lnTo>
                  <a:cubicBezTo>
                    <a:pt x="35" y="766"/>
                    <a:pt x="42" y="772"/>
                    <a:pt x="50" y="772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</p:grpSp>
      <p:sp>
        <p:nvSpPr>
          <p:cNvPr id="13" name="Rectángulo 12"/>
          <p:cNvSpPr/>
          <p:nvPr/>
        </p:nvSpPr>
        <p:spPr>
          <a:xfrm>
            <a:off x="0" y="2639184"/>
            <a:ext cx="12192000" cy="4218816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cxnSp>
        <p:nvCxnSpPr>
          <p:cNvPr id="97" name="Conector angular 96"/>
          <p:cNvCxnSpPr>
            <a:stCxn id="36" idx="4"/>
            <a:endCxn id="92" idx="1"/>
          </p:cNvCxnSpPr>
          <p:nvPr/>
        </p:nvCxnSpPr>
        <p:spPr>
          <a:xfrm rot="16200000" flipH="1">
            <a:off x="3077220" y="8269"/>
            <a:ext cx="3026909" cy="7487862"/>
          </a:xfrm>
          <a:prstGeom prst="bentConnector2">
            <a:avLst/>
          </a:prstGeom>
          <a:ln>
            <a:solidFill>
              <a:srgbClr val="FF9900"/>
            </a:solidFill>
            <a:prstDash val="dash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Organización preventiva de la entidad empleadora y los lugares de </a:t>
            </a:r>
            <a:r>
              <a:rPr lang="es-CL" dirty="0" smtClean="0"/>
              <a:t>trabajo</a:t>
            </a: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17</a:t>
            </a:fld>
            <a:endParaRPr lang="es-CL" dirty="0"/>
          </a:p>
        </p:txBody>
      </p:sp>
      <p:cxnSp>
        <p:nvCxnSpPr>
          <p:cNvPr id="14" name="Conector angular 13"/>
          <p:cNvCxnSpPr>
            <a:stCxn id="36" idx="4"/>
            <a:endCxn id="19" idx="1"/>
          </p:cNvCxnSpPr>
          <p:nvPr/>
        </p:nvCxnSpPr>
        <p:spPr>
          <a:xfrm rot="16200000" flipH="1">
            <a:off x="832210" y="2253279"/>
            <a:ext cx="1629165" cy="1600098"/>
          </a:xfrm>
          <a:prstGeom prst="bentConnector2">
            <a:avLst/>
          </a:prstGeom>
          <a:ln>
            <a:prstDash val="dash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Conector angular 15"/>
          <p:cNvCxnSpPr>
            <a:stCxn id="36" idx="4"/>
            <a:endCxn id="30" idx="1"/>
          </p:cNvCxnSpPr>
          <p:nvPr/>
        </p:nvCxnSpPr>
        <p:spPr>
          <a:xfrm rot="16200000" flipH="1">
            <a:off x="-474846" y="3560334"/>
            <a:ext cx="4139487" cy="1496309"/>
          </a:xfrm>
          <a:prstGeom prst="bentConnector2">
            <a:avLst/>
          </a:prstGeom>
          <a:ln>
            <a:prstDash val="dash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7" name="Grupo 16"/>
          <p:cNvGrpSpPr/>
          <p:nvPr/>
        </p:nvGrpSpPr>
        <p:grpSpPr>
          <a:xfrm>
            <a:off x="2446841" y="2918264"/>
            <a:ext cx="2744180" cy="1180479"/>
            <a:chOff x="1695505" y="4438459"/>
            <a:chExt cx="2744180" cy="1180479"/>
          </a:xfrm>
        </p:grpSpPr>
        <p:grpSp>
          <p:nvGrpSpPr>
            <p:cNvPr id="18" name="Group 92">
              <a:extLst>
                <a:ext uri="{FF2B5EF4-FFF2-40B4-BE49-F238E27FC236}">
                  <a16:creationId xmlns="" xmlns:a16="http://schemas.microsoft.com/office/drawing/2014/main" id="{9CB04406-8BA0-BA88-3D9B-A5CE88B8591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763361" y="4438459"/>
              <a:ext cx="633035" cy="660658"/>
              <a:chOff x="2319" y="2183"/>
              <a:chExt cx="550" cy="574"/>
            </a:xfrm>
            <a:solidFill>
              <a:schemeClr val="accent1"/>
            </a:solidFill>
          </p:grpSpPr>
          <p:sp>
            <p:nvSpPr>
              <p:cNvPr id="21" name="Freeform 93">
                <a:extLst>
                  <a:ext uri="{FF2B5EF4-FFF2-40B4-BE49-F238E27FC236}">
                    <a16:creationId xmlns="" xmlns:a16="http://schemas.microsoft.com/office/drawing/2014/main" id="{22F82ECE-4BDA-931E-2679-E7AB25FC44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9" y="2183"/>
                <a:ext cx="86" cy="167"/>
              </a:xfrm>
              <a:custGeom>
                <a:avLst/>
                <a:gdLst>
                  <a:gd name="T0" fmla="*/ 81 w 142"/>
                  <a:gd name="T1" fmla="*/ 269 h 272"/>
                  <a:gd name="T2" fmla="*/ 81 w 142"/>
                  <a:gd name="T3" fmla="*/ 269 h 272"/>
                  <a:gd name="T4" fmla="*/ 95 w 142"/>
                  <a:gd name="T5" fmla="*/ 271 h 272"/>
                  <a:gd name="T6" fmla="*/ 108 w 142"/>
                  <a:gd name="T7" fmla="*/ 263 h 272"/>
                  <a:gd name="T8" fmla="*/ 111 w 142"/>
                  <a:gd name="T9" fmla="*/ 249 h 272"/>
                  <a:gd name="T10" fmla="*/ 103 w 142"/>
                  <a:gd name="T11" fmla="*/ 236 h 272"/>
                  <a:gd name="T12" fmla="*/ 88 w 142"/>
                  <a:gd name="T13" fmla="*/ 146 h 272"/>
                  <a:gd name="T14" fmla="*/ 61 w 142"/>
                  <a:gd name="T15" fmla="*/ 2 h 272"/>
                  <a:gd name="T16" fmla="*/ 51 w 142"/>
                  <a:gd name="T17" fmla="*/ 0 h 272"/>
                  <a:gd name="T18" fmla="*/ 47 w 142"/>
                  <a:gd name="T19" fmla="*/ 0 h 272"/>
                  <a:gd name="T20" fmla="*/ 34 w 142"/>
                  <a:gd name="T21" fmla="*/ 7 h 272"/>
                  <a:gd name="T22" fmla="*/ 39 w 142"/>
                  <a:gd name="T23" fmla="*/ 34 h 272"/>
                  <a:gd name="T24" fmla="*/ 55 w 142"/>
                  <a:gd name="T25" fmla="*/ 125 h 272"/>
                  <a:gd name="T26" fmla="*/ 55 w 142"/>
                  <a:gd name="T27" fmla="*/ 125 h 272"/>
                  <a:gd name="T28" fmla="*/ 81 w 142"/>
                  <a:gd name="T29" fmla="*/ 269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2" h="272">
                    <a:moveTo>
                      <a:pt x="81" y="269"/>
                    </a:moveTo>
                    <a:lnTo>
                      <a:pt x="81" y="269"/>
                    </a:lnTo>
                    <a:cubicBezTo>
                      <a:pt x="85" y="271"/>
                      <a:pt x="90" y="272"/>
                      <a:pt x="95" y="271"/>
                    </a:cubicBezTo>
                    <a:cubicBezTo>
                      <a:pt x="100" y="270"/>
                      <a:pt x="105" y="268"/>
                      <a:pt x="108" y="263"/>
                    </a:cubicBezTo>
                    <a:cubicBezTo>
                      <a:pt x="111" y="259"/>
                      <a:pt x="112" y="254"/>
                      <a:pt x="111" y="249"/>
                    </a:cubicBezTo>
                    <a:cubicBezTo>
                      <a:pt x="110" y="244"/>
                      <a:pt x="107" y="239"/>
                      <a:pt x="103" y="236"/>
                    </a:cubicBezTo>
                    <a:cubicBezTo>
                      <a:pt x="55" y="204"/>
                      <a:pt x="66" y="181"/>
                      <a:pt x="88" y="146"/>
                    </a:cubicBezTo>
                    <a:cubicBezTo>
                      <a:pt x="105" y="117"/>
                      <a:pt x="142" y="58"/>
                      <a:pt x="61" y="2"/>
                    </a:cubicBezTo>
                    <a:cubicBezTo>
                      <a:pt x="58" y="1"/>
                      <a:pt x="54" y="0"/>
                      <a:pt x="51" y="0"/>
                    </a:cubicBezTo>
                    <a:cubicBezTo>
                      <a:pt x="49" y="0"/>
                      <a:pt x="48" y="0"/>
                      <a:pt x="47" y="0"/>
                    </a:cubicBezTo>
                    <a:cubicBezTo>
                      <a:pt x="42" y="1"/>
                      <a:pt x="37" y="3"/>
                      <a:pt x="34" y="7"/>
                    </a:cubicBezTo>
                    <a:cubicBezTo>
                      <a:pt x="28" y="16"/>
                      <a:pt x="31" y="28"/>
                      <a:pt x="39" y="34"/>
                    </a:cubicBezTo>
                    <a:cubicBezTo>
                      <a:pt x="87" y="67"/>
                      <a:pt x="76" y="90"/>
                      <a:pt x="55" y="125"/>
                    </a:cubicBezTo>
                    <a:lnTo>
                      <a:pt x="55" y="125"/>
                    </a:lnTo>
                    <a:cubicBezTo>
                      <a:pt x="37" y="154"/>
                      <a:pt x="0" y="213"/>
                      <a:pt x="81" y="269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22" name="Freeform 94">
                <a:extLst>
                  <a:ext uri="{FF2B5EF4-FFF2-40B4-BE49-F238E27FC236}">
                    <a16:creationId xmlns="" xmlns:a16="http://schemas.microsoft.com/office/drawing/2014/main" id="{F99E2A3F-575E-71D0-3B84-80818F01AC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3" y="2183"/>
                <a:ext cx="85" cy="167"/>
              </a:xfrm>
              <a:custGeom>
                <a:avLst/>
                <a:gdLst>
                  <a:gd name="T0" fmla="*/ 80 w 141"/>
                  <a:gd name="T1" fmla="*/ 270 h 273"/>
                  <a:gd name="T2" fmla="*/ 80 w 141"/>
                  <a:gd name="T3" fmla="*/ 270 h 273"/>
                  <a:gd name="T4" fmla="*/ 95 w 141"/>
                  <a:gd name="T5" fmla="*/ 272 h 273"/>
                  <a:gd name="T6" fmla="*/ 107 w 141"/>
                  <a:gd name="T7" fmla="*/ 264 h 273"/>
                  <a:gd name="T8" fmla="*/ 110 w 141"/>
                  <a:gd name="T9" fmla="*/ 250 h 273"/>
                  <a:gd name="T10" fmla="*/ 102 w 141"/>
                  <a:gd name="T11" fmla="*/ 237 h 273"/>
                  <a:gd name="T12" fmla="*/ 87 w 141"/>
                  <a:gd name="T13" fmla="*/ 147 h 273"/>
                  <a:gd name="T14" fmla="*/ 61 w 141"/>
                  <a:gd name="T15" fmla="*/ 3 h 273"/>
                  <a:gd name="T16" fmla="*/ 47 w 141"/>
                  <a:gd name="T17" fmla="*/ 1 h 273"/>
                  <a:gd name="T18" fmla="*/ 34 w 141"/>
                  <a:gd name="T19" fmla="*/ 8 h 273"/>
                  <a:gd name="T20" fmla="*/ 31 w 141"/>
                  <a:gd name="T21" fmla="*/ 23 h 273"/>
                  <a:gd name="T22" fmla="*/ 39 w 141"/>
                  <a:gd name="T23" fmla="*/ 35 h 273"/>
                  <a:gd name="T24" fmla="*/ 54 w 141"/>
                  <a:gd name="T25" fmla="*/ 126 h 273"/>
                  <a:gd name="T26" fmla="*/ 80 w 141"/>
                  <a:gd name="T27" fmla="*/ 27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1" h="273">
                    <a:moveTo>
                      <a:pt x="80" y="270"/>
                    </a:moveTo>
                    <a:lnTo>
                      <a:pt x="80" y="270"/>
                    </a:lnTo>
                    <a:cubicBezTo>
                      <a:pt x="84" y="272"/>
                      <a:pt x="90" y="273"/>
                      <a:pt x="95" y="272"/>
                    </a:cubicBezTo>
                    <a:cubicBezTo>
                      <a:pt x="100" y="271"/>
                      <a:pt x="105" y="269"/>
                      <a:pt x="107" y="264"/>
                    </a:cubicBezTo>
                    <a:cubicBezTo>
                      <a:pt x="110" y="260"/>
                      <a:pt x="111" y="255"/>
                      <a:pt x="110" y="250"/>
                    </a:cubicBezTo>
                    <a:cubicBezTo>
                      <a:pt x="110" y="245"/>
                      <a:pt x="107" y="240"/>
                      <a:pt x="102" y="237"/>
                    </a:cubicBezTo>
                    <a:cubicBezTo>
                      <a:pt x="55" y="205"/>
                      <a:pt x="66" y="182"/>
                      <a:pt x="87" y="147"/>
                    </a:cubicBezTo>
                    <a:cubicBezTo>
                      <a:pt x="105" y="118"/>
                      <a:pt x="141" y="59"/>
                      <a:pt x="61" y="3"/>
                    </a:cubicBezTo>
                    <a:cubicBezTo>
                      <a:pt x="57" y="1"/>
                      <a:pt x="52" y="0"/>
                      <a:pt x="47" y="1"/>
                    </a:cubicBezTo>
                    <a:cubicBezTo>
                      <a:pt x="41" y="2"/>
                      <a:pt x="37" y="4"/>
                      <a:pt x="34" y="8"/>
                    </a:cubicBezTo>
                    <a:cubicBezTo>
                      <a:pt x="31" y="13"/>
                      <a:pt x="30" y="18"/>
                      <a:pt x="31" y="23"/>
                    </a:cubicBezTo>
                    <a:cubicBezTo>
                      <a:pt x="32" y="28"/>
                      <a:pt x="35" y="33"/>
                      <a:pt x="39" y="35"/>
                    </a:cubicBezTo>
                    <a:cubicBezTo>
                      <a:pt x="87" y="68"/>
                      <a:pt x="76" y="91"/>
                      <a:pt x="54" y="126"/>
                    </a:cubicBezTo>
                    <a:cubicBezTo>
                      <a:pt x="37" y="155"/>
                      <a:pt x="0" y="214"/>
                      <a:pt x="80" y="27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23" name="Freeform 95">
                <a:extLst>
                  <a:ext uri="{FF2B5EF4-FFF2-40B4-BE49-F238E27FC236}">
                    <a16:creationId xmlns="" xmlns:a16="http://schemas.microsoft.com/office/drawing/2014/main" id="{282B6C9C-03E6-8E66-ED54-1AC0D17872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19" y="2318"/>
                <a:ext cx="550" cy="439"/>
              </a:xfrm>
              <a:custGeom>
                <a:avLst/>
                <a:gdLst>
                  <a:gd name="T0" fmla="*/ 638 w 912"/>
                  <a:gd name="T1" fmla="*/ 279 h 720"/>
                  <a:gd name="T2" fmla="*/ 396 w 912"/>
                  <a:gd name="T3" fmla="*/ 369 h 720"/>
                  <a:gd name="T4" fmla="*/ 606 w 912"/>
                  <a:gd name="T5" fmla="*/ 212 h 720"/>
                  <a:gd name="T6" fmla="*/ 879 w 912"/>
                  <a:gd name="T7" fmla="*/ 456 h 720"/>
                  <a:gd name="T8" fmla="*/ 801 w 912"/>
                  <a:gd name="T9" fmla="*/ 683 h 720"/>
                  <a:gd name="T10" fmla="*/ 698 w 912"/>
                  <a:gd name="T11" fmla="*/ 471 h 720"/>
                  <a:gd name="T12" fmla="*/ 558 w 912"/>
                  <a:gd name="T13" fmla="*/ 683 h 720"/>
                  <a:gd name="T14" fmla="*/ 638 w 912"/>
                  <a:gd name="T15" fmla="*/ 317 h 720"/>
                  <a:gd name="T16" fmla="*/ 680 w 912"/>
                  <a:gd name="T17" fmla="*/ 683 h 720"/>
                  <a:gd name="T18" fmla="*/ 595 w 912"/>
                  <a:gd name="T19" fmla="*/ 508 h 720"/>
                  <a:gd name="T20" fmla="*/ 437 w 912"/>
                  <a:gd name="T21" fmla="*/ 501 h 720"/>
                  <a:gd name="T22" fmla="*/ 437 w 912"/>
                  <a:gd name="T23" fmla="*/ 467 h 720"/>
                  <a:gd name="T24" fmla="*/ 437 w 912"/>
                  <a:gd name="T25" fmla="*/ 683 h 720"/>
                  <a:gd name="T26" fmla="*/ 390 w 912"/>
                  <a:gd name="T27" fmla="*/ 549 h 720"/>
                  <a:gd name="T28" fmla="*/ 282 w 912"/>
                  <a:gd name="T29" fmla="*/ 683 h 720"/>
                  <a:gd name="T30" fmla="*/ 247 w 912"/>
                  <a:gd name="T31" fmla="*/ 549 h 720"/>
                  <a:gd name="T32" fmla="*/ 140 w 912"/>
                  <a:gd name="T33" fmla="*/ 683 h 720"/>
                  <a:gd name="T34" fmla="*/ 437 w 912"/>
                  <a:gd name="T35" fmla="*/ 538 h 720"/>
                  <a:gd name="T36" fmla="*/ 373 w 912"/>
                  <a:gd name="T37" fmla="*/ 683 h 720"/>
                  <a:gd name="T38" fmla="*/ 373 w 912"/>
                  <a:gd name="T39" fmla="*/ 582 h 720"/>
                  <a:gd name="T40" fmla="*/ 231 w 912"/>
                  <a:gd name="T41" fmla="*/ 683 h 720"/>
                  <a:gd name="T42" fmla="*/ 231 w 912"/>
                  <a:gd name="T43" fmla="*/ 582 h 720"/>
                  <a:gd name="T44" fmla="*/ 186 w 912"/>
                  <a:gd name="T45" fmla="*/ 113 h 720"/>
                  <a:gd name="T46" fmla="*/ 363 w 912"/>
                  <a:gd name="T47" fmla="*/ 490 h 720"/>
                  <a:gd name="T48" fmla="*/ 186 w 912"/>
                  <a:gd name="T49" fmla="*/ 113 h 720"/>
                  <a:gd name="T50" fmla="*/ 559 w 912"/>
                  <a:gd name="T51" fmla="*/ 36 h 720"/>
                  <a:gd name="T52" fmla="*/ 503 w 912"/>
                  <a:gd name="T53" fmla="*/ 36 h 720"/>
                  <a:gd name="T54" fmla="*/ 817 w 912"/>
                  <a:gd name="T55" fmla="*/ 79 h 720"/>
                  <a:gd name="T56" fmla="*/ 762 w 912"/>
                  <a:gd name="T57" fmla="*/ 79 h 720"/>
                  <a:gd name="T58" fmla="*/ 903 w 912"/>
                  <a:gd name="T59" fmla="*/ 504 h 720"/>
                  <a:gd name="T60" fmla="*/ 906 w 912"/>
                  <a:gd name="T61" fmla="*/ 347 h 720"/>
                  <a:gd name="T62" fmla="*/ 835 w 912"/>
                  <a:gd name="T63" fmla="*/ 43 h 720"/>
                  <a:gd name="T64" fmla="*/ 718 w 912"/>
                  <a:gd name="T65" fmla="*/ 206 h 720"/>
                  <a:gd name="T66" fmla="*/ 604 w 912"/>
                  <a:gd name="T67" fmla="*/ 172 h 720"/>
                  <a:gd name="T68" fmla="*/ 486 w 912"/>
                  <a:gd name="T69" fmla="*/ 0 h 720"/>
                  <a:gd name="T70" fmla="*/ 392 w 912"/>
                  <a:gd name="T71" fmla="*/ 330 h 720"/>
                  <a:gd name="T72" fmla="*/ 349 w 912"/>
                  <a:gd name="T73" fmla="*/ 76 h 720"/>
                  <a:gd name="T74" fmla="*/ 149 w 912"/>
                  <a:gd name="T75" fmla="*/ 112 h 720"/>
                  <a:gd name="T76" fmla="*/ 73 w 912"/>
                  <a:gd name="T77" fmla="*/ 683 h 720"/>
                  <a:gd name="T78" fmla="*/ 0 w 912"/>
                  <a:gd name="T79" fmla="*/ 702 h 720"/>
                  <a:gd name="T80" fmla="*/ 893 w 912"/>
                  <a:gd name="T81" fmla="*/ 720 h 720"/>
                  <a:gd name="T82" fmla="*/ 893 w 912"/>
                  <a:gd name="T83" fmla="*/ 684 h 720"/>
                  <a:gd name="T84" fmla="*/ 838 w 912"/>
                  <a:gd name="T85" fmla="*/ 467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12" h="720">
                    <a:moveTo>
                      <a:pt x="648" y="283"/>
                    </a:moveTo>
                    <a:lnTo>
                      <a:pt x="648" y="283"/>
                    </a:lnTo>
                    <a:cubicBezTo>
                      <a:pt x="645" y="280"/>
                      <a:pt x="641" y="279"/>
                      <a:pt x="638" y="279"/>
                    </a:cubicBezTo>
                    <a:cubicBezTo>
                      <a:pt x="634" y="279"/>
                      <a:pt x="631" y="280"/>
                      <a:pt x="628" y="283"/>
                    </a:cubicBezTo>
                    <a:lnTo>
                      <a:pt x="396" y="456"/>
                    </a:lnTo>
                    <a:lnTo>
                      <a:pt x="396" y="369"/>
                    </a:lnTo>
                    <a:lnTo>
                      <a:pt x="603" y="214"/>
                    </a:lnTo>
                    <a:lnTo>
                      <a:pt x="606" y="213"/>
                    </a:lnTo>
                    <a:lnTo>
                      <a:pt x="606" y="212"/>
                    </a:lnTo>
                    <a:lnTo>
                      <a:pt x="638" y="188"/>
                    </a:lnTo>
                    <a:lnTo>
                      <a:pt x="879" y="369"/>
                    </a:lnTo>
                    <a:lnTo>
                      <a:pt x="879" y="456"/>
                    </a:lnTo>
                    <a:lnTo>
                      <a:pt x="648" y="283"/>
                    </a:lnTo>
                    <a:close/>
                    <a:moveTo>
                      <a:pt x="801" y="683"/>
                    </a:moveTo>
                    <a:lnTo>
                      <a:pt x="801" y="683"/>
                    </a:lnTo>
                    <a:lnTo>
                      <a:pt x="717" y="683"/>
                    </a:lnTo>
                    <a:lnTo>
                      <a:pt x="717" y="489"/>
                    </a:lnTo>
                    <a:cubicBezTo>
                      <a:pt x="717" y="479"/>
                      <a:pt x="709" y="471"/>
                      <a:pt x="698" y="471"/>
                    </a:cubicBezTo>
                    <a:lnTo>
                      <a:pt x="577" y="471"/>
                    </a:lnTo>
                    <a:cubicBezTo>
                      <a:pt x="567" y="471"/>
                      <a:pt x="558" y="479"/>
                      <a:pt x="558" y="489"/>
                    </a:cubicBezTo>
                    <a:lnTo>
                      <a:pt x="558" y="683"/>
                    </a:lnTo>
                    <a:lnTo>
                      <a:pt x="474" y="683"/>
                    </a:lnTo>
                    <a:lnTo>
                      <a:pt x="474" y="440"/>
                    </a:lnTo>
                    <a:lnTo>
                      <a:pt x="638" y="317"/>
                    </a:lnTo>
                    <a:lnTo>
                      <a:pt x="801" y="440"/>
                    </a:lnTo>
                    <a:lnTo>
                      <a:pt x="801" y="683"/>
                    </a:lnTo>
                    <a:close/>
                    <a:moveTo>
                      <a:pt x="680" y="683"/>
                    </a:moveTo>
                    <a:lnTo>
                      <a:pt x="680" y="683"/>
                    </a:lnTo>
                    <a:lnTo>
                      <a:pt x="595" y="683"/>
                    </a:lnTo>
                    <a:lnTo>
                      <a:pt x="595" y="508"/>
                    </a:lnTo>
                    <a:lnTo>
                      <a:pt x="680" y="508"/>
                    </a:lnTo>
                    <a:lnTo>
                      <a:pt x="680" y="683"/>
                    </a:lnTo>
                    <a:close/>
                    <a:moveTo>
                      <a:pt x="437" y="501"/>
                    </a:moveTo>
                    <a:lnTo>
                      <a:pt x="437" y="501"/>
                    </a:lnTo>
                    <a:lnTo>
                      <a:pt x="392" y="501"/>
                    </a:lnTo>
                    <a:lnTo>
                      <a:pt x="437" y="467"/>
                    </a:lnTo>
                    <a:lnTo>
                      <a:pt x="437" y="501"/>
                    </a:lnTo>
                    <a:close/>
                    <a:moveTo>
                      <a:pt x="437" y="683"/>
                    </a:moveTo>
                    <a:lnTo>
                      <a:pt x="437" y="683"/>
                    </a:lnTo>
                    <a:lnTo>
                      <a:pt x="406" y="683"/>
                    </a:lnTo>
                    <a:lnTo>
                      <a:pt x="406" y="565"/>
                    </a:lnTo>
                    <a:cubicBezTo>
                      <a:pt x="406" y="556"/>
                      <a:pt x="399" y="549"/>
                      <a:pt x="390" y="549"/>
                    </a:cubicBezTo>
                    <a:lnTo>
                      <a:pt x="299" y="549"/>
                    </a:lnTo>
                    <a:cubicBezTo>
                      <a:pt x="289" y="549"/>
                      <a:pt x="282" y="556"/>
                      <a:pt x="282" y="565"/>
                    </a:cubicBezTo>
                    <a:lnTo>
                      <a:pt x="282" y="683"/>
                    </a:lnTo>
                    <a:lnTo>
                      <a:pt x="264" y="683"/>
                    </a:lnTo>
                    <a:lnTo>
                      <a:pt x="264" y="565"/>
                    </a:lnTo>
                    <a:cubicBezTo>
                      <a:pt x="264" y="556"/>
                      <a:pt x="257" y="549"/>
                      <a:pt x="247" y="549"/>
                    </a:cubicBezTo>
                    <a:lnTo>
                      <a:pt x="156" y="549"/>
                    </a:lnTo>
                    <a:cubicBezTo>
                      <a:pt x="147" y="549"/>
                      <a:pt x="140" y="556"/>
                      <a:pt x="140" y="565"/>
                    </a:cubicBezTo>
                    <a:lnTo>
                      <a:pt x="140" y="683"/>
                    </a:lnTo>
                    <a:lnTo>
                      <a:pt x="110" y="683"/>
                    </a:lnTo>
                    <a:lnTo>
                      <a:pt x="110" y="538"/>
                    </a:lnTo>
                    <a:lnTo>
                      <a:pt x="437" y="538"/>
                    </a:lnTo>
                    <a:lnTo>
                      <a:pt x="437" y="683"/>
                    </a:lnTo>
                    <a:close/>
                    <a:moveTo>
                      <a:pt x="373" y="683"/>
                    </a:moveTo>
                    <a:lnTo>
                      <a:pt x="373" y="683"/>
                    </a:lnTo>
                    <a:lnTo>
                      <a:pt x="315" y="683"/>
                    </a:lnTo>
                    <a:lnTo>
                      <a:pt x="315" y="582"/>
                    </a:lnTo>
                    <a:lnTo>
                      <a:pt x="373" y="582"/>
                    </a:lnTo>
                    <a:lnTo>
                      <a:pt x="373" y="683"/>
                    </a:lnTo>
                    <a:close/>
                    <a:moveTo>
                      <a:pt x="231" y="683"/>
                    </a:moveTo>
                    <a:lnTo>
                      <a:pt x="231" y="683"/>
                    </a:lnTo>
                    <a:lnTo>
                      <a:pt x="173" y="683"/>
                    </a:lnTo>
                    <a:lnTo>
                      <a:pt x="173" y="582"/>
                    </a:lnTo>
                    <a:lnTo>
                      <a:pt x="231" y="582"/>
                    </a:lnTo>
                    <a:lnTo>
                      <a:pt x="231" y="683"/>
                    </a:lnTo>
                    <a:close/>
                    <a:moveTo>
                      <a:pt x="186" y="113"/>
                    </a:moveTo>
                    <a:lnTo>
                      <a:pt x="186" y="113"/>
                    </a:lnTo>
                    <a:lnTo>
                      <a:pt x="331" y="113"/>
                    </a:lnTo>
                    <a:cubicBezTo>
                      <a:pt x="331" y="180"/>
                      <a:pt x="349" y="300"/>
                      <a:pt x="363" y="383"/>
                    </a:cubicBezTo>
                    <a:lnTo>
                      <a:pt x="363" y="490"/>
                    </a:lnTo>
                    <a:cubicBezTo>
                      <a:pt x="363" y="494"/>
                      <a:pt x="365" y="498"/>
                      <a:pt x="368" y="501"/>
                    </a:cubicBezTo>
                    <a:lnTo>
                      <a:pt x="127" y="501"/>
                    </a:lnTo>
                    <a:cubicBezTo>
                      <a:pt x="166" y="375"/>
                      <a:pt x="186" y="245"/>
                      <a:pt x="186" y="113"/>
                    </a:cubicBezTo>
                    <a:close/>
                    <a:moveTo>
                      <a:pt x="503" y="36"/>
                    </a:moveTo>
                    <a:lnTo>
                      <a:pt x="503" y="36"/>
                    </a:lnTo>
                    <a:lnTo>
                      <a:pt x="559" y="36"/>
                    </a:lnTo>
                    <a:lnTo>
                      <a:pt x="568" y="198"/>
                    </a:lnTo>
                    <a:lnTo>
                      <a:pt x="492" y="256"/>
                    </a:lnTo>
                    <a:lnTo>
                      <a:pt x="503" y="36"/>
                    </a:lnTo>
                    <a:close/>
                    <a:moveTo>
                      <a:pt x="762" y="79"/>
                    </a:moveTo>
                    <a:lnTo>
                      <a:pt x="762" y="79"/>
                    </a:lnTo>
                    <a:lnTo>
                      <a:pt x="817" y="79"/>
                    </a:lnTo>
                    <a:lnTo>
                      <a:pt x="829" y="289"/>
                    </a:lnTo>
                    <a:lnTo>
                      <a:pt x="753" y="233"/>
                    </a:lnTo>
                    <a:lnTo>
                      <a:pt x="762" y="79"/>
                    </a:lnTo>
                    <a:close/>
                    <a:moveTo>
                      <a:pt x="886" y="503"/>
                    </a:moveTo>
                    <a:lnTo>
                      <a:pt x="886" y="503"/>
                    </a:lnTo>
                    <a:cubicBezTo>
                      <a:pt x="891" y="507"/>
                      <a:pt x="898" y="507"/>
                      <a:pt x="903" y="504"/>
                    </a:cubicBezTo>
                    <a:cubicBezTo>
                      <a:pt x="909" y="502"/>
                      <a:pt x="912" y="496"/>
                      <a:pt x="912" y="490"/>
                    </a:cubicBezTo>
                    <a:lnTo>
                      <a:pt x="912" y="360"/>
                    </a:lnTo>
                    <a:cubicBezTo>
                      <a:pt x="912" y="355"/>
                      <a:pt x="910" y="350"/>
                      <a:pt x="906" y="347"/>
                    </a:cubicBezTo>
                    <a:lnTo>
                      <a:pt x="867" y="318"/>
                    </a:lnTo>
                    <a:lnTo>
                      <a:pt x="854" y="61"/>
                    </a:lnTo>
                    <a:cubicBezTo>
                      <a:pt x="853" y="51"/>
                      <a:pt x="845" y="43"/>
                      <a:pt x="835" y="43"/>
                    </a:cubicBezTo>
                    <a:lnTo>
                      <a:pt x="744" y="43"/>
                    </a:lnTo>
                    <a:cubicBezTo>
                      <a:pt x="734" y="43"/>
                      <a:pt x="726" y="51"/>
                      <a:pt x="725" y="61"/>
                    </a:cubicBezTo>
                    <a:lnTo>
                      <a:pt x="718" y="206"/>
                    </a:lnTo>
                    <a:lnTo>
                      <a:pt x="648" y="154"/>
                    </a:lnTo>
                    <a:cubicBezTo>
                      <a:pt x="642" y="149"/>
                      <a:pt x="634" y="149"/>
                      <a:pt x="628" y="154"/>
                    </a:cubicBezTo>
                    <a:lnTo>
                      <a:pt x="604" y="172"/>
                    </a:lnTo>
                    <a:lnTo>
                      <a:pt x="595" y="18"/>
                    </a:lnTo>
                    <a:cubicBezTo>
                      <a:pt x="595" y="8"/>
                      <a:pt x="587" y="0"/>
                      <a:pt x="577" y="0"/>
                    </a:cubicBezTo>
                    <a:lnTo>
                      <a:pt x="486" y="0"/>
                    </a:lnTo>
                    <a:cubicBezTo>
                      <a:pt x="476" y="0"/>
                      <a:pt x="468" y="8"/>
                      <a:pt x="467" y="18"/>
                    </a:cubicBezTo>
                    <a:lnTo>
                      <a:pt x="453" y="284"/>
                    </a:lnTo>
                    <a:lnTo>
                      <a:pt x="392" y="330"/>
                    </a:lnTo>
                    <a:cubicBezTo>
                      <a:pt x="381" y="259"/>
                      <a:pt x="368" y="171"/>
                      <a:pt x="368" y="112"/>
                    </a:cubicBezTo>
                    <a:lnTo>
                      <a:pt x="368" y="95"/>
                    </a:lnTo>
                    <a:cubicBezTo>
                      <a:pt x="368" y="85"/>
                      <a:pt x="360" y="76"/>
                      <a:pt x="349" y="76"/>
                    </a:cubicBezTo>
                    <a:lnTo>
                      <a:pt x="167" y="76"/>
                    </a:lnTo>
                    <a:cubicBezTo>
                      <a:pt x="157" y="76"/>
                      <a:pt x="149" y="85"/>
                      <a:pt x="149" y="95"/>
                    </a:cubicBezTo>
                    <a:lnTo>
                      <a:pt x="149" y="112"/>
                    </a:lnTo>
                    <a:cubicBezTo>
                      <a:pt x="149" y="244"/>
                      <a:pt x="128" y="375"/>
                      <a:pt x="88" y="501"/>
                    </a:cubicBezTo>
                    <a:lnTo>
                      <a:pt x="73" y="501"/>
                    </a:lnTo>
                    <a:lnTo>
                      <a:pt x="73" y="683"/>
                    </a:lnTo>
                    <a:lnTo>
                      <a:pt x="18" y="683"/>
                    </a:lnTo>
                    <a:lnTo>
                      <a:pt x="18" y="684"/>
                    </a:lnTo>
                    <a:cubicBezTo>
                      <a:pt x="8" y="684"/>
                      <a:pt x="0" y="692"/>
                      <a:pt x="0" y="702"/>
                    </a:cubicBezTo>
                    <a:cubicBezTo>
                      <a:pt x="0" y="712"/>
                      <a:pt x="8" y="720"/>
                      <a:pt x="18" y="720"/>
                    </a:cubicBezTo>
                    <a:lnTo>
                      <a:pt x="18" y="720"/>
                    </a:lnTo>
                    <a:lnTo>
                      <a:pt x="893" y="720"/>
                    </a:lnTo>
                    <a:lnTo>
                      <a:pt x="893" y="720"/>
                    </a:lnTo>
                    <a:cubicBezTo>
                      <a:pt x="903" y="720"/>
                      <a:pt x="912" y="712"/>
                      <a:pt x="912" y="702"/>
                    </a:cubicBezTo>
                    <a:cubicBezTo>
                      <a:pt x="912" y="692"/>
                      <a:pt x="903" y="684"/>
                      <a:pt x="893" y="684"/>
                    </a:cubicBezTo>
                    <a:lnTo>
                      <a:pt x="893" y="683"/>
                    </a:lnTo>
                    <a:lnTo>
                      <a:pt x="838" y="683"/>
                    </a:lnTo>
                    <a:lnTo>
                      <a:pt x="838" y="467"/>
                    </a:lnTo>
                    <a:lnTo>
                      <a:pt x="886" y="50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24" name="Freeform 96">
                <a:extLst>
                  <a:ext uri="{FF2B5EF4-FFF2-40B4-BE49-F238E27FC236}">
                    <a16:creationId xmlns="" xmlns:a16="http://schemas.microsoft.com/office/drawing/2014/main" id="{0B750F6E-2CA3-6176-D28B-483316D3B1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6" y="2212"/>
                <a:ext cx="64" cy="122"/>
              </a:xfrm>
              <a:custGeom>
                <a:avLst/>
                <a:gdLst>
                  <a:gd name="T0" fmla="*/ 67 w 106"/>
                  <a:gd name="T1" fmla="*/ 90 h 200"/>
                  <a:gd name="T2" fmla="*/ 67 w 106"/>
                  <a:gd name="T3" fmla="*/ 90 h 200"/>
                  <a:gd name="T4" fmla="*/ 77 w 106"/>
                  <a:gd name="T5" fmla="*/ 30 h 200"/>
                  <a:gd name="T6" fmla="*/ 81 w 106"/>
                  <a:gd name="T7" fmla="*/ 7 h 200"/>
                  <a:gd name="T8" fmla="*/ 70 w 106"/>
                  <a:gd name="T9" fmla="*/ 0 h 200"/>
                  <a:gd name="T10" fmla="*/ 68 w 106"/>
                  <a:gd name="T11" fmla="*/ 0 h 200"/>
                  <a:gd name="T12" fmla="*/ 58 w 106"/>
                  <a:gd name="T13" fmla="*/ 3 h 200"/>
                  <a:gd name="T14" fmla="*/ 39 w 106"/>
                  <a:gd name="T15" fmla="*/ 107 h 200"/>
                  <a:gd name="T16" fmla="*/ 29 w 106"/>
                  <a:gd name="T17" fmla="*/ 168 h 200"/>
                  <a:gd name="T18" fmla="*/ 25 w 106"/>
                  <a:gd name="T19" fmla="*/ 191 h 200"/>
                  <a:gd name="T20" fmla="*/ 48 w 106"/>
                  <a:gd name="T21" fmla="*/ 195 h 200"/>
                  <a:gd name="T22" fmla="*/ 67 w 106"/>
                  <a:gd name="T23" fmla="*/ 9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6" h="200">
                    <a:moveTo>
                      <a:pt x="67" y="90"/>
                    </a:moveTo>
                    <a:lnTo>
                      <a:pt x="67" y="90"/>
                    </a:lnTo>
                    <a:cubicBezTo>
                      <a:pt x="52" y="66"/>
                      <a:pt x="45" y="51"/>
                      <a:pt x="77" y="30"/>
                    </a:cubicBezTo>
                    <a:cubicBezTo>
                      <a:pt x="84" y="24"/>
                      <a:pt x="86" y="14"/>
                      <a:pt x="81" y="7"/>
                    </a:cubicBezTo>
                    <a:cubicBezTo>
                      <a:pt x="78" y="4"/>
                      <a:pt x="75" y="1"/>
                      <a:pt x="70" y="0"/>
                    </a:cubicBezTo>
                    <a:cubicBezTo>
                      <a:pt x="69" y="0"/>
                      <a:pt x="68" y="0"/>
                      <a:pt x="68" y="0"/>
                    </a:cubicBezTo>
                    <a:cubicBezTo>
                      <a:pt x="64" y="0"/>
                      <a:pt x="61" y="1"/>
                      <a:pt x="58" y="3"/>
                    </a:cubicBezTo>
                    <a:cubicBezTo>
                      <a:pt x="0" y="43"/>
                      <a:pt x="26" y="86"/>
                      <a:pt x="39" y="107"/>
                    </a:cubicBezTo>
                    <a:cubicBezTo>
                      <a:pt x="54" y="132"/>
                      <a:pt x="61" y="146"/>
                      <a:pt x="29" y="168"/>
                    </a:cubicBezTo>
                    <a:cubicBezTo>
                      <a:pt x="22" y="173"/>
                      <a:pt x="20" y="183"/>
                      <a:pt x="25" y="191"/>
                    </a:cubicBezTo>
                    <a:cubicBezTo>
                      <a:pt x="30" y="198"/>
                      <a:pt x="40" y="200"/>
                      <a:pt x="48" y="195"/>
                    </a:cubicBezTo>
                    <a:cubicBezTo>
                      <a:pt x="106" y="154"/>
                      <a:pt x="79" y="111"/>
                      <a:pt x="67" y="9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25" name="Freeform 97">
                <a:extLst>
                  <a:ext uri="{FF2B5EF4-FFF2-40B4-BE49-F238E27FC236}">
                    <a16:creationId xmlns="" xmlns:a16="http://schemas.microsoft.com/office/drawing/2014/main" id="{945FC7BC-9DFC-5B04-1525-6046F745C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2" y="2212"/>
                <a:ext cx="64" cy="122"/>
              </a:xfrm>
              <a:custGeom>
                <a:avLst/>
                <a:gdLst>
                  <a:gd name="T0" fmla="*/ 48 w 106"/>
                  <a:gd name="T1" fmla="*/ 195 h 200"/>
                  <a:gd name="T2" fmla="*/ 48 w 106"/>
                  <a:gd name="T3" fmla="*/ 195 h 200"/>
                  <a:gd name="T4" fmla="*/ 67 w 106"/>
                  <a:gd name="T5" fmla="*/ 90 h 200"/>
                  <a:gd name="T6" fmla="*/ 77 w 106"/>
                  <a:gd name="T7" fmla="*/ 30 h 200"/>
                  <a:gd name="T8" fmla="*/ 84 w 106"/>
                  <a:gd name="T9" fmla="*/ 19 h 200"/>
                  <a:gd name="T10" fmla="*/ 81 w 106"/>
                  <a:gd name="T11" fmla="*/ 7 h 200"/>
                  <a:gd name="T12" fmla="*/ 71 w 106"/>
                  <a:gd name="T13" fmla="*/ 0 h 200"/>
                  <a:gd name="T14" fmla="*/ 68 w 106"/>
                  <a:gd name="T15" fmla="*/ 0 h 200"/>
                  <a:gd name="T16" fmla="*/ 59 w 106"/>
                  <a:gd name="T17" fmla="*/ 3 h 200"/>
                  <a:gd name="T18" fmla="*/ 39 w 106"/>
                  <a:gd name="T19" fmla="*/ 107 h 200"/>
                  <a:gd name="T20" fmla="*/ 30 w 106"/>
                  <a:gd name="T21" fmla="*/ 168 h 200"/>
                  <a:gd name="T22" fmla="*/ 30 w 106"/>
                  <a:gd name="T23" fmla="*/ 168 h 200"/>
                  <a:gd name="T24" fmla="*/ 23 w 106"/>
                  <a:gd name="T25" fmla="*/ 179 h 200"/>
                  <a:gd name="T26" fmla="*/ 25 w 106"/>
                  <a:gd name="T27" fmla="*/ 191 h 200"/>
                  <a:gd name="T28" fmla="*/ 48 w 106"/>
                  <a:gd name="T29" fmla="*/ 19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6" h="200">
                    <a:moveTo>
                      <a:pt x="48" y="195"/>
                    </a:moveTo>
                    <a:lnTo>
                      <a:pt x="48" y="195"/>
                    </a:lnTo>
                    <a:cubicBezTo>
                      <a:pt x="106" y="155"/>
                      <a:pt x="80" y="111"/>
                      <a:pt x="67" y="90"/>
                    </a:cubicBezTo>
                    <a:cubicBezTo>
                      <a:pt x="52" y="66"/>
                      <a:pt x="45" y="51"/>
                      <a:pt x="77" y="30"/>
                    </a:cubicBezTo>
                    <a:cubicBezTo>
                      <a:pt x="80" y="27"/>
                      <a:pt x="83" y="23"/>
                      <a:pt x="84" y="19"/>
                    </a:cubicBezTo>
                    <a:cubicBezTo>
                      <a:pt x="84" y="15"/>
                      <a:pt x="83" y="11"/>
                      <a:pt x="81" y="7"/>
                    </a:cubicBezTo>
                    <a:cubicBezTo>
                      <a:pt x="79" y="4"/>
                      <a:pt x="75" y="1"/>
                      <a:pt x="71" y="0"/>
                    </a:cubicBezTo>
                    <a:cubicBezTo>
                      <a:pt x="70" y="0"/>
                      <a:pt x="69" y="0"/>
                      <a:pt x="68" y="0"/>
                    </a:cubicBezTo>
                    <a:cubicBezTo>
                      <a:pt x="64" y="0"/>
                      <a:pt x="61" y="1"/>
                      <a:pt x="59" y="3"/>
                    </a:cubicBezTo>
                    <a:cubicBezTo>
                      <a:pt x="0" y="43"/>
                      <a:pt x="27" y="86"/>
                      <a:pt x="39" y="107"/>
                    </a:cubicBezTo>
                    <a:cubicBezTo>
                      <a:pt x="54" y="132"/>
                      <a:pt x="61" y="146"/>
                      <a:pt x="30" y="168"/>
                    </a:cubicBezTo>
                    <a:lnTo>
                      <a:pt x="30" y="168"/>
                    </a:lnTo>
                    <a:cubicBezTo>
                      <a:pt x="26" y="171"/>
                      <a:pt x="24" y="174"/>
                      <a:pt x="23" y="179"/>
                    </a:cubicBezTo>
                    <a:cubicBezTo>
                      <a:pt x="22" y="183"/>
                      <a:pt x="23" y="187"/>
                      <a:pt x="25" y="191"/>
                    </a:cubicBezTo>
                    <a:cubicBezTo>
                      <a:pt x="30" y="198"/>
                      <a:pt x="41" y="200"/>
                      <a:pt x="48" y="195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26" name="Freeform 98">
                <a:extLst>
                  <a:ext uri="{FF2B5EF4-FFF2-40B4-BE49-F238E27FC236}">
                    <a16:creationId xmlns="" xmlns:a16="http://schemas.microsoft.com/office/drawing/2014/main" id="{BB77D342-2929-E602-DBC9-FF6C21755F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2" y="2186"/>
                <a:ext cx="64" cy="122"/>
              </a:xfrm>
              <a:custGeom>
                <a:avLst/>
                <a:gdLst>
                  <a:gd name="T0" fmla="*/ 67 w 106"/>
                  <a:gd name="T1" fmla="*/ 90 h 200"/>
                  <a:gd name="T2" fmla="*/ 67 w 106"/>
                  <a:gd name="T3" fmla="*/ 90 h 200"/>
                  <a:gd name="T4" fmla="*/ 77 w 106"/>
                  <a:gd name="T5" fmla="*/ 29 h 200"/>
                  <a:gd name="T6" fmla="*/ 81 w 106"/>
                  <a:gd name="T7" fmla="*/ 7 h 200"/>
                  <a:gd name="T8" fmla="*/ 71 w 106"/>
                  <a:gd name="T9" fmla="*/ 0 h 200"/>
                  <a:gd name="T10" fmla="*/ 68 w 106"/>
                  <a:gd name="T11" fmla="*/ 0 h 200"/>
                  <a:gd name="T12" fmla="*/ 59 w 106"/>
                  <a:gd name="T13" fmla="*/ 3 h 200"/>
                  <a:gd name="T14" fmla="*/ 39 w 106"/>
                  <a:gd name="T15" fmla="*/ 107 h 200"/>
                  <a:gd name="T16" fmla="*/ 29 w 106"/>
                  <a:gd name="T17" fmla="*/ 168 h 200"/>
                  <a:gd name="T18" fmla="*/ 25 w 106"/>
                  <a:gd name="T19" fmla="*/ 191 h 200"/>
                  <a:gd name="T20" fmla="*/ 48 w 106"/>
                  <a:gd name="T21" fmla="*/ 195 h 200"/>
                  <a:gd name="T22" fmla="*/ 67 w 106"/>
                  <a:gd name="T23" fmla="*/ 9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6" h="200">
                    <a:moveTo>
                      <a:pt x="67" y="90"/>
                    </a:moveTo>
                    <a:lnTo>
                      <a:pt x="67" y="90"/>
                    </a:lnTo>
                    <a:cubicBezTo>
                      <a:pt x="52" y="66"/>
                      <a:pt x="45" y="51"/>
                      <a:pt x="77" y="29"/>
                    </a:cubicBezTo>
                    <a:cubicBezTo>
                      <a:pt x="84" y="24"/>
                      <a:pt x="86" y="14"/>
                      <a:pt x="81" y="7"/>
                    </a:cubicBezTo>
                    <a:cubicBezTo>
                      <a:pt x="79" y="3"/>
                      <a:pt x="75" y="1"/>
                      <a:pt x="71" y="0"/>
                    </a:cubicBezTo>
                    <a:cubicBezTo>
                      <a:pt x="70" y="0"/>
                      <a:pt x="69" y="0"/>
                      <a:pt x="68" y="0"/>
                    </a:cubicBezTo>
                    <a:cubicBezTo>
                      <a:pt x="64" y="0"/>
                      <a:pt x="61" y="1"/>
                      <a:pt x="59" y="3"/>
                    </a:cubicBezTo>
                    <a:cubicBezTo>
                      <a:pt x="0" y="43"/>
                      <a:pt x="27" y="86"/>
                      <a:pt x="39" y="107"/>
                    </a:cubicBezTo>
                    <a:cubicBezTo>
                      <a:pt x="54" y="132"/>
                      <a:pt x="61" y="147"/>
                      <a:pt x="29" y="168"/>
                    </a:cubicBezTo>
                    <a:cubicBezTo>
                      <a:pt x="22" y="173"/>
                      <a:pt x="20" y="184"/>
                      <a:pt x="25" y="191"/>
                    </a:cubicBezTo>
                    <a:cubicBezTo>
                      <a:pt x="30" y="198"/>
                      <a:pt x="40" y="200"/>
                      <a:pt x="48" y="195"/>
                    </a:cubicBezTo>
                    <a:cubicBezTo>
                      <a:pt x="106" y="155"/>
                      <a:pt x="80" y="111"/>
                      <a:pt x="67" y="9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27" name="Freeform 99">
                <a:extLst>
                  <a:ext uri="{FF2B5EF4-FFF2-40B4-BE49-F238E27FC236}">
                    <a16:creationId xmlns="" xmlns:a16="http://schemas.microsoft.com/office/drawing/2014/main" id="{7177D312-5658-6A2C-3A3F-23F30B4DFD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8" y="2186"/>
                <a:ext cx="65" cy="122"/>
              </a:xfrm>
              <a:custGeom>
                <a:avLst/>
                <a:gdLst>
                  <a:gd name="T0" fmla="*/ 48 w 107"/>
                  <a:gd name="T1" fmla="*/ 195 h 200"/>
                  <a:gd name="T2" fmla="*/ 48 w 107"/>
                  <a:gd name="T3" fmla="*/ 195 h 200"/>
                  <a:gd name="T4" fmla="*/ 67 w 107"/>
                  <a:gd name="T5" fmla="*/ 90 h 200"/>
                  <a:gd name="T6" fmla="*/ 77 w 107"/>
                  <a:gd name="T7" fmla="*/ 29 h 200"/>
                  <a:gd name="T8" fmla="*/ 84 w 107"/>
                  <a:gd name="T9" fmla="*/ 19 h 200"/>
                  <a:gd name="T10" fmla="*/ 81 w 107"/>
                  <a:gd name="T11" fmla="*/ 7 h 200"/>
                  <a:gd name="T12" fmla="*/ 71 w 107"/>
                  <a:gd name="T13" fmla="*/ 0 h 200"/>
                  <a:gd name="T14" fmla="*/ 68 w 107"/>
                  <a:gd name="T15" fmla="*/ 0 h 200"/>
                  <a:gd name="T16" fmla="*/ 59 w 107"/>
                  <a:gd name="T17" fmla="*/ 3 h 200"/>
                  <a:gd name="T18" fmla="*/ 40 w 107"/>
                  <a:gd name="T19" fmla="*/ 107 h 200"/>
                  <a:gd name="T20" fmla="*/ 30 w 107"/>
                  <a:gd name="T21" fmla="*/ 168 h 200"/>
                  <a:gd name="T22" fmla="*/ 30 w 107"/>
                  <a:gd name="T23" fmla="*/ 168 h 200"/>
                  <a:gd name="T24" fmla="*/ 23 w 107"/>
                  <a:gd name="T25" fmla="*/ 179 h 200"/>
                  <a:gd name="T26" fmla="*/ 26 w 107"/>
                  <a:gd name="T27" fmla="*/ 191 h 200"/>
                  <a:gd name="T28" fmla="*/ 48 w 107"/>
                  <a:gd name="T29" fmla="*/ 19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7" h="200">
                    <a:moveTo>
                      <a:pt x="48" y="195"/>
                    </a:moveTo>
                    <a:lnTo>
                      <a:pt x="48" y="195"/>
                    </a:lnTo>
                    <a:cubicBezTo>
                      <a:pt x="107" y="155"/>
                      <a:pt x="80" y="111"/>
                      <a:pt x="67" y="90"/>
                    </a:cubicBezTo>
                    <a:cubicBezTo>
                      <a:pt x="52" y="66"/>
                      <a:pt x="45" y="51"/>
                      <a:pt x="77" y="29"/>
                    </a:cubicBezTo>
                    <a:cubicBezTo>
                      <a:pt x="81" y="27"/>
                      <a:pt x="83" y="23"/>
                      <a:pt x="84" y="19"/>
                    </a:cubicBezTo>
                    <a:cubicBezTo>
                      <a:pt x="85" y="15"/>
                      <a:pt x="84" y="10"/>
                      <a:pt x="81" y="7"/>
                    </a:cubicBezTo>
                    <a:cubicBezTo>
                      <a:pt x="79" y="3"/>
                      <a:pt x="75" y="1"/>
                      <a:pt x="71" y="0"/>
                    </a:cubicBezTo>
                    <a:cubicBezTo>
                      <a:pt x="70" y="0"/>
                      <a:pt x="69" y="0"/>
                      <a:pt x="68" y="0"/>
                    </a:cubicBezTo>
                    <a:cubicBezTo>
                      <a:pt x="65" y="0"/>
                      <a:pt x="62" y="1"/>
                      <a:pt x="59" y="3"/>
                    </a:cubicBezTo>
                    <a:cubicBezTo>
                      <a:pt x="0" y="43"/>
                      <a:pt x="27" y="86"/>
                      <a:pt x="40" y="107"/>
                    </a:cubicBezTo>
                    <a:cubicBezTo>
                      <a:pt x="55" y="132"/>
                      <a:pt x="62" y="147"/>
                      <a:pt x="30" y="168"/>
                    </a:cubicBezTo>
                    <a:lnTo>
                      <a:pt x="30" y="168"/>
                    </a:lnTo>
                    <a:cubicBezTo>
                      <a:pt x="26" y="171"/>
                      <a:pt x="24" y="175"/>
                      <a:pt x="23" y="179"/>
                    </a:cubicBezTo>
                    <a:cubicBezTo>
                      <a:pt x="22" y="183"/>
                      <a:pt x="23" y="187"/>
                      <a:pt x="26" y="191"/>
                    </a:cubicBezTo>
                    <a:cubicBezTo>
                      <a:pt x="30" y="198"/>
                      <a:pt x="41" y="200"/>
                      <a:pt x="48" y="195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</p:grpSp>
        <p:sp>
          <p:nvSpPr>
            <p:cNvPr id="19" name="Rectángulo 18"/>
            <p:cNvSpPr/>
            <p:nvPr/>
          </p:nvSpPr>
          <p:spPr>
            <a:xfrm>
              <a:off x="1695505" y="5157273"/>
              <a:ext cx="25189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MX" sz="1200" b="1" dirty="0"/>
                <a:t>Comité Paritario de higiene y </a:t>
              </a:r>
              <a:r>
                <a:rPr lang="es-MX" sz="1200" b="1" dirty="0" smtClean="0"/>
                <a:t>Seguridad</a:t>
              </a:r>
              <a:endParaRPr lang="es-MX" sz="1200" dirty="0"/>
            </a:p>
          </p:txBody>
        </p:sp>
        <p:sp>
          <p:nvSpPr>
            <p:cNvPr id="20" name="Marcador de texto 2">
              <a:extLst>
                <a:ext uri="{FF2B5EF4-FFF2-40B4-BE49-F238E27FC236}">
                  <a16:creationId xmlns:a16="http://schemas.microsoft.com/office/drawing/2014/main" xmlns="" id="{328429E5-D53C-3CD2-A2F0-CE417551744C}"/>
                </a:ext>
              </a:extLst>
            </p:cNvPr>
            <p:cNvSpPr txBox="1">
              <a:spLocks/>
            </p:cNvSpPr>
            <p:nvPr/>
          </p:nvSpPr>
          <p:spPr>
            <a:xfrm>
              <a:off x="2539540" y="4631083"/>
              <a:ext cx="1900145" cy="47705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300" b="0" i="0" u="none" strike="noStrike" cap="none" spc="0" baseline="0">
                  <a:solidFill>
                    <a:schemeClr val="tx1">
                      <a:lumMod val="75000"/>
                      <a:lumOff val="25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1pPr>
              <a:lvl2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100000"/>
                <a:buFont typeface="Wingdings" pitchFamily="2" charset="2"/>
                <a:buChar char="§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2pPr>
              <a:lvl3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Char char="▫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3pPr>
              <a:lvl4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Char char="▫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4pPr>
              <a:lvl5pPr marL="0" marR="0" indent="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None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5pPr>
              <a:lvl6pPr marL="22606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6pPr>
              <a:lvl7pPr marL="24892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7pPr>
              <a:lvl8pPr marL="27178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8pPr>
              <a:lvl9pPr marL="29464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lnSpc>
                  <a:spcPct val="100000"/>
                </a:lnSpc>
                <a:spcAft>
                  <a:spcPts val="600"/>
                </a:spcAft>
              </a:pPr>
              <a:r>
                <a:rPr lang="es-ES" sz="1400" b="1" spc="50" dirty="0" smtClean="0">
                  <a:solidFill>
                    <a:srgbClr val="13C045"/>
                  </a:solidFill>
                </a:rPr>
                <a:t>Centros </a:t>
              </a:r>
              <a:r>
                <a:rPr lang="es-ES" sz="1400" b="1" spc="50" dirty="0" smtClean="0">
                  <a:solidFill>
                    <a:srgbClr val="13C045"/>
                  </a:solidFill>
                </a:rPr>
                <a:t>de </a:t>
              </a:r>
              <a:r>
                <a:rPr lang="es-ES" sz="1400" b="1" spc="50" dirty="0" smtClean="0">
                  <a:solidFill>
                    <a:srgbClr val="13C045"/>
                  </a:solidFill>
                </a:rPr>
                <a:t>trabajo</a:t>
              </a:r>
            </a:p>
            <a:p>
              <a:pPr>
                <a:lnSpc>
                  <a:spcPct val="100000"/>
                </a:lnSpc>
                <a:spcAft>
                  <a:spcPts val="600"/>
                </a:spcAft>
              </a:pPr>
              <a:r>
                <a:rPr lang="es-ES" sz="1200" spc="50" dirty="0" smtClean="0">
                  <a:solidFill>
                    <a:srgbClr val="13C045"/>
                  </a:solidFill>
                </a:rPr>
                <a:t>(40 trabajadores)</a:t>
              </a:r>
              <a:endParaRPr lang="es-ES" sz="1200" spc="50" dirty="0">
                <a:solidFill>
                  <a:srgbClr val="13C045"/>
                </a:solidFill>
              </a:endParaRPr>
            </a:p>
          </p:txBody>
        </p:sp>
      </p:grpSp>
      <p:grpSp>
        <p:nvGrpSpPr>
          <p:cNvPr id="28" name="Grupo 27"/>
          <p:cNvGrpSpPr/>
          <p:nvPr/>
        </p:nvGrpSpPr>
        <p:grpSpPr>
          <a:xfrm>
            <a:off x="2343052" y="5583245"/>
            <a:ext cx="3002209" cy="933487"/>
            <a:chOff x="4950081" y="4517961"/>
            <a:chExt cx="3002209" cy="933487"/>
          </a:xfrm>
        </p:grpSpPr>
        <p:grpSp>
          <p:nvGrpSpPr>
            <p:cNvPr id="29" name="Group 49">
              <a:extLst>
                <a:ext uri="{FF2B5EF4-FFF2-40B4-BE49-F238E27FC236}">
                  <a16:creationId xmlns="" xmlns:a16="http://schemas.microsoft.com/office/drawing/2014/main" id="{08D3BEA5-C08B-49AB-3BA7-587282D926F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983542" y="4517961"/>
              <a:ext cx="700899" cy="572823"/>
              <a:chOff x="4164" y="1327"/>
              <a:chExt cx="498" cy="407"/>
            </a:xfrm>
            <a:solidFill>
              <a:schemeClr val="accent1"/>
            </a:solidFill>
          </p:grpSpPr>
          <p:sp>
            <p:nvSpPr>
              <p:cNvPr id="32" name="Freeform 50">
                <a:extLst>
                  <a:ext uri="{FF2B5EF4-FFF2-40B4-BE49-F238E27FC236}">
                    <a16:creationId xmlns="" xmlns:a16="http://schemas.microsoft.com/office/drawing/2014/main" id="{EE44B439-F2BE-1644-319B-C1E8D1BFE6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55" y="1578"/>
                <a:ext cx="87" cy="87"/>
              </a:xfrm>
              <a:custGeom>
                <a:avLst/>
                <a:gdLst>
                  <a:gd name="T0" fmla="*/ 112 w 143"/>
                  <a:gd name="T1" fmla="*/ 112 h 143"/>
                  <a:gd name="T2" fmla="*/ 112 w 143"/>
                  <a:gd name="T3" fmla="*/ 112 h 143"/>
                  <a:gd name="T4" fmla="*/ 32 w 143"/>
                  <a:gd name="T5" fmla="*/ 112 h 143"/>
                  <a:gd name="T6" fmla="*/ 32 w 143"/>
                  <a:gd name="T7" fmla="*/ 31 h 143"/>
                  <a:gd name="T8" fmla="*/ 112 w 143"/>
                  <a:gd name="T9" fmla="*/ 31 h 143"/>
                  <a:gd name="T10" fmla="*/ 112 w 143"/>
                  <a:gd name="T11" fmla="*/ 112 h 143"/>
                  <a:gd name="T12" fmla="*/ 143 w 143"/>
                  <a:gd name="T13" fmla="*/ 16 h 143"/>
                  <a:gd name="T14" fmla="*/ 143 w 143"/>
                  <a:gd name="T15" fmla="*/ 16 h 143"/>
                  <a:gd name="T16" fmla="*/ 127 w 143"/>
                  <a:gd name="T17" fmla="*/ 0 h 143"/>
                  <a:gd name="T18" fmla="*/ 16 w 143"/>
                  <a:gd name="T19" fmla="*/ 0 h 143"/>
                  <a:gd name="T20" fmla="*/ 0 w 143"/>
                  <a:gd name="T21" fmla="*/ 16 h 143"/>
                  <a:gd name="T22" fmla="*/ 0 w 143"/>
                  <a:gd name="T23" fmla="*/ 127 h 143"/>
                  <a:gd name="T24" fmla="*/ 16 w 143"/>
                  <a:gd name="T25" fmla="*/ 143 h 143"/>
                  <a:gd name="T26" fmla="*/ 127 w 143"/>
                  <a:gd name="T27" fmla="*/ 143 h 143"/>
                  <a:gd name="T28" fmla="*/ 143 w 143"/>
                  <a:gd name="T29" fmla="*/ 127 h 143"/>
                  <a:gd name="T30" fmla="*/ 143 w 143"/>
                  <a:gd name="T31" fmla="*/ 1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143">
                    <a:moveTo>
                      <a:pt x="112" y="112"/>
                    </a:moveTo>
                    <a:lnTo>
                      <a:pt x="112" y="112"/>
                    </a:lnTo>
                    <a:lnTo>
                      <a:pt x="32" y="112"/>
                    </a:lnTo>
                    <a:lnTo>
                      <a:pt x="32" y="31"/>
                    </a:lnTo>
                    <a:lnTo>
                      <a:pt x="112" y="31"/>
                    </a:lnTo>
                    <a:lnTo>
                      <a:pt x="112" y="112"/>
                    </a:lnTo>
                    <a:close/>
                    <a:moveTo>
                      <a:pt x="143" y="16"/>
                    </a:moveTo>
                    <a:lnTo>
                      <a:pt x="143" y="16"/>
                    </a:lnTo>
                    <a:cubicBezTo>
                      <a:pt x="143" y="7"/>
                      <a:pt x="136" y="0"/>
                      <a:pt x="127" y="0"/>
                    </a:cubicBezTo>
                    <a:lnTo>
                      <a:pt x="16" y="0"/>
                    </a:lnTo>
                    <a:cubicBezTo>
                      <a:pt x="7" y="0"/>
                      <a:pt x="0" y="7"/>
                      <a:pt x="0" y="16"/>
                    </a:cubicBezTo>
                    <a:lnTo>
                      <a:pt x="0" y="127"/>
                    </a:lnTo>
                    <a:cubicBezTo>
                      <a:pt x="0" y="136"/>
                      <a:pt x="7" y="143"/>
                      <a:pt x="16" y="143"/>
                    </a:cubicBezTo>
                    <a:lnTo>
                      <a:pt x="127" y="143"/>
                    </a:lnTo>
                    <a:cubicBezTo>
                      <a:pt x="136" y="143"/>
                      <a:pt x="143" y="136"/>
                      <a:pt x="143" y="127"/>
                    </a:cubicBezTo>
                    <a:lnTo>
                      <a:pt x="143" y="16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33" name="Freeform 51">
                <a:extLst>
                  <a:ext uri="{FF2B5EF4-FFF2-40B4-BE49-F238E27FC236}">
                    <a16:creationId xmlns="" xmlns:a16="http://schemas.microsoft.com/office/drawing/2014/main" id="{93B9B815-C69B-FFDD-C492-C648CB5B34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83" y="1578"/>
                <a:ext cx="87" cy="87"/>
              </a:xfrm>
              <a:custGeom>
                <a:avLst/>
                <a:gdLst>
                  <a:gd name="T0" fmla="*/ 112 w 143"/>
                  <a:gd name="T1" fmla="*/ 112 h 143"/>
                  <a:gd name="T2" fmla="*/ 112 w 143"/>
                  <a:gd name="T3" fmla="*/ 112 h 143"/>
                  <a:gd name="T4" fmla="*/ 31 w 143"/>
                  <a:gd name="T5" fmla="*/ 112 h 143"/>
                  <a:gd name="T6" fmla="*/ 31 w 143"/>
                  <a:gd name="T7" fmla="*/ 31 h 143"/>
                  <a:gd name="T8" fmla="*/ 112 w 143"/>
                  <a:gd name="T9" fmla="*/ 31 h 143"/>
                  <a:gd name="T10" fmla="*/ 112 w 143"/>
                  <a:gd name="T11" fmla="*/ 112 h 143"/>
                  <a:gd name="T12" fmla="*/ 127 w 143"/>
                  <a:gd name="T13" fmla="*/ 0 h 143"/>
                  <a:gd name="T14" fmla="*/ 127 w 143"/>
                  <a:gd name="T15" fmla="*/ 0 h 143"/>
                  <a:gd name="T16" fmla="*/ 16 w 143"/>
                  <a:gd name="T17" fmla="*/ 0 h 143"/>
                  <a:gd name="T18" fmla="*/ 0 w 143"/>
                  <a:gd name="T19" fmla="*/ 16 h 143"/>
                  <a:gd name="T20" fmla="*/ 0 w 143"/>
                  <a:gd name="T21" fmla="*/ 127 h 143"/>
                  <a:gd name="T22" fmla="*/ 16 w 143"/>
                  <a:gd name="T23" fmla="*/ 143 h 143"/>
                  <a:gd name="T24" fmla="*/ 127 w 143"/>
                  <a:gd name="T25" fmla="*/ 143 h 143"/>
                  <a:gd name="T26" fmla="*/ 143 w 143"/>
                  <a:gd name="T27" fmla="*/ 127 h 143"/>
                  <a:gd name="T28" fmla="*/ 143 w 143"/>
                  <a:gd name="T29" fmla="*/ 16 h 143"/>
                  <a:gd name="T30" fmla="*/ 127 w 143"/>
                  <a:gd name="T31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143">
                    <a:moveTo>
                      <a:pt x="112" y="112"/>
                    </a:moveTo>
                    <a:lnTo>
                      <a:pt x="112" y="112"/>
                    </a:lnTo>
                    <a:lnTo>
                      <a:pt x="31" y="112"/>
                    </a:lnTo>
                    <a:lnTo>
                      <a:pt x="31" y="31"/>
                    </a:lnTo>
                    <a:lnTo>
                      <a:pt x="112" y="31"/>
                    </a:lnTo>
                    <a:lnTo>
                      <a:pt x="112" y="112"/>
                    </a:lnTo>
                    <a:close/>
                    <a:moveTo>
                      <a:pt x="127" y="0"/>
                    </a:moveTo>
                    <a:lnTo>
                      <a:pt x="127" y="0"/>
                    </a:lnTo>
                    <a:lnTo>
                      <a:pt x="16" y="0"/>
                    </a:lnTo>
                    <a:cubicBezTo>
                      <a:pt x="7" y="0"/>
                      <a:pt x="0" y="7"/>
                      <a:pt x="0" y="16"/>
                    </a:cubicBezTo>
                    <a:lnTo>
                      <a:pt x="0" y="127"/>
                    </a:lnTo>
                    <a:cubicBezTo>
                      <a:pt x="0" y="136"/>
                      <a:pt x="7" y="143"/>
                      <a:pt x="16" y="143"/>
                    </a:cubicBezTo>
                    <a:lnTo>
                      <a:pt x="127" y="143"/>
                    </a:lnTo>
                    <a:cubicBezTo>
                      <a:pt x="136" y="143"/>
                      <a:pt x="143" y="136"/>
                      <a:pt x="143" y="127"/>
                    </a:cubicBezTo>
                    <a:lnTo>
                      <a:pt x="143" y="16"/>
                    </a:lnTo>
                    <a:cubicBezTo>
                      <a:pt x="143" y="7"/>
                      <a:pt x="136" y="0"/>
                      <a:pt x="127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34" name="Freeform 52">
                <a:extLst>
                  <a:ext uri="{FF2B5EF4-FFF2-40B4-BE49-F238E27FC236}">
                    <a16:creationId xmlns="" xmlns:a16="http://schemas.microsoft.com/office/drawing/2014/main" id="{470083B8-FE19-D1B0-EEA0-4BC6CDB809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64" y="1327"/>
                <a:ext cx="498" cy="407"/>
              </a:xfrm>
              <a:custGeom>
                <a:avLst/>
                <a:gdLst>
                  <a:gd name="T0" fmla="*/ 68 w 812"/>
                  <a:gd name="T1" fmla="*/ 142 h 663"/>
                  <a:gd name="T2" fmla="*/ 68 w 812"/>
                  <a:gd name="T3" fmla="*/ 142 h 663"/>
                  <a:gd name="T4" fmla="*/ 743 w 812"/>
                  <a:gd name="T5" fmla="*/ 142 h 663"/>
                  <a:gd name="T6" fmla="*/ 743 w 812"/>
                  <a:gd name="T7" fmla="*/ 631 h 663"/>
                  <a:gd name="T8" fmla="*/ 477 w 812"/>
                  <a:gd name="T9" fmla="*/ 631 h 663"/>
                  <a:gd name="T10" fmla="*/ 477 w 812"/>
                  <a:gd name="T11" fmla="*/ 424 h 663"/>
                  <a:gd name="T12" fmla="*/ 461 w 812"/>
                  <a:gd name="T13" fmla="*/ 408 h 663"/>
                  <a:gd name="T14" fmla="*/ 350 w 812"/>
                  <a:gd name="T15" fmla="*/ 408 h 663"/>
                  <a:gd name="T16" fmla="*/ 334 w 812"/>
                  <a:gd name="T17" fmla="*/ 424 h 663"/>
                  <a:gd name="T18" fmla="*/ 334 w 812"/>
                  <a:gd name="T19" fmla="*/ 631 h 663"/>
                  <a:gd name="T20" fmla="*/ 68 w 812"/>
                  <a:gd name="T21" fmla="*/ 631 h 663"/>
                  <a:gd name="T22" fmla="*/ 68 w 812"/>
                  <a:gd name="T23" fmla="*/ 142 h 663"/>
                  <a:gd name="T24" fmla="*/ 68 w 812"/>
                  <a:gd name="T25" fmla="*/ 30 h 663"/>
                  <a:gd name="T26" fmla="*/ 68 w 812"/>
                  <a:gd name="T27" fmla="*/ 30 h 663"/>
                  <a:gd name="T28" fmla="*/ 743 w 812"/>
                  <a:gd name="T29" fmla="*/ 30 h 663"/>
                  <a:gd name="T30" fmla="*/ 743 w 812"/>
                  <a:gd name="T31" fmla="*/ 111 h 663"/>
                  <a:gd name="T32" fmla="*/ 68 w 812"/>
                  <a:gd name="T33" fmla="*/ 111 h 663"/>
                  <a:gd name="T34" fmla="*/ 68 w 812"/>
                  <a:gd name="T35" fmla="*/ 30 h 663"/>
                  <a:gd name="T36" fmla="*/ 446 w 812"/>
                  <a:gd name="T37" fmla="*/ 631 h 663"/>
                  <a:gd name="T38" fmla="*/ 446 w 812"/>
                  <a:gd name="T39" fmla="*/ 631 h 663"/>
                  <a:gd name="T40" fmla="*/ 365 w 812"/>
                  <a:gd name="T41" fmla="*/ 631 h 663"/>
                  <a:gd name="T42" fmla="*/ 365 w 812"/>
                  <a:gd name="T43" fmla="*/ 439 h 663"/>
                  <a:gd name="T44" fmla="*/ 446 w 812"/>
                  <a:gd name="T45" fmla="*/ 439 h 663"/>
                  <a:gd name="T46" fmla="*/ 446 w 812"/>
                  <a:gd name="T47" fmla="*/ 631 h 663"/>
                  <a:gd name="T48" fmla="*/ 15 w 812"/>
                  <a:gd name="T49" fmla="*/ 663 h 663"/>
                  <a:gd name="T50" fmla="*/ 15 w 812"/>
                  <a:gd name="T51" fmla="*/ 663 h 663"/>
                  <a:gd name="T52" fmla="*/ 796 w 812"/>
                  <a:gd name="T53" fmla="*/ 663 h 663"/>
                  <a:gd name="T54" fmla="*/ 812 w 812"/>
                  <a:gd name="T55" fmla="*/ 647 h 663"/>
                  <a:gd name="T56" fmla="*/ 796 w 812"/>
                  <a:gd name="T57" fmla="*/ 631 h 663"/>
                  <a:gd name="T58" fmla="*/ 775 w 812"/>
                  <a:gd name="T59" fmla="*/ 631 h 663"/>
                  <a:gd name="T60" fmla="*/ 775 w 812"/>
                  <a:gd name="T61" fmla="*/ 142 h 663"/>
                  <a:gd name="T62" fmla="*/ 796 w 812"/>
                  <a:gd name="T63" fmla="*/ 142 h 663"/>
                  <a:gd name="T64" fmla="*/ 812 w 812"/>
                  <a:gd name="T65" fmla="*/ 126 h 663"/>
                  <a:gd name="T66" fmla="*/ 796 w 812"/>
                  <a:gd name="T67" fmla="*/ 111 h 663"/>
                  <a:gd name="T68" fmla="*/ 775 w 812"/>
                  <a:gd name="T69" fmla="*/ 111 h 663"/>
                  <a:gd name="T70" fmla="*/ 775 w 812"/>
                  <a:gd name="T71" fmla="*/ 33 h 663"/>
                  <a:gd name="T72" fmla="*/ 740 w 812"/>
                  <a:gd name="T73" fmla="*/ 0 h 663"/>
                  <a:gd name="T74" fmla="*/ 71 w 812"/>
                  <a:gd name="T75" fmla="*/ 0 h 663"/>
                  <a:gd name="T76" fmla="*/ 37 w 812"/>
                  <a:gd name="T77" fmla="*/ 33 h 663"/>
                  <a:gd name="T78" fmla="*/ 37 w 812"/>
                  <a:gd name="T79" fmla="*/ 111 h 663"/>
                  <a:gd name="T80" fmla="*/ 15 w 812"/>
                  <a:gd name="T81" fmla="*/ 111 h 663"/>
                  <a:gd name="T82" fmla="*/ 0 w 812"/>
                  <a:gd name="T83" fmla="*/ 126 h 663"/>
                  <a:gd name="T84" fmla="*/ 15 w 812"/>
                  <a:gd name="T85" fmla="*/ 142 h 663"/>
                  <a:gd name="T86" fmla="*/ 37 w 812"/>
                  <a:gd name="T87" fmla="*/ 142 h 663"/>
                  <a:gd name="T88" fmla="*/ 37 w 812"/>
                  <a:gd name="T89" fmla="*/ 631 h 663"/>
                  <a:gd name="T90" fmla="*/ 15 w 812"/>
                  <a:gd name="T91" fmla="*/ 631 h 663"/>
                  <a:gd name="T92" fmla="*/ 0 w 812"/>
                  <a:gd name="T93" fmla="*/ 647 h 663"/>
                  <a:gd name="T94" fmla="*/ 15 w 812"/>
                  <a:gd name="T95" fmla="*/ 663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12" h="663">
                    <a:moveTo>
                      <a:pt x="68" y="142"/>
                    </a:moveTo>
                    <a:lnTo>
                      <a:pt x="68" y="142"/>
                    </a:lnTo>
                    <a:lnTo>
                      <a:pt x="743" y="142"/>
                    </a:lnTo>
                    <a:lnTo>
                      <a:pt x="743" y="631"/>
                    </a:lnTo>
                    <a:lnTo>
                      <a:pt x="477" y="631"/>
                    </a:lnTo>
                    <a:lnTo>
                      <a:pt x="477" y="424"/>
                    </a:lnTo>
                    <a:cubicBezTo>
                      <a:pt x="477" y="415"/>
                      <a:pt x="470" y="408"/>
                      <a:pt x="461" y="408"/>
                    </a:cubicBezTo>
                    <a:lnTo>
                      <a:pt x="350" y="408"/>
                    </a:lnTo>
                    <a:cubicBezTo>
                      <a:pt x="341" y="408"/>
                      <a:pt x="334" y="415"/>
                      <a:pt x="334" y="424"/>
                    </a:cubicBezTo>
                    <a:lnTo>
                      <a:pt x="334" y="631"/>
                    </a:lnTo>
                    <a:lnTo>
                      <a:pt x="68" y="631"/>
                    </a:lnTo>
                    <a:lnTo>
                      <a:pt x="68" y="142"/>
                    </a:lnTo>
                    <a:close/>
                    <a:moveTo>
                      <a:pt x="68" y="30"/>
                    </a:moveTo>
                    <a:lnTo>
                      <a:pt x="68" y="30"/>
                    </a:lnTo>
                    <a:lnTo>
                      <a:pt x="743" y="30"/>
                    </a:lnTo>
                    <a:lnTo>
                      <a:pt x="743" y="111"/>
                    </a:lnTo>
                    <a:lnTo>
                      <a:pt x="68" y="111"/>
                    </a:lnTo>
                    <a:lnTo>
                      <a:pt x="68" y="30"/>
                    </a:lnTo>
                    <a:close/>
                    <a:moveTo>
                      <a:pt x="446" y="631"/>
                    </a:moveTo>
                    <a:lnTo>
                      <a:pt x="446" y="631"/>
                    </a:lnTo>
                    <a:lnTo>
                      <a:pt x="365" y="631"/>
                    </a:lnTo>
                    <a:lnTo>
                      <a:pt x="365" y="439"/>
                    </a:lnTo>
                    <a:lnTo>
                      <a:pt x="446" y="439"/>
                    </a:lnTo>
                    <a:lnTo>
                      <a:pt x="446" y="631"/>
                    </a:lnTo>
                    <a:close/>
                    <a:moveTo>
                      <a:pt x="15" y="663"/>
                    </a:moveTo>
                    <a:lnTo>
                      <a:pt x="15" y="663"/>
                    </a:lnTo>
                    <a:lnTo>
                      <a:pt x="796" y="663"/>
                    </a:lnTo>
                    <a:cubicBezTo>
                      <a:pt x="805" y="663"/>
                      <a:pt x="812" y="655"/>
                      <a:pt x="812" y="647"/>
                    </a:cubicBezTo>
                    <a:cubicBezTo>
                      <a:pt x="812" y="638"/>
                      <a:pt x="805" y="631"/>
                      <a:pt x="796" y="631"/>
                    </a:cubicBezTo>
                    <a:lnTo>
                      <a:pt x="775" y="631"/>
                    </a:lnTo>
                    <a:lnTo>
                      <a:pt x="775" y="142"/>
                    </a:lnTo>
                    <a:lnTo>
                      <a:pt x="796" y="142"/>
                    </a:lnTo>
                    <a:cubicBezTo>
                      <a:pt x="805" y="142"/>
                      <a:pt x="812" y="135"/>
                      <a:pt x="812" y="126"/>
                    </a:cubicBezTo>
                    <a:cubicBezTo>
                      <a:pt x="812" y="118"/>
                      <a:pt x="805" y="111"/>
                      <a:pt x="796" y="111"/>
                    </a:cubicBezTo>
                    <a:lnTo>
                      <a:pt x="775" y="111"/>
                    </a:lnTo>
                    <a:lnTo>
                      <a:pt x="775" y="33"/>
                    </a:lnTo>
                    <a:cubicBezTo>
                      <a:pt x="775" y="14"/>
                      <a:pt x="759" y="0"/>
                      <a:pt x="740" y="0"/>
                    </a:cubicBezTo>
                    <a:lnTo>
                      <a:pt x="71" y="0"/>
                    </a:lnTo>
                    <a:cubicBezTo>
                      <a:pt x="52" y="0"/>
                      <a:pt x="37" y="14"/>
                      <a:pt x="37" y="33"/>
                    </a:cubicBezTo>
                    <a:lnTo>
                      <a:pt x="37" y="111"/>
                    </a:lnTo>
                    <a:lnTo>
                      <a:pt x="15" y="111"/>
                    </a:lnTo>
                    <a:cubicBezTo>
                      <a:pt x="7" y="111"/>
                      <a:pt x="0" y="118"/>
                      <a:pt x="0" y="126"/>
                    </a:cubicBezTo>
                    <a:cubicBezTo>
                      <a:pt x="0" y="135"/>
                      <a:pt x="7" y="142"/>
                      <a:pt x="15" y="142"/>
                    </a:cubicBezTo>
                    <a:lnTo>
                      <a:pt x="37" y="142"/>
                    </a:lnTo>
                    <a:lnTo>
                      <a:pt x="37" y="631"/>
                    </a:lnTo>
                    <a:lnTo>
                      <a:pt x="15" y="631"/>
                    </a:lnTo>
                    <a:cubicBezTo>
                      <a:pt x="7" y="631"/>
                      <a:pt x="0" y="638"/>
                      <a:pt x="0" y="647"/>
                    </a:cubicBezTo>
                    <a:cubicBezTo>
                      <a:pt x="0" y="655"/>
                      <a:pt x="7" y="663"/>
                      <a:pt x="15" y="663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</p:grpSp>
        <p:sp>
          <p:nvSpPr>
            <p:cNvPr id="30" name="Rectángulo 29"/>
            <p:cNvSpPr/>
            <p:nvPr/>
          </p:nvSpPr>
          <p:spPr>
            <a:xfrm>
              <a:off x="4950081" y="5174449"/>
              <a:ext cx="300220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MX" sz="1200" b="1" dirty="0"/>
                <a:t>Delegado de </a:t>
              </a:r>
              <a:r>
                <a:rPr lang="es-MX" sz="1200" b="1" dirty="0" smtClean="0"/>
                <a:t>SST</a:t>
              </a:r>
              <a:endParaRPr lang="es-MX" sz="1200" dirty="0"/>
            </a:p>
          </p:txBody>
        </p:sp>
        <p:sp>
          <p:nvSpPr>
            <p:cNvPr id="31" name="Marcador de texto 2">
              <a:extLst>
                <a:ext uri="{FF2B5EF4-FFF2-40B4-BE49-F238E27FC236}">
                  <a16:creationId xmlns:a16="http://schemas.microsoft.com/office/drawing/2014/main" xmlns="" id="{328429E5-D53C-3CD2-A2F0-CE417551744C}"/>
                </a:ext>
              </a:extLst>
            </p:cNvPr>
            <p:cNvSpPr txBox="1">
              <a:spLocks/>
            </p:cNvSpPr>
            <p:nvPr/>
          </p:nvSpPr>
          <p:spPr>
            <a:xfrm>
              <a:off x="5796825" y="4632295"/>
              <a:ext cx="1900145" cy="5078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300" b="0" i="0" u="none" strike="noStrike" cap="none" spc="0" baseline="0">
                  <a:solidFill>
                    <a:schemeClr val="tx1">
                      <a:lumMod val="75000"/>
                      <a:lumOff val="25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1pPr>
              <a:lvl2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100000"/>
                <a:buFont typeface="Wingdings" pitchFamily="2" charset="2"/>
                <a:buChar char="§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2pPr>
              <a:lvl3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Char char="▫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3pPr>
              <a:lvl4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Char char="▫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4pPr>
              <a:lvl5pPr marL="0" marR="0" indent="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None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5pPr>
              <a:lvl6pPr marL="22606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6pPr>
              <a:lvl7pPr marL="24892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7pPr>
              <a:lvl8pPr marL="27178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8pPr>
              <a:lvl9pPr marL="29464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lnSpc>
                  <a:spcPct val="100000"/>
                </a:lnSpc>
                <a:spcAft>
                  <a:spcPts val="600"/>
                </a:spcAft>
              </a:pPr>
              <a:r>
                <a:rPr lang="es-ES" sz="1400" b="1" spc="50" dirty="0" smtClean="0">
                  <a:solidFill>
                    <a:srgbClr val="13C045"/>
                  </a:solidFill>
                </a:rPr>
                <a:t>Centros </a:t>
              </a:r>
              <a:r>
                <a:rPr lang="es-ES" sz="1400" b="1" spc="50" dirty="0" smtClean="0">
                  <a:solidFill>
                    <a:srgbClr val="13C045"/>
                  </a:solidFill>
                </a:rPr>
                <a:t>de </a:t>
              </a:r>
              <a:r>
                <a:rPr lang="es-ES" sz="1400" b="1" spc="50" dirty="0" smtClean="0">
                  <a:solidFill>
                    <a:srgbClr val="13C045"/>
                  </a:solidFill>
                </a:rPr>
                <a:t>trabajo</a:t>
              </a:r>
            </a:p>
            <a:p>
              <a:pPr>
                <a:lnSpc>
                  <a:spcPct val="100000"/>
                </a:lnSpc>
                <a:spcAft>
                  <a:spcPts val="600"/>
                </a:spcAft>
              </a:pPr>
              <a:r>
                <a:rPr lang="es-ES" sz="1400" spc="50" dirty="0" smtClean="0">
                  <a:solidFill>
                    <a:srgbClr val="13C045"/>
                  </a:solidFill>
                </a:rPr>
                <a:t>(15 </a:t>
              </a:r>
              <a:r>
                <a:rPr lang="es-ES" sz="1400" spc="50" dirty="0">
                  <a:solidFill>
                    <a:srgbClr val="13C045"/>
                  </a:solidFill>
                </a:rPr>
                <a:t>trabajadores</a:t>
              </a:r>
              <a:r>
                <a:rPr lang="es-ES" sz="1400" spc="50" dirty="0" smtClean="0">
                  <a:solidFill>
                    <a:srgbClr val="13C045"/>
                  </a:solidFill>
                </a:rPr>
                <a:t>)</a:t>
              </a:r>
              <a:endParaRPr lang="es-ES" sz="1400" spc="50" dirty="0">
                <a:solidFill>
                  <a:srgbClr val="13C045"/>
                </a:solidFill>
              </a:endParaRPr>
            </a:p>
          </p:txBody>
        </p:sp>
      </p:grpSp>
      <p:grpSp>
        <p:nvGrpSpPr>
          <p:cNvPr id="76" name="Grupo 75"/>
          <p:cNvGrpSpPr/>
          <p:nvPr/>
        </p:nvGrpSpPr>
        <p:grpSpPr>
          <a:xfrm>
            <a:off x="5248146" y="3774408"/>
            <a:ext cx="3002209" cy="1166031"/>
            <a:chOff x="8102120" y="5166481"/>
            <a:chExt cx="3002209" cy="1166031"/>
          </a:xfrm>
        </p:grpSpPr>
        <p:sp>
          <p:nvSpPr>
            <p:cNvPr id="77" name="Freeform 113">
              <a:extLst>
                <a:ext uri="{FF2B5EF4-FFF2-40B4-BE49-F238E27FC236}">
                  <a16:creationId xmlns="" xmlns:a16="http://schemas.microsoft.com/office/drawing/2014/main" id="{1CA6437D-66EF-E07E-5F4D-551ACF21E9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32244" y="5166481"/>
              <a:ext cx="658862" cy="656362"/>
            </a:xfrm>
            <a:custGeom>
              <a:avLst/>
              <a:gdLst>
                <a:gd name="T0" fmla="*/ 525 w 871"/>
                <a:gd name="T1" fmla="*/ 713 h 872"/>
                <a:gd name="T2" fmla="*/ 681 w 871"/>
                <a:gd name="T3" fmla="*/ 590 h 872"/>
                <a:gd name="T4" fmla="*/ 655 w 871"/>
                <a:gd name="T5" fmla="*/ 380 h 872"/>
                <a:gd name="T6" fmla="*/ 655 w 871"/>
                <a:gd name="T7" fmla="*/ 404 h 872"/>
                <a:gd name="T8" fmla="*/ 323 w 871"/>
                <a:gd name="T9" fmla="*/ 38 h 872"/>
                <a:gd name="T10" fmla="*/ 621 w 871"/>
                <a:gd name="T11" fmla="*/ 187 h 872"/>
                <a:gd name="T12" fmla="*/ 621 w 871"/>
                <a:gd name="T13" fmla="*/ 187 h 872"/>
                <a:gd name="T14" fmla="*/ 337 w 871"/>
                <a:gd name="T15" fmla="*/ 779 h 872"/>
                <a:gd name="T16" fmla="*/ 389 w 871"/>
                <a:gd name="T17" fmla="*/ 837 h 872"/>
                <a:gd name="T18" fmla="*/ 389 w 871"/>
                <a:gd name="T19" fmla="*/ 837 h 872"/>
                <a:gd name="T20" fmla="*/ 216 w 871"/>
                <a:gd name="T21" fmla="*/ 779 h 872"/>
                <a:gd name="T22" fmla="*/ 34 w 871"/>
                <a:gd name="T23" fmla="*/ 164 h 872"/>
                <a:gd name="T24" fmla="*/ 34 w 871"/>
                <a:gd name="T25" fmla="*/ 164 h 872"/>
                <a:gd name="T26" fmla="*/ 82 w 871"/>
                <a:gd name="T27" fmla="*/ 129 h 872"/>
                <a:gd name="T28" fmla="*/ 303 w 871"/>
                <a:gd name="T29" fmla="*/ 779 h 872"/>
                <a:gd name="T30" fmla="*/ 250 w 871"/>
                <a:gd name="T31" fmla="*/ 665 h 872"/>
                <a:gd name="T32" fmla="*/ 303 w 871"/>
                <a:gd name="T33" fmla="*/ 578 h 872"/>
                <a:gd name="T34" fmla="*/ 303 w 871"/>
                <a:gd name="T35" fmla="*/ 578 h 872"/>
                <a:gd name="T36" fmla="*/ 250 w 871"/>
                <a:gd name="T37" fmla="*/ 582 h 872"/>
                <a:gd name="T38" fmla="*/ 303 w 871"/>
                <a:gd name="T39" fmla="*/ 495 h 872"/>
                <a:gd name="T40" fmla="*/ 250 w 871"/>
                <a:gd name="T41" fmla="*/ 318 h 872"/>
                <a:gd name="T42" fmla="*/ 250 w 871"/>
                <a:gd name="T43" fmla="*/ 222 h 872"/>
                <a:gd name="T44" fmla="*/ 250 w 871"/>
                <a:gd name="T45" fmla="*/ 222 h 872"/>
                <a:gd name="T46" fmla="*/ 257 w 871"/>
                <a:gd name="T47" fmla="*/ 277 h 872"/>
                <a:gd name="T48" fmla="*/ 303 w 871"/>
                <a:gd name="T49" fmla="*/ 164 h 872"/>
                <a:gd name="T50" fmla="*/ 250 w 871"/>
                <a:gd name="T51" fmla="*/ 164 h 872"/>
                <a:gd name="T52" fmla="*/ 288 w 871"/>
                <a:gd name="T53" fmla="*/ 130 h 872"/>
                <a:gd name="T54" fmla="*/ 707 w 871"/>
                <a:gd name="T55" fmla="*/ 187 h 872"/>
                <a:gd name="T56" fmla="*/ 707 w 871"/>
                <a:gd name="T57" fmla="*/ 187 h 872"/>
                <a:gd name="T58" fmla="*/ 655 w 871"/>
                <a:gd name="T59" fmla="*/ 221 h 872"/>
                <a:gd name="T60" fmla="*/ 741 w 871"/>
                <a:gd name="T61" fmla="*/ 164 h 872"/>
                <a:gd name="T62" fmla="*/ 741 w 871"/>
                <a:gd name="T63" fmla="*/ 164 h 872"/>
                <a:gd name="T64" fmla="*/ 713 w 871"/>
                <a:gd name="T65" fmla="*/ 573 h 872"/>
                <a:gd name="T66" fmla="*/ 724 w 871"/>
                <a:gd name="T67" fmla="*/ 438 h 872"/>
                <a:gd name="T68" fmla="*/ 871 w 871"/>
                <a:gd name="T69" fmla="*/ 204 h 872"/>
                <a:gd name="T70" fmla="*/ 869 w 871"/>
                <a:gd name="T71" fmla="*/ 139 h 872"/>
                <a:gd name="T72" fmla="*/ 309 w 871"/>
                <a:gd name="T73" fmla="*/ 1 h 872"/>
                <a:gd name="T74" fmla="*/ 8 w 871"/>
                <a:gd name="T75" fmla="*/ 132 h 872"/>
                <a:gd name="T76" fmla="*/ 1 w 871"/>
                <a:gd name="T77" fmla="*/ 141 h 872"/>
                <a:gd name="T78" fmla="*/ 216 w 871"/>
                <a:gd name="T79" fmla="*/ 222 h 872"/>
                <a:gd name="T80" fmla="*/ 158 w 871"/>
                <a:gd name="T81" fmla="*/ 779 h 872"/>
                <a:gd name="T82" fmla="*/ 424 w 871"/>
                <a:gd name="T83" fmla="*/ 779 h 872"/>
                <a:gd name="T84" fmla="*/ 337 w 871"/>
                <a:gd name="T85" fmla="*/ 486 h 872"/>
                <a:gd name="T86" fmla="*/ 638 w 871"/>
                <a:gd name="T87" fmla="*/ 438 h 872"/>
                <a:gd name="T88" fmla="*/ 707 w 871"/>
                <a:gd name="T89" fmla="*/ 522 h 872"/>
                <a:gd name="T90" fmla="*/ 655 w 871"/>
                <a:gd name="T91" fmla="*/ 505 h 872"/>
                <a:gd name="T92" fmla="*/ 621 w 871"/>
                <a:gd name="T93" fmla="*/ 505 h 872"/>
                <a:gd name="T94" fmla="*/ 508 w 871"/>
                <a:gd name="T95" fmla="*/ 678 h 872"/>
                <a:gd name="T96" fmla="*/ 854 w 871"/>
                <a:gd name="T97" fmla="*/ 843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71" h="872">
                  <a:moveTo>
                    <a:pt x="837" y="808"/>
                  </a:moveTo>
                  <a:lnTo>
                    <a:pt x="837" y="808"/>
                  </a:lnTo>
                  <a:lnTo>
                    <a:pt x="525" y="808"/>
                  </a:lnTo>
                  <a:lnTo>
                    <a:pt x="525" y="713"/>
                  </a:lnTo>
                  <a:lnTo>
                    <a:pt x="837" y="713"/>
                  </a:lnTo>
                  <a:lnTo>
                    <a:pt x="837" y="808"/>
                  </a:lnTo>
                  <a:close/>
                  <a:moveTo>
                    <a:pt x="681" y="590"/>
                  </a:moveTo>
                  <a:lnTo>
                    <a:pt x="681" y="590"/>
                  </a:lnTo>
                  <a:lnTo>
                    <a:pt x="770" y="678"/>
                  </a:lnTo>
                  <a:lnTo>
                    <a:pt x="592" y="678"/>
                  </a:lnTo>
                  <a:lnTo>
                    <a:pt x="681" y="590"/>
                  </a:lnTo>
                  <a:close/>
                  <a:moveTo>
                    <a:pt x="655" y="380"/>
                  </a:moveTo>
                  <a:lnTo>
                    <a:pt x="655" y="380"/>
                  </a:lnTo>
                  <a:lnTo>
                    <a:pt x="707" y="380"/>
                  </a:lnTo>
                  <a:lnTo>
                    <a:pt x="707" y="404"/>
                  </a:lnTo>
                  <a:lnTo>
                    <a:pt x="655" y="404"/>
                  </a:lnTo>
                  <a:lnTo>
                    <a:pt x="655" y="380"/>
                  </a:lnTo>
                  <a:close/>
                  <a:moveTo>
                    <a:pt x="323" y="129"/>
                  </a:moveTo>
                  <a:lnTo>
                    <a:pt x="323" y="129"/>
                  </a:lnTo>
                  <a:lnTo>
                    <a:pt x="323" y="38"/>
                  </a:lnTo>
                  <a:lnTo>
                    <a:pt x="708" y="129"/>
                  </a:lnTo>
                  <a:lnTo>
                    <a:pt x="323" y="129"/>
                  </a:lnTo>
                  <a:close/>
                  <a:moveTo>
                    <a:pt x="621" y="187"/>
                  </a:moveTo>
                  <a:lnTo>
                    <a:pt x="621" y="187"/>
                  </a:lnTo>
                  <a:lnTo>
                    <a:pt x="337" y="187"/>
                  </a:lnTo>
                  <a:lnTo>
                    <a:pt x="337" y="164"/>
                  </a:lnTo>
                  <a:lnTo>
                    <a:pt x="621" y="164"/>
                  </a:lnTo>
                  <a:lnTo>
                    <a:pt x="621" y="187"/>
                  </a:lnTo>
                  <a:close/>
                  <a:moveTo>
                    <a:pt x="361" y="558"/>
                  </a:moveTo>
                  <a:lnTo>
                    <a:pt x="361" y="558"/>
                  </a:lnTo>
                  <a:lnTo>
                    <a:pt x="361" y="779"/>
                  </a:lnTo>
                  <a:lnTo>
                    <a:pt x="337" y="779"/>
                  </a:lnTo>
                  <a:lnTo>
                    <a:pt x="337" y="535"/>
                  </a:lnTo>
                  <a:lnTo>
                    <a:pt x="361" y="558"/>
                  </a:lnTo>
                  <a:close/>
                  <a:moveTo>
                    <a:pt x="389" y="837"/>
                  </a:moveTo>
                  <a:lnTo>
                    <a:pt x="389" y="837"/>
                  </a:lnTo>
                  <a:lnTo>
                    <a:pt x="164" y="837"/>
                  </a:lnTo>
                  <a:lnTo>
                    <a:pt x="164" y="814"/>
                  </a:lnTo>
                  <a:lnTo>
                    <a:pt x="389" y="814"/>
                  </a:lnTo>
                  <a:lnTo>
                    <a:pt x="389" y="837"/>
                  </a:lnTo>
                  <a:close/>
                  <a:moveTo>
                    <a:pt x="193" y="558"/>
                  </a:moveTo>
                  <a:lnTo>
                    <a:pt x="193" y="558"/>
                  </a:lnTo>
                  <a:lnTo>
                    <a:pt x="216" y="535"/>
                  </a:lnTo>
                  <a:lnTo>
                    <a:pt x="216" y="779"/>
                  </a:lnTo>
                  <a:lnTo>
                    <a:pt x="193" y="779"/>
                  </a:lnTo>
                  <a:lnTo>
                    <a:pt x="193" y="558"/>
                  </a:lnTo>
                  <a:close/>
                  <a:moveTo>
                    <a:pt x="34" y="164"/>
                  </a:moveTo>
                  <a:lnTo>
                    <a:pt x="34" y="164"/>
                  </a:lnTo>
                  <a:lnTo>
                    <a:pt x="216" y="164"/>
                  </a:lnTo>
                  <a:lnTo>
                    <a:pt x="216" y="187"/>
                  </a:lnTo>
                  <a:lnTo>
                    <a:pt x="34" y="187"/>
                  </a:lnTo>
                  <a:lnTo>
                    <a:pt x="34" y="164"/>
                  </a:lnTo>
                  <a:close/>
                  <a:moveTo>
                    <a:pt x="231" y="46"/>
                  </a:moveTo>
                  <a:lnTo>
                    <a:pt x="231" y="46"/>
                  </a:lnTo>
                  <a:lnTo>
                    <a:pt x="231" y="129"/>
                  </a:lnTo>
                  <a:lnTo>
                    <a:pt x="82" y="129"/>
                  </a:lnTo>
                  <a:lnTo>
                    <a:pt x="231" y="46"/>
                  </a:lnTo>
                  <a:close/>
                  <a:moveTo>
                    <a:pt x="303" y="751"/>
                  </a:moveTo>
                  <a:lnTo>
                    <a:pt x="303" y="751"/>
                  </a:lnTo>
                  <a:lnTo>
                    <a:pt x="303" y="779"/>
                  </a:lnTo>
                  <a:lnTo>
                    <a:pt x="275" y="779"/>
                  </a:lnTo>
                  <a:lnTo>
                    <a:pt x="303" y="751"/>
                  </a:lnTo>
                  <a:close/>
                  <a:moveTo>
                    <a:pt x="250" y="665"/>
                  </a:moveTo>
                  <a:lnTo>
                    <a:pt x="250" y="665"/>
                  </a:lnTo>
                  <a:lnTo>
                    <a:pt x="296" y="710"/>
                  </a:lnTo>
                  <a:lnTo>
                    <a:pt x="250" y="755"/>
                  </a:lnTo>
                  <a:lnTo>
                    <a:pt x="250" y="665"/>
                  </a:lnTo>
                  <a:close/>
                  <a:moveTo>
                    <a:pt x="303" y="578"/>
                  </a:moveTo>
                  <a:lnTo>
                    <a:pt x="303" y="578"/>
                  </a:lnTo>
                  <a:lnTo>
                    <a:pt x="303" y="669"/>
                  </a:lnTo>
                  <a:lnTo>
                    <a:pt x="257" y="623"/>
                  </a:lnTo>
                  <a:lnTo>
                    <a:pt x="303" y="578"/>
                  </a:lnTo>
                  <a:close/>
                  <a:moveTo>
                    <a:pt x="250" y="491"/>
                  </a:moveTo>
                  <a:lnTo>
                    <a:pt x="250" y="491"/>
                  </a:lnTo>
                  <a:lnTo>
                    <a:pt x="296" y="537"/>
                  </a:lnTo>
                  <a:lnTo>
                    <a:pt x="250" y="582"/>
                  </a:lnTo>
                  <a:lnTo>
                    <a:pt x="250" y="491"/>
                  </a:lnTo>
                  <a:close/>
                  <a:moveTo>
                    <a:pt x="303" y="405"/>
                  </a:moveTo>
                  <a:lnTo>
                    <a:pt x="303" y="405"/>
                  </a:lnTo>
                  <a:lnTo>
                    <a:pt x="303" y="495"/>
                  </a:lnTo>
                  <a:lnTo>
                    <a:pt x="257" y="450"/>
                  </a:lnTo>
                  <a:lnTo>
                    <a:pt x="303" y="405"/>
                  </a:lnTo>
                  <a:close/>
                  <a:moveTo>
                    <a:pt x="250" y="318"/>
                  </a:moveTo>
                  <a:lnTo>
                    <a:pt x="250" y="318"/>
                  </a:lnTo>
                  <a:lnTo>
                    <a:pt x="296" y="363"/>
                  </a:lnTo>
                  <a:lnTo>
                    <a:pt x="250" y="409"/>
                  </a:lnTo>
                  <a:lnTo>
                    <a:pt x="250" y="318"/>
                  </a:lnTo>
                  <a:close/>
                  <a:moveTo>
                    <a:pt x="250" y="222"/>
                  </a:moveTo>
                  <a:lnTo>
                    <a:pt x="250" y="222"/>
                  </a:lnTo>
                  <a:lnTo>
                    <a:pt x="264" y="222"/>
                  </a:lnTo>
                  <a:lnTo>
                    <a:pt x="250" y="235"/>
                  </a:lnTo>
                  <a:lnTo>
                    <a:pt x="250" y="222"/>
                  </a:lnTo>
                  <a:close/>
                  <a:moveTo>
                    <a:pt x="303" y="231"/>
                  </a:moveTo>
                  <a:lnTo>
                    <a:pt x="303" y="231"/>
                  </a:lnTo>
                  <a:lnTo>
                    <a:pt x="303" y="322"/>
                  </a:lnTo>
                  <a:lnTo>
                    <a:pt x="257" y="277"/>
                  </a:lnTo>
                  <a:lnTo>
                    <a:pt x="303" y="231"/>
                  </a:lnTo>
                  <a:close/>
                  <a:moveTo>
                    <a:pt x="250" y="164"/>
                  </a:moveTo>
                  <a:lnTo>
                    <a:pt x="250" y="164"/>
                  </a:lnTo>
                  <a:lnTo>
                    <a:pt x="303" y="164"/>
                  </a:lnTo>
                  <a:lnTo>
                    <a:pt x="303" y="183"/>
                  </a:lnTo>
                  <a:lnTo>
                    <a:pt x="298" y="187"/>
                  </a:lnTo>
                  <a:lnTo>
                    <a:pt x="250" y="187"/>
                  </a:lnTo>
                  <a:lnTo>
                    <a:pt x="250" y="164"/>
                  </a:lnTo>
                  <a:close/>
                  <a:moveTo>
                    <a:pt x="265" y="34"/>
                  </a:moveTo>
                  <a:lnTo>
                    <a:pt x="265" y="34"/>
                  </a:lnTo>
                  <a:lnTo>
                    <a:pt x="288" y="34"/>
                  </a:lnTo>
                  <a:lnTo>
                    <a:pt x="288" y="130"/>
                  </a:lnTo>
                  <a:lnTo>
                    <a:pt x="265" y="130"/>
                  </a:lnTo>
                  <a:lnTo>
                    <a:pt x="265" y="34"/>
                  </a:lnTo>
                  <a:close/>
                  <a:moveTo>
                    <a:pt x="707" y="187"/>
                  </a:moveTo>
                  <a:lnTo>
                    <a:pt x="707" y="187"/>
                  </a:lnTo>
                  <a:lnTo>
                    <a:pt x="655" y="187"/>
                  </a:lnTo>
                  <a:lnTo>
                    <a:pt x="655" y="164"/>
                  </a:lnTo>
                  <a:lnTo>
                    <a:pt x="707" y="164"/>
                  </a:lnTo>
                  <a:lnTo>
                    <a:pt x="707" y="187"/>
                  </a:lnTo>
                  <a:close/>
                  <a:moveTo>
                    <a:pt x="707" y="346"/>
                  </a:moveTo>
                  <a:lnTo>
                    <a:pt x="707" y="346"/>
                  </a:lnTo>
                  <a:lnTo>
                    <a:pt x="655" y="346"/>
                  </a:lnTo>
                  <a:lnTo>
                    <a:pt x="655" y="221"/>
                  </a:lnTo>
                  <a:lnTo>
                    <a:pt x="707" y="221"/>
                  </a:lnTo>
                  <a:lnTo>
                    <a:pt x="707" y="346"/>
                  </a:lnTo>
                  <a:close/>
                  <a:moveTo>
                    <a:pt x="741" y="164"/>
                  </a:moveTo>
                  <a:lnTo>
                    <a:pt x="741" y="164"/>
                  </a:lnTo>
                  <a:lnTo>
                    <a:pt x="837" y="164"/>
                  </a:lnTo>
                  <a:lnTo>
                    <a:pt x="837" y="187"/>
                  </a:lnTo>
                  <a:lnTo>
                    <a:pt x="741" y="187"/>
                  </a:lnTo>
                  <a:lnTo>
                    <a:pt x="741" y="164"/>
                  </a:lnTo>
                  <a:close/>
                  <a:moveTo>
                    <a:pt x="854" y="678"/>
                  </a:moveTo>
                  <a:lnTo>
                    <a:pt x="854" y="678"/>
                  </a:lnTo>
                  <a:lnTo>
                    <a:pt x="818" y="678"/>
                  </a:lnTo>
                  <a:lnTo>
                    <a:pt x="713" y="573"/>
                  </a:lnTo>
                  <a:cubicBezTo>
                    <a:pt x="740" y="557"/>
                    <a:pt x="749" y="522"/>
                    <a:pt x="734" y="493"/>
                  </a:cubicBezTo>
                  <a:cubicBezTo>
                    <a:pt x="727" y="479"/>
                    <a:pt x="714" y="469"/>
                    <a:pt x="698" y="464"/>
                  </a:cubicBezTo>
                  <a:lnTo>
                    <a:pt x="698" y="438"/>
                  </a:lnTo>
                  <a:lnTo>
                    <a:pt x="724" y="438"/>
                  </a:lnTo>
                  <a:cubicBezTo>
                    <a:pt x="734" y="438"/>
                    <a:pt x="741" y="430"/>
                    <a:pt x="741" y="421"/>
                  </a:cubicBezTo>
                  <a:lnTo>
                    <a:pt x="741" y="222"/>
                  </a:lnTo>
                  <a:lnTo>
                    <a:pt x="854" y="222"/>
                  </a:lnTo>
                  <a:cubicBezTo>
                    <a:pt x="864" y="222"/>
                    <a:pt x="871" y="214"/>
                    <a:pt x="871" y="204"/>
                  </a:cubicBezTo>
                  <a:lnTo>
                    <a:pt x="871" y="146"/>
                  </a:lnTo>
                  <a:cubicBezTo>
                    <a:pt x="871" y="146"/>
                    <a:pt x="871" y="145"/>
                    <a:pt x="871" y="145"/>
                  </a:cubicBezTo>
                  <a:cubicBezTo>
                    <a:pt x="871" y="143"/>
                    <a:pt x="871" y="142"/>
                    <a:pt x="870" y="141"/>
                  </a:cubicBezTo>
                  <a:cubicBezTo>
                    <a:pt x="870" y="140"/>
                    <a:pt x="870" y="139"/>
                    <a:pt x="869" y="139"/>
                  </a:cubicBezTo>
                  <a:cubicBezTo>
                    <a:pt x="868" y="136"/>
                    <a:pt x="865" y="133"/>
                    <a:pt x="862" y="132"/>
                  </a:cubicBezTo>
                  <a:cubicBezTo>
                    <a:pt x="862" y="131"/>
                    <a:pt x="861" y="131"/>
                    <a:pt x="860" y="130"/>
                  </a:cubicBezTo>
                  <a:cubicBezTo>
                    <a:pt x="859" y="130"/>
                    <a:pt x="859" y="130"/>
                    <a:pt x="858" y="130"/>
                  </a:cubicBezTo>
                  <a:lnTo>
                    <a:pt x="309" y="1"/>
                  </a:lnTo>
                  <a:cubicBezTo>
                    <a:pt x="308" y="1"/>
                    <a:pt x="307" y="0"/>
                    <a:pt x="305" y="0"/>
                  </a:cubicBezTo>
                  <a:lnTo>
                    <a:pt x="248" y="0"/>
                  </a:lnTo>
                  <a:cubicBezTo>
                    <a:pt x="246" y="1"/>
                    <a:pt x="244" y="1"/>
                    <a:pt x="242" y="2"/>
                  </a:cubicBezTo>
                  <a:lnTo>
                    <a:pt x="8" y="132"/>
                  </a:lnTo>
                  <a:cubicBezTo>
                    <a:pt x="7" y="132"/>
                    <a:pt x="6" y="133"/>
                    <a:pt x="6" y="133"/>
                  </a:cubicBezTo>
                  <a:cubicBezTo>
                    <a:pt x="5" y="134"/>
                    <a:pt x="5" y="134"/>
                    <a:pt x="4" y="135"/>
                  </a:cubicBezTo>
                  <a:cubicBezTo>
                    <a:pt x="3" y="136"/>
                    <a:pt x="2" y="138"/>
                    <a:pt x="1" y="140"/>
                  </a:cubicBezTo>
                  <a:lnTo>
                    <a:pt x="1" y="141"/>
                  </a:lnTo>
                  <a:cubicBezTo>
                    <a:pt x="0" y="142"/>
                    <a:pt x="0" y="144"/>
                    <a:pt x="0" y="146"/>
                  </a:cubicBezTo>
                  <a:lnTo>
                    <a:pt x="0" y="204"/>
                  </a:lnTo>
                  <a:cubicBezTo>
                    <a:pt x="0" y="214"/>
                    <a:pt x="7" y="222"/>
                    <a:pt x="17" y="222"/>
                  </a:cubicBezTo>
                  <a:lnTo>
                    <a:pt x="216" y="222"/>
                  </a:lnTo>
                  <a:lnTo>
                    <a:pt x="216" y="486"/>
                  </a:lnTo>
                  <a:lnTo>
                    <a:pt x="163" y="539"/>
                  </a:lnTo>
                  <a:cubicBezTo>
                    <a:pt x="160" y="542"/>
                    <a:pt x="158" y="546"/>
                    <a:pt x="158" y="551"/>
                  </a:cubicBezTo>
                  <a:lnTo>
                    <a:pt x="158" y="779"/>
                  </a:lnTo>
                  <a:lnTo>
                    <a:pt x="129" y="779"/>
                  </a:lnTo>
                  <a:lnTo>
                    <a:pt x="129" y="872"/>
                  </a:lnTo>
                  <a:lnTo>
                    <a:pt x="424" y="872"/>
                  </a:lnTo>
                  <a:lnTo>
                    <a:pt x="424" y="779"/>
                  </a:lnTo>
                  <a:lnTo>
                    <a:pt x="395" y="779"/>
                  </a:lnTo>
                  <a:lnTo>
                    <a:pt x="395" y="551"/>
                  </a:lnTo>
                  <a:cubicBezTo>
                    <a:pt x="395" y="546"/>
                    <a:pt x="393" y="542"/>
                    <a:pt x="390" y="539"/>
                  </a:cubicBezTo>
                  <a:lnTo>
                    <a:pt x="337" y="486"/>
                  </a:lnTo>
                  <a:lnTo>
                    <a:pt x="337" y="222"/>
                  </a:lnTo>
                  <a:lnTo>
                    <a:pt x="621" y="222"/>
                  </a:lnTo>
                  <a:lnTo>
                    <a:pt x="621" y="421"/>
                  </a:lnTo>
                  <a:cubicBezTo>
                    <a:pt x="621" y="430"/>
                    <a:pt x="628" y="438"/>
                    <a:pt x="638" y="438"/>
                  </a:cubicBezTo>
                  <a:lnTo>
                    <a:pt x="664" y="438"/>
                  </a:lnTo>
                  <a:lnTo>
                    <a:pt x="664" y="479"/>
                  </a:lnTo>
                  <a:cubicBezTo>
                    <a:pt x="664" y="488"/>
                    <a:pt x="672" y="496"/>
                    <a:pt x="681" y="496"/>
                  </a:cubicBezTo>
                  <a:cubicBezTo>
                    <a:pt x="696" y="496"/>
                    <a:pt x="707" y="508"/>
                    <a:pt x="707" y="522"/>
                  </a:cubicBezTo>
                  <a:cubicBezTo>
                    <a:pt x="707" y="537"/>
                    <a:pt x="696" y="548"/>
                    <a:pt x="681" y="548"/>
                  </a:cubicBezTo>
                  <a:cubicBezTo>
                    <a:pt x="667" y="548"/>
                    <a:pt x="655" y="537"/>
                    <a:pt x="655" y="522"/>
                  </a:cubicBezTo>
                  <a:lnTo>
                    <a:pt x="655" y="505"/>
                  </a:lnTo>
                  <a:cubicBezTo>
                    <a:pt x="655" y="505"/>
                    <a:pt x="655" y="505"/>
                    <a:pt x="655" y="505"/>
                  </a:cubicBezTo>
                  <a:cubicBezTo>
                    <a:pt x="655" y="496"/>
                    <a:pt x="647" y="488"/>
                    <a:pt x="638" y="488"/>
                  </a:cubicBezTo>
                  <a:cubicBezTo>
                    <a:pt x="628" y="488"/>
                    <a:pt x="621" y="496"/>
                    <a:pt x="621" y="505"/>
                  </a:cubicBezTo>
                  <a:cubicBezTo>
                    <a:pt x="621" y="505"/>
                    <a:pt x="621" y="505"/>
                    <a:pt x="621" y="505"/>
                  </a:cubicBezTo>
                  <a:lnTo>
                    <a:pt x="621" y="505"/>
                  </a:lnTo>
                  <a:lnTo>
                    <a:pt x="621" y="522"/>
                  </a:lnTo>
                  <a:cubicBezTo>
                    <a:pt x="621" y="543"/>
                    <a:pt x="632" y="562"/>
                    <a:pt x="649" y="573"/>
                  </a:cubicBezTo>
                  <a:lnTo>
                    <a:pt x="544" y="678"/>
                  </a:lnTo>
                  <a:lnTo>
                    <a:pt x="508" y="678"/>
                  </a:lnTo>
                  <a:cubicBezTo>
                    <a:pt x="498" y="678"/>
                    <a:pt x="491" y="686"/>
                    <a:pt x="491" y="695"/>
                  </a:cubicBezTo>
                  <a:lnTo>
                    <a:pt x="491" y="825"/>
                  </a:lnTo>
                  <a:cubicBezTo>
                    <a:pt x="491" y="835"/>
                    <a:pt x="498" y="843"/>
                    <a:pt x="508" y="843"/>
                  </a:cubicBezTo>
                  <a:lnTo>
                    <a:pt x="854" y="843"/>
                  </a:lnTo>
                  <a:cubicBezTo>
                    <a:pt x="864" y="843"/>
                    <a:pt x="871" y="835"/>
                    <a:pt x="871" y="825"/>
                  </a:cubicBezTo>
                  <a:lnTo>
                    <a:pt x="871" y="695"/>
                  </a:lnTo>
                  <a:cubicBezTo>
                    <a:pt x="871" y="686"/>
                    <a:pt x="864" y="678"/>
                    <a:pt x="854" y="678"/>
                  </a:cubicBezTo>
                  <a:close/>
                </a:path>
              </a:pathLst>
            </a:custGeom>
            <a:solidFill>
              <a:srgbClr val="13C04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>
                <a:solidFill>
                  <a:srgbClr val="13C045"/>
                </a:solidFill>
              </a:endParaRPr>
            </a:p>
          </p:txBody>
        </p:sp>
        <p:sp>
          <p:nvSpPr>
            <p:cNvPr id="78" name="Rectángulo 77"/>
            <p:cNvSpPr/>
            <p:nvPr/>
          </p:nvSpPr>
          <p:spPr>
            <a:xfrm>
              <a:off x="8102120" y="5870847"/>
              <a:ext cx="300220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MX" sz="1200" b="1" dirty="0"/>
                <a:t>Comité Paritario de higiene y Seguridad</a:t>
              </a:r>
              <a:endParaRPr lang="es-MX" sz="1200" dirty="0"/>
            </a:p>
          </p:txBody>
        </p:sp>
        <p:sp>
          <p:nvSpPr>
            <p:cNvPr id="79" name="Marcador de texto 2">
              <a:extLst>
                <a:ext uri="{FF2B5EF4-FFF2-40B4-BE49-F238E27FC236}">
                  <a16:creationId xmlns:a16="http://schemas.microsoft.com/office/drawing/2014/main" xmlns="" id="{328429E5-D53C-3CD2-A2F0-CE417551744C}"/>
                </a:ext>
              </a:extLst>
            </p:cNvPr>
            <p:cNvSpPr txBox="1">
              <a:spLocks/>
            </p:cNvSpPr>
            <p:nvPr/>
          </p:nvSpPr>
          <p:spPr>
            <a:xfrm>
              <a:off x="8978986" y="5307593"/>
              <a:ext cx="1900145" cy="5078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300" b="0" i="0" u="none" strike="noStrike" cap="none" spc="0" baseline="0">
                  <a:solidFill>
                    <a:schemeClr val="tx1">
                      <a:lumMod val="75000"/>
                      <a:lumOff val="25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1pPr>
              <a:lvl2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100000"/>
                <a:buFont typeface="Wingdings" pitchFamily="2" charset="2"/>
                <a:buChar char="§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2pPr>
              <a:lvl3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Char char="▫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3pPr>
              <a:lvl4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Char char="▫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4pPr>
              <a:lvl5pPr marL="0" marR="0" indent="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None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5pPr>
              <a:lvl6pPr marL="22606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6pPr>
              <a:lvl7pPr marL="24892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7pPr>
              <a:lvl8pPr marL="27178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8pPr>
              <a:lvl9pPr marL="29464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lnSpc>
                  <a:spcPct val="100000"/>
                </a:lnSpc>
                <a:spcAft>
                  <a:spcPts val="600"/>
                </a:spcAft>
              </a:pPr>
              <a:r>
                <a:rPr lang="es-ES" sz="1400" b="1" spc="50" dirty="0" smtClean="0">
                  <a:solidFill>
                    <a:srgbClr val="13C045"/>
                  </a:solidFill>
                </a:rPr>
                <a:t>Centro de </a:t>
              </a:r>
              <a:r>
                <a:rPr lang="es-ES" sz="1400" b="1" spc="50" dirty="0" smtClean="0">
                  <a:solidFill>
                    <a:srgbClr val="13C045"/>
                  </a:solidFill>
                </a:rPr>
                <a:t>trabajo</a:t>
              </a:r>
            </a:p>
            <a:p>
              <a:pPr>
                <a:lnSpc>
                  <a:spcPct val="100000"/>
                </a:lnSpc>
                <a:spcAft>
                  <a:spcPts val="600"/>
                </a:spcAft>
              </a:pPr>
              <a:r>
                <a:rPr lang="es-ES" sz="1400" spc="50" dirty="0" smtClean="0">
                  <a:solidFill>
                    <a:srgbClr val="13C045"/>
                  </a:solidFill>
                </a:rPr>
                <a:t>(30 </a:t>
              </a:r>
              <a:r>
                <a:rPr lang="es-ES" sz="1400" spc="50" dirty="0">
                  <a:solidFill>
                    <a:srgbClr val="13C045"/>
                  </a:solidFill>
                </a:rPr>
                <a:t>trabajadores</a:t>
              </a:r>
              <a:r>
                <a:rPr lang="es-ES" sz="1400" spc="50" dirty="0" smtClean="0">
                  <a:solidFill>
                    <a:srgbClr val="13C045"/>
                  </a:solidFill>
                </a:rPr>
                <a:t>)</a:t>
              </a:r>
              <a:endParaRPr lang="es-ES" sz="1400" spc="50" dirty="0">
                <a:solidFill>
                  <a:srgbClr val="13C045"/>
                </a:solidFill>
              </a:endParaRPr>
            </a:p>
          </p:txBody>
        </p:sp>
      </p:grpSp>
      <p:cxnSp>
        <p:nvCxnSpPr>
          <p:cNvPr id="82" name="Conector angular 81"/>
          <p:cNvCxnSpPr>
            <a:stCxn id="36" idx="4"/>
            <a:endCxn id="78" idx="1"/>
          </p:cNvCxnSpPr>
          <p:nvPr/>
        </p:nvCxnSpPr>
        <p:spPr>
          <a:xfrm rot="16200000" flipH="1">
            <a:off x="1812014" y="1273474"/>
            <a:ext cx="2470861" cy="4401403"/>
          </a:xfrm>
          <a:prstGeom prst="bentConnector2">
            <a:avLst/>
          </a:prstGeom>
          <a:ln>
            <a:prstDash val="dash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90" name="Grupo 89"/>
          <p:cNvGrpSpPr/>
          <p:nvPr/>
        </p:nvGrpSpPr>
        <p:grpSpPr>
          <a:xfrm>
            <a:off x="8334605" y="4470667"/>
            <a:ext cx="3002209" cy="933487"/>
            <a:chOff x="4950081" y="4517961"/>
            <a:chExt cx="3002209" cy="933487"/>
          </a:xfrm>
        </p:grpSpPr>
        <p:grpSp>
          <p:nvGrpSpPr>
            <p:cNvPr id="91" name="Group 49">
              <a:extLst>
                <a:ext uri="{FF2B5EF4-FFF2-40B4-BE49-F238E27FC236}">
                  <a16:creationId xmlns="" xmlns:a16="http://schemas.microsoft.com/office/drawing/2014/main" id="{08D3BEA5-C08B-49AB-3BA7-587282D926F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983542" y="4517961"/>
              <a:ext cx="700899" cy="572823"/>
              <a:chOff x="4164" y="1327"/>
              <a:chExt cx="498" cy="407"/>
            </a:xfrm>
            <a:solidFill>
              <a:schemeClr val="accent1"/>
            </a:solidFill>
          </p:grpSpPr>
          <p:sp>
            <p:nvSpPr>
              <p:cNvPr id="94" name="Freeform 50">
                <a:extLst>
                  <a:ext uri="{FF2B5EF4-FFF2-40B4-BE49-F238E27FC236}">
                    <a16:creationId xmlns="" xmlns:a16="http://schemas.microsoft.com/office/drawing/2014/main" id="{EE44B439-F2BE-1644-319B-C1E8D1BFE6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55" y="1578"/>
                <a:ext cx="87" cy="87"/>
              </a:xfrm>
              <a:custGeom>
                <a:avLst/>
                <a:gdLst>
                  <a:gd name="T0" fmla="*/ 112 w 143"/>
                  <a:gd name="T1" fmla="*/ 112 h 143"/>
                  <a:gd name="T2" fmla="*/ 112 w 143"/>
                  <a:gd name="T3" fmla="*/ 112 h 143"/>
                  <a:gd name="T4" fmla="*/ 32 w 143"/>
                  <a:gd name="T5" fmla="*/ 112 h 143"/>
                  <a:gd name="T6" fmla="*/ 32 w 143"/>
                  <a:gd name="T7" fmla="*/ 31 h 143"/>
                  <a:gd name="T8" fmla="*/ 112 w 143"/>
                  <a:gd name="T9" fmla="*/ 31 h 143"/>
                  <a:gd name="T10" fmla="*/ 112 w 143"/>
                  <a:gd name="T11" fmla="*/ 112 h 143"/>
                  <a:gd name="T12" fmla="*/ 143 w 143"/>
                  <a:gd name="T13" fmla="*/ 16 h 143"/>
                  <a:gd name="T14" fmla="*/ 143 w 143"/>
                  <a:gd name="T15" fmla="*/ 16 h 143"/>
                  <a:gd name="T16" fmla="*/ 127 w 143"/>
                  <a:gd name="T17" fmla="*/ 0 h 143"/>
                  <a:gd name="T18" fmla="*/ 16 w 143"/>
                  <a:gd name="T19" fmla="*/ 0 h 143"/>
                  <a:gd name="T20" fmla="*/ 0 w 143"/>
                  <a:gd name="T21" fmla="*/ 16 h 143"/>
                  <a:gd name="T22" fmla="*/ 0 w 143"/>
                  <a:gd name="T23" fmla="*/ 127 h 143"/>
                  <a:gd name="T24" fmla="*/ 16 w 143"/>
                  <a:gd name="T25" fmla="*/ 143 h 143"/>
                  <a:gd name="T26" fmla="*/ 127 w 143"/>
                  <a:gd name="T27" fmla="*/ 143 h 143"/>
                  <a:gd name="T28" fmla="*/ 143 w 143"/>
                  <a:gd name="T29" fmla="*/ 127 h 143"/>
                  <a:gd name="T30" fmla="*/ 143 w 143"/>
                  <a:gd name="T31" fmla="*/ 1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143">
                    <a:moveTo>
                      <a:pt x="112" y="112"/>
                    </a:moveTo>
                    <a:lnTo>
                      <a:pt x="112" y="112"/>
                    </a:lnTo>
                    <a:lnTo>
                      <a:pt x="32" y="112"/>
                    </a:lnTo>
                    <a:lnTo>
                      <a:pt x="32" y="31"/>
                    </a:lnTo>
                    <a:lnTo>
                      <a:pt x="112" y="31"/>
                    </a:lnTo>
                    <a:lnTo>
                      <a:pt x="112" y="112"/>
                    </a:lnTo>
                    <a:close/>
                    <a:moveTo>
                      <a:pt x="143" y="16"/>
                    </a:moveTo>
                    <a:lnTo>
                      <a:pt x="143" y="16"/>
                    </a:lnTo>
                    <a:cubicBezTo>
                      <a:pt x="143" y="7"/>
                      <a:pt x="136" y="0"/>
                      <a:pt x="127" y="0"/>
                    </a:cubicBezTo>
                    <a:lnTo>
                      <a:pt x="16" y="0"/>
                    </a:lnTo>
                    <a:cubicBezTo>
                      <a:pt x="7" y="0"/>
                      <a:pt x="0" y="7"/>
                      <a:pt x="0" y="16"/>
                    </a:cubicBezTo>
                    <a:lnTo>
                      <a:pt x="0" y="127"/>
                    </a:lnTo>
                    <a:cubicBezTo>
                      <a:pt x="0" y="136"/>
                      <a:pt x="7" y="143"/>
                      <a:pt x="16" y="143"/>
                    </a:cubicBezTo>
                    <a:lnTo>
                      <a:pt x="127" y="143"/>
                    </a:lnTo>
                    <a:cubicBezTo>
                      <a:pt x="136" y="143"/>
                      <a:pt x="143" y="136"/>
                      <a:pt x="143" y="127"/>
                    </a:cubicBezTo>
                    <a:lnTo>
                      <a:pt x="143" y="16"/>
                    </a:lnTo>
                    <a:close/>
                  </a:path>
                </a:pathLst>
              </a:custGeom>
              <a:solidFill>
                <a:srgbClr val="FF99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95" name="Freeform 51">
                <a:extLst>
                  <a:ext uri="{FF2B5EF4-FFF2-40B4-BE49-F238E27FC236}">
                    <a16:creationId xmlns="" xmlns:a16="http://schemas.microsoft.com/office/drawing/2014/main" id="{93B9B815-C69B-FFDD-C492-C648CB5B34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83" y="1578"/>
                <a:ext cx="87" cy="87"/>
              </a:xfrm>
              <a:custGeom>
                <a:avLst/>
                <a:gdLst>
                  <a:gd name="T0" fmla="*/ 112 w 143"/>
                  <a:gd name="T1" fmla="*/ 112 h 143"/>
                  <a:gd name="T2" fmla="*/ 112 w 143"/>
                  <a:gd name="T3" fmla="*/ 112 h 143"/>
                  <a:gd name="T4" fmla="*/ 31 w 143"/>
                  <a:gd name="T5" fmla="*/ 112 h 143"/>
                  <a:gd name="T6" fmla="*/ 31 w 143"/>
                  <a:gd name="T7" fmla="*/ 31 h 143"/>
                  <a:gd name="T8" fmla="*/ 112 w 143"/>
                  <a:gd name="T9" fmla="*/ 31 h 143"/>
                  <a:gd name="T10" fmla="*/ 112 w 143"/>
                  <a:gd name="T11" fmla="*/ 112 h 143"/>
                  <a:gd name="T12" fmla="*/ 127 w 143"/>
                  <a:gd name="T13" fmla="*/ 0 h 143"/>
                  <a:gd name="T14" fmla="*/ 127 w 143"/>
                  <a:gd name="T15" fmla="*/ 0 h 143"/>
                  <a:gd name="T16" fmla="*/ 16 w 143"/>
                  <a:gd name="T17" fmla="*/ 0 h 143"/>
                  <a:gd name="T18" fmla="*/ 0 w 143"/>
                  <a:gd name="T19" fmla="*/ 16 h 143"/>
                  <a:gd name="T20" fmla="*/ 0 w 143"/>
                  <a:gd name="T21" fmla="*/ 127 h 143"/>
                  <a:gd name="T22" fmla="*/ 16 w 143"/>
                  <a:gd name="T23" fmla="*/ 143 h 143"/>
                  <a:gd name="T24" fmla="*/ 127 w 143"/>
                  <a:gd name="T25" fmla="*/ 143 h 143"/>
                  <a:gd name="T26" fmla="*/ 143 w 143"/>
                  <a:gd name="T27" fmla="*/ 127 h 143"/>
                  <a:gd name="T28" fmla="*/ 143 w 143"/>
                  <a:gd name="T29" fmla="*/ 16 h 143"/>
                  <a:gd name="T30" fmla="*/ 127 w 143"/>
                  <a:gd name="T31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143">
                    <a:moveTo>
                      <a:pt x="112" y="112"/>
                    </a:moveTo>
                    <a:lnTo>
                      <a:pt x="112" y="112"/>
                    </a:lnTo>
                    <a:lnTo>
                      <a:pt x="31" y="112"/>
                    </a:lnTo>
                    <a:lnTo>
                      <a:pt x="31" y="31"/>
                    </a:lnTo>
                    <a:lnTo>
                      <a:pt x="112" y="31"/>
                    </a:lnTo>
                    <a:lnTo>
                      <a:pt x="112" y="112"/>
                    </a:lnTo>
                    <a:close/>
                    <a:moveTo>
                      <a:pt x="127" y="0"/>
                    </a:moveTo>
                    <a:lnTo>
                      <a:pt x="127" y="0"/>
                    </a:lnTo>
                    <a:lnTo>
                      <a:pt x="16" y="0"/>
                    </a:lnTo>
                    <a:cubicBezTo>
                      <a:pt x="7" y="0"/>
                      <a:pt x="0" y="7"/>
                      <a:pt x="0" y="16"/>
                    </a:cubicBezTo>
                    <a:lnTo>
                      <a:pt x="0" y="127"/>
                    </a:lnTo>
                    <a:cubicBezTo>
                      <a:pt x="0" y="136"/>
                      <a:pt x="7" y="143"/>
                      <a:pt x="16" y="143"/>
                    </a:cubicBezTo>
                    <a:lnTo>
                      <a:pt x="127" y="143"/>
                    </a:lnTo>
                    <a:cubicBezTo>
                      <a:pt x="136" y="143"/>
                      <a:pt x="143" y="136"/>
                      <a:pt x="143" y="127"/>
                    </a:cubicBezTo>
                    <a:lnTo>
                      <a:pt x="143" y="16"/>
                    </a:lnTo>
                    <a:cubicBezTo>
                      <a:pt x="143" y="7"/>
                      <a:pt x="136" y="0"/>
                      <a:pt x="127" y="0"/>
                    </a:cubicBezTo>
                    <a:close/>
                  </a:path>
                </a:pathLst>
              </a:custGeom>
              <a:solidFill>
                <a:srgbClr val="FF99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96" name="Freeform 52">
                <a:extLst>
                  <a:ext uri="{FF2B5EF4-FFF2-40B4-BE49-F238E27FC236}">
                    <a16:creationId xmlns="" xmlns:a16="http://schemas.microsoft.com/office/drawing/2014/main" id="{470083B8-FE19-D1B0-EEA0-4BC6CDB809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64" y="1327"/>
                <a:ext cx="498" cy="407"/>
              </a:xfrm>
              <a:custGeom>
                <a:avLst/>
                <a:gdLst>
                  <a:gd name="T0" fmla="*/ 68 w 812"/>
                  <a:gd name="T1" fmla="*/ 142 h 663"/>
                  <a:gd name="T2" fmla="*/ 68 w 812"/>
                  <a:gd name="T3" fmla="*/ 142 h 663"/>
                  <a:gd name="T4" fmla="*/ 743 w 812"/>
                  <a:gd name="T5" fmla="*/ 142 h 663"/>
                  <a:gd name="T6" fmla="*/ 743 w 812"/>
                  <a:gd name="T7" fmla="*/ 631 h 663"/>
                  <a:gd name="T8" fmla="*/ 477 w 812"/>
                  <a:gd name="T9" fmla="*/ 631 h 663"/>
                  <a:gd name="T10" fmla="*/ 477 w 812"/>
                  <a:gd name="T11" fmla="*/ 424 h 663"/>
                  <a:gd name="T12" fmla="*/ 461 w 812"/>
                  <a:gd name="T13" fmla="*/ 408 h 663"/>
                  <a:gd name="T14" fmla="*/ 350 w 812"/>
                  <a:gd name="T15" fmla="*/ 408 h 663"/>
                  <a:gd name="T16" fmla="*/ 334 w 812"/>
                  <a:gd name="T17" fmla="*/ 424 h 663"/>
                  <a:gd name="T18" fmla="*/ 334 w 812"/>
                  <a:gd name="T19" fmla="*/ 631 h 663"/>
                  <a:gd name="T20" fmla="*/ 68 w 812"/>
                  <a:gd name="T21" fmla="*/ 631 h 663"/>
                  <a:gd name="T22" fmla="*/ 68 w 812"/>
                  <a:gd name="T23" fmla="*/ 142 h 663"/>
                  <a:gd name="T24" fmla="*/ 68 w 812"/>
                  <a:gd name="T25" fmla="*/ 30 h 663"/>
                  <a:gd name="T26" fmla="*/ 68 w 812"/>
                  <a:gd name="T27" fmla="*/ 30 h 663"/>
                  <a:gd name="T28" fmla="*/ 743 w 812"/>
                  <a:gd name="T29" fmla="*/ 30 h 663"/>
                  <a:gd name="T30" fmla="*/ 743 w 812"/>
                  <a:gd name="T31" fmla="*/ 111 h 663"/>
                  <a:gd name="T32" fmla="*/ 68 w 812"/>
                  <a:gd name="T33" fmla="*/ 111 h 663"/>
                  <a:gd name="T34" fmla="*/ 68 w 812"/>
                  <a:gd name="T35" fmla="*/ 30 h 663"/>
                  <a:gd name="T36" fmla="*/ 446 w 812"/>
                  <a:gd name="T37" fmla="*/ 631 h 663"/>
                  <a:gd name="T38" fmla="*/ 446 w 812"/>
                  <a:gd name="T39" fmla="*/ 631 h 663"/>
                  <a:gd name="T40" fmla="*/ 365 w 812"/>
                  <a:gd name="T41" fmla="*/ 631 h 663"/>
                  <a:gd name="T42" fmla="*/ 365 w 812"/>
                  <a:gd name="T43" fmla="*/ 439 h 663"/>
                  <a:gd name="T44" fmla="*/ 446 w 812"/>
                  <a:gd name="T45" fmla="*/ 439 h 663"/>
                  <a:gd name="T46" fmla="*/ 446 w 812"/>
                  <a:gd name="T47" fmla="*/ 631 h 663"/>
                  <a:gd name="T48" fmla="*/ 15 w 812"/>
                  <a:gd name="T49" fmla="*/ 663 h 663"/>
                  <a:gd name="T50" fmla="*/ 15 w 812"/>
                  <a:gd name="T51" fmla="*/ 663 h 663"/>
                  <a:gd name="T52" fmla="*/ 796 w 812"/>
                  <a:gd name="T53" fmla="*/ 663 h 663"/>
                  <a:gd name="T54" fmla="*/ 812 w 812"/>
                  <a:gd name="T55" fmla="*/ 647 h 663"/>
                  <a:gd name="T56" fmla="*/ 796 w 812"/>
                  <a:gd name="T57" fmla="*/ 631 h 663"/>
                  <a:gd name="T58" fmla="*/ 775 w 812"/>
                  <a:gd name="T59" fmla="*/ 631 h 663"/>
                  <a:gd name="T60" fmla="*/ 775 w 812"/>
                  <a:gd name="T61" fmla="*/ 142 h 663"/>
                  <a:gd name="T62" fmla="*/ 796 w 812"/>
                  <a:gd name="T63" fmla="*/ 142 h 663"/>
                  <a:gd name="T64" fmla="*/ 812 w 812"/>
                  <a:gd name="T65" fmla="*/ 126 h 663"/>
                  <a:gd name="T66" fmla="*/ 796 w 812"/>
                  <a:gd name="T67" fmla="*/ 111 h 663"/>
                  <a:gd name="T68" fmla="*/ 775 w 812"/>
                  <a:gd name="T69" fmla="*/ 111 h 663"/>
                  <a:gd name="T70" fmla="*/ 775 w 812"/>
                  <a:gd name="T71" fmla="*/ 33 h 663"/>
                  <a:gd name="T72" fmla="*/ 740 w 812"/>
                  <a:gd name="T73" fmla="*/ 0 h 663"/>
                  <a:gd name="T74" fmla="*/ 71 w 812"/>
                  <a:gd name="T75" fmla="*/ 0 h 663"/>
                  <a:gd name="T76" fmla="*/ 37 w 812"/>
                  <a:gd name="T77" fmla="*/ 33 h 663"/>
                  <a:gd name="T78" fmla="*/ 37 w 812"/>
                  <a:gd name="T79" fmla="*/ 111 h 663"/>
                  <a:gd name="T80" fmla="*/ 15 w 812"/>
                  <a:gd name="T81" fmla="*/ 111 h 663"/>
                  <a:gd name="T82" fmla="*/ 0 w 812"/>
                  <a:gd name="T83" fmla="*/ 126 h 663"/>
                  <a:gd name="T84" fmla="*/ 15 w 812"/>
                  <a:gd name="T85" fmla="*/ 142 h 663"/>
                  <a:gd name="T86" fmla="*/ 37 w 812"/>
                  <a:gd name="T87" fmla="*/ 142 h 663"/>
                  <a:gd name="T88" fmla="*/ 37 w 812"/>
                  <a:gd name="T89" fmla="*/ 631 h 663"/>
                  <a:gd name="T90" fmla="*/ 15 w 812"/>
                  <a:gd name="T91" fmla="*/ 631 h 663"/>
                  <a:gd name="T92" fmla="*/ 0 w 812"/>
                  <a:gd name="T93" fmla="*/ 647 h 663"/>
                  <a:gd name="T94" fmla="*/ 15 w 812"/>
                  <a:gd name="T95" fmla="*/ 663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12" h="663">
                    <a:moveTo>
                      <a:pt x="68" y="142"/>
                    </a:moveTo>
                    <a:lnTo>
                      <a:pt x="68" y="142"/>
                    </a:lnTo>
                    <a:lnTo>
                      <a:pt x="743" y="142"/>
                    </a:lnTo>
                    <a:lnTo>
                      <a:pt x="743" y="631"/>
                    </a:lnTo>
                    <a:lnTo>
                      <a:pt x="477" y="631"/>
                    </a:lnTo>
                    <a:lnTo>
                      <a:pt x="477" y="424"/>
                    </a:lnTo>
                    <a:cubicBezTo>
                      <a:pt x="477" y="415"/>
                      <a:pt x="470" y="408"/>
                      <a:pt x="461" y="408"/>
                    </a:cubicBezTo>
                    <a:lnTo>
                      <a:pt x="350" y="408"/>
                    </a:lnTo>
                    <a:cubicBezTo>
                      <a:pt x="341" y="408"/>
                      <a:pt x="334" y="415"/>
                      <a:pt x="334" y="424"/>
                    </a:cubicBezTo>
                    <a:lnTo>
                      <a:pt x="334" y="631"/>
                    </a:lnTo>
                    <a:lnTo>
                      <a:pt x="68" y="631"/>
                    </a:lnTo>
                    <a:lnTo>
                      <a:pt x="68" y="142"/>
                    </a:lnTo>
                    <a:close/>
                    <a:moveTo>
                      <a:pt x="68" y="30"/>
                    </a:moveTo>
                    <a:lnTo>
                      <a:pt x="68" y="30"/>
                    </a:lnTo>
                    <a:lnTo>
                      <a:pt x="743" y="30"/>
                    </a:lnTo>
                    <a:lnTo>
                      <a:pt x="743" y="111"/>
                    </a:lnTo>
                    <a:lnTo>
                      <a:pt x="68" y="111"/>
                    </a:lnTo>
                    <a:lnTo>
                      <a:pt x="68" y="30"/>
                    </a:lnTo>
                    <a:close/>
                    <a:moveTo>
                      <a:pt x="446" y="631"/>
                    </a:moveTo>
                    <a:lnTo>
                      <a:pt x="446" y="631"/>
                    </a:lnTo>
                    <a:lnTo>
                      <a:pt x="365" y="631"/>
                    </a:lnTo>
                    <a:lnTo>
                      <a:pt x="365" y="439"/>
                    </a:lnTo>
                    <a:lnTo>
                      <a:pt x="446" y="439"/>
                    </a:lnTo>
                    <a:lnTo>
                      <a:pt x="446" y="631"/>
                    </a:lnTo>
                    <a:close/>
                    <a:moveTo>
                      <a:pt x="15" y="663"/>
                    </a:moveTo>
                    <a:lnTo>
                      <a:pt x="15" y="663"/>
                    </a:lnTo>
                    <a:lnTo>
                      <a:pt x="796" y="663"/>
                    </a:lnTo>
                    <a:cubicBezTo>
                      <a:pt x="805" y="663"/>
                      <a:pt x="812" y="655"/>
                      <a:pt x="812" y="647"/>
                    </a:cubicBezTo>
                    <a:cubicBezTo>
                      <a:pt x="812" y="638"/>
                      <a:pt x="805" y="631"/>
                      <a:pt x="796" y="631"/>
                    </a:cubicBezTo>
                    <a:lnTo>
                      <a:pt x="775" y="631"/>
                    </a:lnTo>
                    <a:lnTo>
                      <a:pt x="775" y="142"/>
                    </a:lnTo>
                    <a:lnTo>
                      <a:pt x="796" y="142"/>
                    </a:lnTo>
                    <a:cubicBezTo>
                      <a:pt x="805" y="142"/>
                      <a:pt x="812" y="135"/>
                      <a:pt x="812" y="126"/>
                    </a:cubicBezTo>
                    <a:cubicBezTo>
                      <a:pt x="812" y="118"/>
                      <a:pt x="805" y="111"/>
                      <a:pt x="796" y="111"/>
                    </a:cubicBezTo>
                    <a:lnTo>
                      <a:pt x="775" y="111"/>
                    </a:lnTo>
                    <a:lnTo>
                      <a:pt x="775" y="33"/>
                    </a:lnTo>
                    <a:cubicBezTo>
                      <a:pt x="775" y="14"/>
                      <a:pt x="759" y="0"/>
                      <a:pt x="740" y="0"/>
                    </a:cubicBezTo>
                    <a:lnTo>
                      <a:pt x="71" y="0"/>
                    </a:lnTo>
                    <a:cubicBezTo>
                      <a:pt x="52" y="0"/>
                      <a:pt x="37" y="14"/>
                      <a:pt x="37" y="33"/>
                    </a:cubicBezTo>
                    <a:lnTo>
                      <a:pt x="37" y="111"/>
                    </a:lnTo>
                    <a:lnTo>
                      <a:pt x="15" y="111"/>
                    </a:lnTo>
                    <a:cubicBezTo>
                      <a:pt x="7" y="111"/>
                      <a:pt x="0" y="118"/>
                      <a:pt x="0" y="126"/>
                    </a:cubicBezTo>
                    <a:cubicBezTo>
                      <a:pt x="0" y="135"/>
                      <a:pt x="7" y="142"/>
                      <a:pt x="15" y="142"/>
                    </a:cubicBezTo>
                    <a:lnTo>
                      <a:pt x="37" y="142"/>
                    </a:lnTo>
                    <a:lnTo>
                      <a:pt x="37" y="631"/>
                    </a:lnTo>
                    <a:lnTo>
                      <a:pt x="15" y="631"/>
                    </a:lnTo>
                    <a:cubicBezTo>
                      <a:pt x="7" y="631"/>
                      <a:pt x="0" y="638"/>
                      <a:pt x="0" y="647"/>
                    </a:cubicBezTo>
                    <a:cubicBezTo>
                      <a:pt x="0" y="655"/>
                      <a:pt x="7" y="663"/>
                      <a:pt x="15" y="663"/>
                    </a:cubicBezTo>
                    <a:close/>
                  </a:path>
                </a:pathLst>
              </a:custGeom>
              <a:solidFill>
                <a:srgbClr val="FF99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</p:grpSp>
        <p:sp>
          <p:nvSpPr>
            <p:cNvPr id="92" name="Rectángulo 91"/>
            <p:cNvSpPr/>
            <p:nvPr/>
          </p:nvSpPr>
          <p:spPr>
            <a:xfrm>
              <a:off x="4950081" y="5174449"/>
              <a:ext cx="300220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MX" sz="1200" b="1" dirty="0"/>
                <a:t>Delegado de </a:t>
              </a:r>
              <a:r>
                <a:rPr lang="es-MX" sz="1200" b="1" dirty="0" smtClean="0"/>
                <a:t>SST</a:t>
              </a:r>
              <a:endParaRPr lang="es-MX" sz="1200" dirty="0"/>
            </a:p>
          </p:txBody>
        </p:sp>
        <p:sp>
          <p:nvSpPr>
            <p:cNvPr id="93" name="Marcador de texto 2">
              <a:extLst>
                <a:ext uri="{FF2B5EF4-FFF2-40B4-BE49-F238E27FC236}">
                  <a16:creationId xmlns:a16="http://schemas.microsoft.com/office/drawing/2014/main" xmlns="" id="{328429E5-D53C-3CD2-A2F0-CE417551744C}"/>
                </a:ext>
              </a:extLst>
            </p:cNvPr>
            <p:cNvSpPr txBox="1">
              <a:spLocks/>
            </p:cNvSpPr>
            <p:nvPr/>
          </p:nvSpPr>
          <p:spPr>
            <a:xfrm>
              <a:off x="5796825" y="4632295"/>
              <a:ext cx="1900145" cy="5078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300" b="0" i="0" u="none" strike="noStrike" cap="none" spc="0" baseline="0">
                  <a:solidFill>
                    <a:schemeClr val="tx1">
                      <a:lumMod val="75000"/>
                      <a:lumOff val="25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1pPr>
              <a:lvl2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100000"/>
                <a:buFont typeface="Wingdings" pitchFamily="2" charset="2"/>
                <a:buChar char="§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2pPr>
              <a:lvl3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Char char="▫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3pPr>
              <a:lvl4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Char char="▫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4pPr>
              <a:lvl5pPr marL="0" marR="0" indent="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None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5pPr>
              <a:lvl6pPr marL="22606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6pPr>
              <a:lvl7pPr marL="24892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7pPr>
              <a:lvl8pPr marL="27178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8pPr>
              <a:lvl9pPr marL="29464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lnSpc>
                  <a:spcPct val="100000"/>
                </a:lnSpc>
                <a:spcAft>
                  <a:spcPts val="600"/>
                </a:spcAft>
              </a:pPr>
              <a:r>
                <a:rPr lang="es-ES" sz="1400" b="1" spc="50" dirty="0" smtClean="0">
                  <a:solidFill>
                    <a:srgbClr val="FF9900"/>
                  </a:solidFill>
                </a:rPr>
                <a:t>Centros </a:t>
              </a:r>
              <a:r>
                <a:rPr lang="es-ES" sz="1400" b="1" spc="50" dirty="0" smtClean="0">
                  <a:solidFill>
                    <a:srgbClr val="FF9900"/>
                  </a:solidFill>
                </a:rPr>
                <a:t>de </a:t>
              </a:r>
              <a:r>
                <a:rPr lang="es-ES" sz="1400" b="1" spc="50" dirty="0" smtClean="0">
                  <a:solidFill>
                    <a:srgbClr val="FF9900"/>
                  </a:solidFill>
                </a:rPr>
                <a:t>trabajo</a:t>
              </a:r>
            </a:p>
            <a:p>
              <a:pPr>
                <a:lnSpc>
                  <a:spcPct val="100000"/>
                </a:lnSpc>
                <a:spcAft>
                  <a:spcPts val="600"/>
                </a:spcAft>
              </a:pPr>
              <a:r>
                <a:rPr lang="es-ES" sz="1400" spc="50" dirty="0" smtClean="0">
                  <a:solidFill>
                    <a:srgbClr val="FF9900"/>
                  </a:solidFill>
                </a:rPr>
                <a:t>(20 </a:t>
              </a:r>
              <a:r>
                <a:rPr lang="es-ES" sz="1400" spc="50" dirty="0">
                  <a:solidFill>
                    <a:srgbClr val="FF9900"/>
                  </a:solidFill>
                </a:rPr>
                <a:t>trabajadores</a:t>
              </a:r>
              <a:r>
                <a:rPr lang="es-ES" sz="1400" spc="50" dirty="0" smtClean="0">
                  <a:solidFill>
                    <a:srgbClr val="FF9900"/>
                  </a:solidFill>
                </a:rPr>
                <a:t>)</a:t>
              </a:r>
              <a:endParaRPr lang="es-ES" sz="1400" spc="50" dirty="0">
                <a:solidFill>
                  <a:srgbClr val="FF99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492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ángulo 36"/>
          <p:cNvSpPr/>
          <p:nvPr/>
        </p:nvSpPr>
        <p:spPr>
          <a:xfrm>
            <a:off x="1326855" y="2070844"/>
            <a:ext cx="43936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00" b="1" dirty="0"/>
              <a:t>Encargado de la prevención de riesgos laborales </a:t>
            </a:r>
            <a:r>
              <a:rPr lang="es-MX" sz="1200" dirty="0"/>
              <a:t>para entidades empleadoras de hasta 100 personas trabajadoras</a:t>
            </a:r>
          </a:p>
        </p:txBody>
      </p:sp>
      <p:sp>
        <p:nvSpPr>
          <p:cNvPr id="39" name="Marcador de texto 2">
            <a:extLst>
              <a:ext uri="{FF2B5EF4-FFF2-40B4-BE49-F238E27FC236}">
                <a16:creationId xmlns:a16="http://schemas.microsoft.com/office/drawing/2014/main" xmlns="" id="{328429E5-D53C-3CD2-A2F0-CE417551744C}"/>
              </a:ext>
            </a:extLst>
          </p:cNvPr>
          <p:cNvSpPr txBox="1">
            <a:spLocks/>
          </p:cNvSpPr>
          <p:nvPr/>
        </p:nvSpPr>
        <p:spPr>
          <a:xfrm>
            <a:off x="1432606" y="1542046"/>
            <a:ext cx="421663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300" b="0" i="0" u="none" strike="noStrike" cap="none" spc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§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None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2606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4892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27178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29464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s-ES" sz="1600" b="1" spc="50" dirty="0" smtClean="0">
                <a:solidFill>
                  <a:srgbClr val="004C14"/>
                </a:solidFill>
              </a:rPr>
              <a:t>Entidad </a:t>
            </a:r>
            <a:r>
              <a:rPr lang="es-ES" sz="1600" b="1" spc="50" dirty="0" smtClean="0">
                <a:solidFill>
                  <a:srgbClr val="004C14"/>
                </a:solidFill>
              </a:rPr>
              <a:t>empleadora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s-ES" sz="1400" b="1" spc="50" dirty="0" smtClean="0">
                <a:solidFill>
                  <a:srgbClr val="004C14"/>
                </a:solidFill>
              </a:rPr>
              <a:t>(85 trabajadores)</a:t>
            </a:r>
            <a:endParaRPr lang="es-ES" sz="1400" b="1" spc="50" dirty="0">
              <a:solidFill>
                <a:srgbClr val="004C14"/>
              </a:solidFill>
            </a:endParaRPr>
          </a:p>
        </p:txBody>
      </p:sp>
      <p:grpSp>
        <p:nvGrpSpPr>
          <p:cNvPr id="102" name="Grupo 101"/>
          <p:cNvGrpSpPr/>
          <p:nvPr/>
        </p:nvGrpSpPr>
        <p:grpSpPr>
          <a:xfrm>
            <a:off x="419376" y="1359297"/>
            <a:ext cx="5305764" cy="1157763"/>
            <a:chOff x="1189973" y="1933229"/>
            <a:chExt cx="5305764" cy="1157763"/>
          </a:xfrm>
          <a:solidFill>
            <a:schemeClr val="bg1"/>
          </a:solidFill>
        </p:grpSpPr>
        <p:sp>
          <p:nvSpPr>
            <p:cNvPr id="103" name="Elipse 102"/>
            <p:cNvSpPr/>
            <p:nvPr/>
          </p:nvSpPr>
          <p:spPr>
            <a:xfrm>
              <a:off x="1189973" y="1933229"/>
              <a:ext cx="864000" cy="864000"/>
            </a:xfrm>
            <a:prstGeom prst="ellipse">
              <a:avLst/>
            </a:prstGeom>
            <a:solidFill>
              <a:srgbClr val="004C14"/>
            </a:solidFill>
            <a:ln>
              <a:solidFill>
                <a:srgbClr val="004C1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 algn="l"/>
              <a:endParaRPr lang="es-CL" sz="1400" dirty="0"/>
            </a:p>
          </p:txBody>
        </p:sp>
        <p:sp>
          <p:nvSpPr>
            <p:cNvPr id="104" name="Rectángulo 103"/>
            <p:cNvSpPr/>
            <p:nvPr/>
          </p:nvSpPr>
          <p:spPr>
            <a:xfrm>
              <a:off x="2102085" y="2629327"/>
              <a:ext cx="4393652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s-MX" sz="1200" b="1" dirty="0">
                  <a:solidFill>
                    <a:srgbClr val="FF9900"/>
                  </a:solidFill>
                </a:rPr>
                <a:t>Departamento de prevención de riesgos </a:t>
              </a:r>
              <a:r>
                <a:rPr lang="es-MX" sz="1200" dirty="0"/>
                <a:t>para entidades empleadoras que tengan más de 100 personas trabajadoras</a:t>
              </a:r>
              <a:endParaRPr lang="es-MX" sz="1200" dirty="0"/>
            </a:p>
          </p:txBody>
        </p:sp>
        <p:sp>
          <p:nvSpPr>
            <p:cNvPr id="105" name="Marcador de texto 2">
              <a:extLst>
                <a:ext uri="{FF2B5EF4-FFF2-40B4-BE49-F238E27FC236}">
                  <a16:creationId xmlns:a16="http://schemas.microsoft.com/office/drawing/2014/main" xmlns="" id="{328429E5-D53C-3CD2-A2F0-CE417551744C}"/>
                </a:ext>
              </a:extLst>
            </p:cNvPr>
            <p:cNvSpPr txBox="1">
              <a:spLocks/>
            </p:cNvSpPr>
            <p:nvPr/>
          </p:nvSpPr>
          <p:spPr>
            <a:xfrm>
              <a:off x="2207836" y="2100529"/>
              <a:ext cx="4216632" cy="538609"/>
            </a:xfrm>
            <a:prstGeom prst="rect">
              <a:avLst/>
            </a:prstGeom>
            <a:grpFill/>
          </p:spPr>
          <p:txBody>
            <a:bodyPr wrap="square" lIns="0" tIns="0" rIns="0" bIns="0">
              <a:spAutoFit/>
            </a:bodyPr>
            <a:lstStyle>
              <a:lvl1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300" b="0" i="0" u="none" strike="noStrike" cap="none" spc="0" baseline="0">
                  <a:solidFill>
                    <a:schemeClr val="tx1">
                      <a:lumMod val="75000"/>
                      <a:lumOff val="25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1pPr>
              <a:lvl2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100000"/>
                <a:buFont typeface="Wingdings" pitchFamily="2" charset="2"/>
                <a:buChar char="§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2pPr>
              <a:lvl3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Char char="▫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3pPr>
              <a:lvl4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Char char="▫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4pPr>
              <a:lvl5pPr marL="0" marR="0" indent="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None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5pPr>
              <a:lvl6pPr marL="22606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6pPr>
              <a:lvl7pPr marL="24892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7pPr>
              <a:lvl8pPr marL="27178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8pPr>
              <a:lvl9pPr marL="29464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lnSpc>
                  <a:spcPct val="100000"/>
                </a:lnSpc>
                <a:spcAft>
                  <a:spcPts val="600"/>
                </a:spcAft>
              </a:pPr>
              <a:r>
                <a:rPr lang="es-ES" sz="1600" b="1" spc="50" dirty="0" smtClean="0">
                  <a:solidFill>
                    <a:srgbClr val="004C14"/>
                  </a:solidFill>
                </a:rPr>
                <a:t>Entidad </a:t>
              </a:r>
              <a:r>
                <a:rPr lang="es-ES" sz="1600" b="1" spc="50" dirty="0" smtClean="0">
                  <a:solidFill>
                    <a:srgbClr val="004C14"/>
                  </a:solidFill>
                </a:rPr>
                <a:t>empleadora</a:t>
              </a:r>
            </a:p>
            <a:p>
              <a:pPr>
                <a:lnSpc>
                  <a:spcPct val="100000"/>
                </a:lnSpc>
                <a:spcAft>
                  <a:spcPts val="600"/>
                </a:spcAft>
              </a:pPr>
              <a:r>
                <a:rPr lang="es-ES" sz="1400" b="1" spc="50" dirty="0" smtClean="0">
                  <a:solidFill>
                    <a:srgbClr val="FF9900"/>
                  </a:solidFill>
                </a:rPr>
                <a:t>(110 trabajadores)</a:t>
              </a:r>
              <a:endParaRPr lang="es-ES" sz="1400" b="1" spc="50" dirty="0">
                <a:solidFill>
                  <a:srgbClr val="FF9900"/>
                </a:solidFill>
              </a:endParaRPr>
            </a:p>
          </p:txBody>
        </p:sp>
        <p:grpSp>
          <p:nvGrpSpPr>
            <p:cNvPr id="106" name="Group 66">
              <a:extLst>
                <a:ext uri="{FF2B5EF4-FFF2-40B4-BE49-F238E27FC236}">
                  <a16:creationId xmlns="" xmlns:a16="http://schemas.microsoft.com/office/drawing/2014/main" id="{BF10A898-BBA7-0DF8-075E-8D9D59E6CBE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423007" y="2158264"/>
              <a:ext cx="397929" cy="397090"/>
              <a:chOff x="6827" y="1260"/>
              <a:chExt cx="474" cy="473"/>
            </a:xfrm>
            <a:grpFill/>
          </p:grpSpPr>
          <p:sp>
            <p:nvSpPr>
              <p:cNvPr id="107" name="Freeform 67">
                <a:extLst>
                  <a:ext uri="{FF2B5EF4-FFF2-40B4-BE49-F238E27FC236}">
                    <a16:creationId xmlns="" xmlns:a16="http://schemas.microsoft.com/office/drawing/2014/main" id="{97A5EDC2-8A1B-BC3C-9510-1D4D4DEDFF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30" y="1368"/>
                <a:ext cx="84" cy="84"/>
              </a:xfrm>
              <a:custGeom>
                <a:avLst/>
                <a:gdLst>
                  <a:gd name="T0" fmla="*/ 106 w 137"/>
                  <a:gd name="T1" fmla="*/ 106 h 137"/>
                  <a:gd name="T2" fmla="*/ 106 w 137"/>
                  <a:gd name="T3" fmla="*/ 106 h 137"/>
                  <a:gd name="T4" fmla="*/ 31 w 137"/>
                  <a:gd name="T5" fmla="*/ 106 h 137"/>
                  <a:gd name="T6" fmla="*/ 31 w 137"/>
                  <a:gd name="T7" fmla="*/ 31 h 137"/>
                  <a:gd name="T8" fmla="*/ 106 w 137"/>
                  <a:gd name="T9" fmla="*/ 31 h 137"/>
                  <a:gd name="T10" fmla="*/ 106 w 137"/>
                  <a:gd name="T11" fmla="*/ 106 h 137"/>
                  <a:gd name="T12" fmla="*/ 122 w 137"/>
                  <a:gd name="T13" fmla="*/ 0 h 137"/>
                  <a:gd name="T14" fmla="*/ 122 w 137"/>
                  <a:gd name="T15" fmla="*/ 0 h 137"/>
                  <a:gd name="T16" fmla="*/ 16 w 137"/>
                  <a:gd name="T17" fmla="*/ 0 h 137"/>
                  <a:gd name="T18" fmla="*/ 0 w 137"/>
                  <a:gd name="T19" fmla="*/ 16 h 137"/>
                  <a:gd name="T20" fmla="*/ 0 w 137"/>
                  <a:gd name="T21" fmla="*/ 122 h 137"/>
                  <a:gd name="T22" fmla="*/ 16 w 137"/>
                  <a:gd name="T23" fmla="*/ 137 h 137"/>
                  <a:gd name="T24" fmla="*/ 122 w 137"/>
                  <a:gd name="T25" fmla="*/ 137 h 137"/>
                  <a:gd name="T26" fmla="*/ 137 w 137"/>
                  <a:gd name="T27" fmla="*/ 122 h 137"/>
                  <a:gd name="T28" fmla="*/ 137 w 137"/>
                  <a:gd name="T29" fmla="*/ 16 h 137"/>
                  <a:gd name="T30" fmla="*/ 122 w 137"/>
                  <a:gd name="T31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7" h="137">
                    <a:moveTo>
                      <a:pt x="106" y="106"/>
                    </a:moveTo>
                    <a:lnTo>
                      <a:pt x="106" y="106"/>
                    </a:lnTo>
                    <a:lnTo>
                      <a:pt x="31" y="106"/>
                    </a:lnTo>
                    <a:lnTo>
                      <a:pt x="31" y="31"/>
                    </a:lnTo>
                    <a:lnTo>
                      <a:pt x="106" y="31"/>
                    </a:lnTo>
                    <a:lnTo>
                      <a:pt x="106" y="106"/>
                    </a:lnTo>
                    <a:close/>
                    <a:moveTo>
                      <a:pt x="122" y="0"/>
                    </a:moveTo>
                    <a:lnTo>
                      <a:pt x="122" y="0"/>
                    </a:lnTo>
                    <a:lnTo>
                      <a:pt x="16" y="0"/>
                    </a:lnTo>
                    <a:cubicBezTo>
                      <a:pt x="7" y="0"/>
                      <a:pt x="0" y="7"/>
                      <a:pt x="0" y="16"/>
                    </a:cubicBezTo>
                    <a:lnTo>
                      <a:pt x="0" y="122"/>
                    </a:lnTo>
                    <a:cubicBezTo>
                      <a:pt x="0" y="130"/>
                      <a:pt x="7" y="137"/>
                      <a:pt x="16" y="137"/>
                    </a:cubicBezTo>
                    <a:lnTo>
                      <a:pt x="122" y="137"/>
                    </a:lnTo>
                    <a:cubicBezTo>
                      <a:pt x="130" y="137"/>
                      <a:pt x="137" y="130"/>
                      <a:pt x="137" y="122"/>
                    </a:cubicBezTo>
                    <a:lnTo>
                      <a:pt x="137" y="16"/>
                    </a:lnTo>
                    <a:cubicBezTo>
                      <a:pt x="137" y="7"/>
                      <a:pt x="130" y="0"/>
                      <a:pt x="122" y="0"/>
                    </a:cubicBez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108" name="Freeform 68">
                <a:extLst>
                  <a:ext uri="{FF2B5EF4-FFF2-40B4-BE49-F238E27FC236}">
                    <a16:creationId xmlns="" xmlns:a16="http://schemas.microsoft.com/office/drawing/2014/main" id="{6003E77B-F55C-E4DA-47DE-3073B0F5F4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30" y="1477"/>
                <a:ext cx="84" cy="84"/>
              </a:xfrm>
              <a:custGeom>
                <a:avLst/>
                <a:gdLst>
                  <a:gd name="T0" fmla="*/ 106 w 137"/>
                  <a:gd name="T1" fmla="*/ 106 h 137"/>
                  <a:gd name="T2" fmla="*/ 106 w 137"/>
                  <a:gd name="T3" fmla="*/ 106 h 137"/>
                  <a:gd name="T4" fmla="*/ 31 w 137"/>
                  <a:gd name="T5" fmla="*/ 106 h 137"/>
                  <a:gd name="T6" fmla="*/ 31 w 137"/>
                  <a:gd name="T7" fmla="*/ 31 h 137"/>
                  <a:gd name="T8" fmla="*/ 106 w 137"/>
                  <a:gd name="T9" fmla="*/ 31 h 137"/>
                  <a:gd name="T10" fmla="*/ 106 w 137"/>
                  <a:gd name="T11" fmla="*/ 106 h 137"/>
                  <a:gd name="T12" fmla="*/ 122 w 137"/>
                  <a:gd name="T13" fmla="*/ 0 h 137"/>
                  <a:gd name="T14" fmla="*/ 122 w 137"/>
                  <a:gd name="T15" fmla="*/ 0 h 137"/>
                  <a:gd name="T16" fmla="*/ 16 w 137"/>
                  <a:gd name="T17" fmla="*/ 0 h 137"/>
                  <a:gd name="T18" fmla="*/ 0 w 137"/>
                  <a:gd name="T19" fmla="*/ 15 h 137"/>
                  <a:gd name="T20" fmla="*/ 0 w 137"/>
                  <a:gd name="T21" fmla="*/ 121 h 137"/>
                  <a:gd name="T22" fmla="*/ 16 w 137"/>
                  <a:gd name="T23" fmla="*/ 137 h 137"/>
                  <a:gd name="T24" fmla="*/ 122 w 137"/>
                  <a:gd name="T25" fmla="*/ 137 h 137"/>
                  <a:gd name="T26" fmla="*/ 137 w 137"/>
                  <a:gd name="T27" fmla="*/ 121 h 137"/>
                  <a:gd name="T28" fmla="*/ 137 w 137"/>
                  <a:gd name="T29" fmla="*/ 15 h 137"/>
                  <a:gd name="T30" fmla="*/ 122 w 137"/>
                  <a:gd name="T31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7" h="137">
                    <a:moveTo>
                      <a:pt x="106" y="106"/>
                    </a:moveTo>
                    <a:lnTo>
                      <a:pt x="106" y="106"/>
                    </a:lnTo>
                    <a:lnTo>
                      <a:pt x="31" y="106"/>
                    </a:lnTo>
                    <a:lnTo>
                      <a:pt x="31" y="31"/>
                    </a:lnTo>
                    <a:lnTo>
                      <a:pt x="106" y="31"/>
                    </a:lnTo>
                    <a:lnTo>
                      <a:pt x="106" y="106"/>
                    </a:lnTo>
                    <a:close/>
                    <a:moveTo>
                      <a:pt x="122" y="0"/>
                    </a:moveTo>
                    <a:lnTo>
                      <a:pt x="122" y="0"/>
                    </a:lnTo>
                    <a:lnTo>
                      <a:pt x="16" y="0"/>
                    </a:lnTo>
                    <a:cubicBezTo>
                      <a:pt x="7" y="0"/>
                      <a:pt x="0" y="7"/>
                      <a:pt x="0" y="15"/>
                    </a:cubicBezTo>
                    <a:lnTo>
                      <a:pt x="0" y="121"/>
                    </a:lnTo>
                    <a:cubicBezTo>
                      <a:pt x="0" y="130"/>
                      <a:pt x="7" y="137"/>
                      <a:pt x="16" y="137"/>
                    </a:cubicBezTo>
                    <a:lnTo>
                      <a:pt x="122" y="137"/>
                    </a:lnTo>
                    <a:cubicBezTo>
                      <a:pt x="130" y="137"/>
                      <a:pt x="137" y="130"/>
                      <a:pt x="137" y="121"/>
                    </a:cubicBezTo>
                    <a:lnTo>
                      <a:pt x="137" y="15"/>
                    </a:lnTo>
                    <a:cubicBezTo>
                      <a:pt x="137" y="7"/>
                      <a:pt x="130" y="0"/>
                      <a:pt x="122" y="0"/>
                    </a:cubicBez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109" name="Freeform 69">
                <a:extLst>
                  <a:ext uri="{FF2B5EF4-FFF2-40B4-BE49-F238E27FC236}">
                    <a16:creationId xmlns="" xmlns:a16="http://schemas.microsoft.com/office/drawing/2014/main" id="{9B0F5EED-4084-4BE6-74B8-F5F24A8CE8D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13" y="1368"/>
                <a:ext cx="84" cy="84"/>
              </a:xfrm>
              <a:custGeom>
                <a:avLst/>
                <a:gdLst>
                  <a:gd name="T0" fmla="*/ 106 w 137"/>
                  <a:gd name="T1" fmla="*/ 106 h 137"/>
                  <a:gd name="T2" fmla="*/ 106 w 137"/>
                  <a:gd name="T3" fmla="*/ 106 h 137"/>
                  <a:gd name="T4" fmla="*/ 31 w 137"/>
                  <a:gd name="T5" fmla="*/ 106 h 137"/>
                  <a:gd name="T6" fmla="*/ 31 w 137"/>
                  <a:gd name="T7" fmla="*/ 31 h 137"/>
                  <a:gd name="T8" fmla="*/ 106 w 137"/>
                  <a:gd name="T9" fmla="*/ 31 h 137"/>
                  <a:gd name="T10" fmla="*/ 106 w 137"/>
                  <a:gd name="T11" fmla="*/ 106 h 137"/>
                  <a:gd name="T12" fmla="*/ 121 w 137"/>
                  <a:gd name="T13" fmla="*/ 0 h 137"/>
                  <a:gd name="T14" fmla="*/ 121 w 137"/>
                  <a:gd name="T15" fmla="*/ 0 h 137"/>
                  <a:gd name="T16" fmla="*/ 15 w 137"/>
                  <a:gd name="T17" fmla="*/ 0 h 137"/>
                  <a:gd name="T18" fmla="*/ 0 w 137"/>
                  <a:gd name="T19" fmla="*/ 16 h 137"/>
                  <a:gd name="T20" fmla="*/ 0 w 137"/>
                  <a:gd name="T21" fmla="*/ 122 h 137"/>
                  <a:gd name="T22" fmla="*/ 15 w 137"/>
                  <a:gd name="T23" fmla="*/ 137 h 137"/>
                  <a:gd name="T24" fmla="*/ 121 w 137"/>
                  <a:gd name="T25" fmla="*/ 137 h 137"/>
                  <a:gd name="T26" fmla="*/ 137 w 137"/>
                  <a:gd name="T27" fmla="*/ 122 h 137"/>
                  <a:gd name="T28" fmla="*/ 137 w 137"/>
                  <a:gd name="T29" fmla="*/ 16 h 137"/>
                  <a:gd name="T30" fmla="*/ 121 w 137"/>
                  <a:gd name="T31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7" h="137">
                    <a:moveTo>
                      <a:pt x="106" y="106"/>
                    </a:moveTo>
                    <a:lnTo>
                      <a:pt x="106" y="106"/>
                    </a:lnTo>
                    <a:lnTo>
                      <a:pt x="31" y="106"/>
                    </a:lnTo>
                    <a:lnTo>
                      <a:pt x="31" y="31"/>
                    </a:lnTo>
                    <a:lnTo>
                      <a:pt x="106" y="31"/>
                    </a:lnTo>
                    <a:lnTo>
                      <a:pt x="106" y="106"/>
                    </a:lnTo>
                    <a:close/>
                    <a:moveTo>
                      <a:pt x="121" y="0"/>
                    </a:moveTo>
                    <a:lnTo>
                      <a:pt x="121" y="0"/>
                    </a:lnTo>
                    <a:lnTo>
                      <a:pt x="15" y="0"/>
                    </a:lnTo>
                    <a:cubicBezTo>
                      <a:pt x="7" y="0"/>
                      <a:pt x="0" y="7"/>
                      <a:pt x="0" y="16"/>
                    </a:cubicBezTo>
                    <a:lnTo>
                      <a:pt x="0" y="122"/>
                    </a:lnTo>
                    <a:cubicBezTo>
                      <a:pt x="0" y="130"/>
                      <a:pt x="7" y="137"/>
                      <a:pt x="15" y="137"/>
                    </a:cubicBezTo>
                    <a:lnTo>
                      <a:pt x="121" y="137"/>
                    </a:lnTo>
                    <a:cubicBezTo>
                      <a:pt x="130" y="137"/>
                      <a:pt x="137" y="130"/>
                      <a:pt x="137" y="122"/>
                    </a:cubicBezTo>
                    <a:lnTo>
                      <a:pt x="137" y="16"/>
                    </a:lnTo>
                    <a:cubicBezTo>
                      <a:pt x="137" y="7"/>
                      <a:pt x="130" y="0"/>
                      <a:pt x="121" y="0"/>
                    </a:cubicBez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110" name="Freeform 70">
                <a:extLst>
                  <a:ext uri="{FF2B5EF4-FFF2-40B4-BE49-F238E27FC236}">
                    <a16:creationId xmlns="" xmlns:a16="http://schemas.microsoft.com/office/drawing/2014/main" id="{5A05D8C6-0DA0-3831-3F53-2DC9064F64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13" y="1585"/>
                <a:ext cx="84" cy="83"/>
              </a:xfrm>
              <a:custGeom>
                <a:avLst/>
                <a:gdLst>
                  <a:gd name="T0" fmla="*/ 106 w 137"/>
                  <a:gd name="T1" fmla="*/ 106 h 136"/>
                  <a:gd name="T2" fmla="*/ 106 w 137"/>
                  <a:gd name="T3" fmla="*/ 106 h 136"/>
                  <a:gd name="T4" fmla="*/ 31 w 137"/>
                  <a:gd name="T5" fmla="*/ 106 h 136"/>
                  <a:gd name="T6" fmla="*/ 31 w 137"/>
                  <a:gd name="T7" fmla="*/ 30 h 136"/>
                  <a:gd name="T8" fmla="*/ 106 w 137"/>
                  <a:gd name="T9" fmla="*/ 30 h 136"/>
                  <a:gd name="T10" fmla="*/ 106 w 137"/>
                  <a:gd name="T11" fmla="*/ 106 h 136"/>
                  <a:gd name="T12" fmla="*/ 121 w 137"/>
                  <a:gd name="T13" fmla="*/ 0 h 136"/>
                  <a:gd name="T14" fmla="*/ 121 w 137"/>
                  <a:gd name="T15" fmla="*/ 0 h 136"/>
                  <a:gd name="T16" fmla="*/ 15 w 137"/>
                  <a:gd name="T17" fmla="*/ 0 h 136"/>
                  <a:gd name="T18" fmla="*/ 0 w 137"/>
                  <a:gd name="T19" fmla="*/ 15 h 136"/>
                  <a:gd name="T20" fmla="*/ 0 w 137"/>
                  <a:gd name="T21" fmla="*/ 121 h 136"/>
                  <a:gd name="T22" fmla="*/ 15 w 137"/>
                  <a:gd name="T23" fmla="*/ 136 h 136"/>
                  <a:gd name="T24" fmla="*/ 121 w 137"/>
                  <a:gd name="T25" fmla="*/ 136 h 136"/>
                  <a:gd name="T26" fmla="*/ 137 w 137"/>
                  <a:gd name="T27" fmla="*/ 121 h 136"/>
                  <a:gd name="T28" fmla="*/ 137 w 137"/>
                  <a:gd name="T29" fmla="*/ 15 h 136"/>
                  <a:gd name="T30" fmla="*/ 121 w 137"/>
                  <a:gd name="T31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7" h="136">
                    <a:moveTo>
                      <a:pt x="106" y="106"/>
                    </a:moveTo>
                    <a:lnTo>
                      <a:pt x="106" y="106"/>
                    </a:lnTo>
                    <a:lnTo>
                      <a:pt x="31" y="106"/>
                    </a:lnTo>
                    <a:lnTo>
                      <a:pt x="31" y="30"/>
                    </a:lnTo>
                    <a:lnTo>
                      <a:pt x="106" y="30"/>
                    </a:lnTo>
                    <a:lnTo>
                      <a:pt x="106" y="106"/>
                    </a:lnTo>
                    <a:close/>
                    <a:moveTo>
                      <a:pt x="121" y="0"/>
                    </a:moveTo>
                    <a:lnTo>
                      <a:pt x="121" y="0"/>
                    </a:lnTo>
                    <a:lnTo>
                      <a:pt x="15" y="0"/>
                    </a:lnTo>
                    <a:cubicBezTo>
                      <a:pt x="7" y="0"/>
                      <a:pt x="0" y="7"/>
                      <a:pt x="0" y="15"/>
                    </a:cubicBezTo>
                    <a:lnTo>
                      <a:pt x="0" y="121"/>
                    </a:lnTo>
                    <a:cubicBezTo>
                      <a:pt x="0" y="130"/>
                      <a:pt x="7" y="136"/>
                      <a:pt x="15" y="136"/>
                    </a:cubicBezTo>
                    <a:lnTo>
                      <a:pt x="121" y="136"/>
                    </a:lnTo>
                    <a:cubicBezTo>
                      <a:pt x="130" y="136"/>
                      <a:pt x="137" y="130"/>
                      <a:pt x="137" y="121"/>
                    </a:cubicBezTo>
                    <a:lnTo>
                      <a:pt x="137" y="15"/>
                    </a:lnTo>
                    <a:cubicBezTo>
                      <a:pt x="137" y="7"/>
                      <a:pt x="130" y="0"/>
                      <a:pt x="121" y="0"/>
                    </a:cubicBez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111" name="Freeform 71">
                <a:extLst>
                  <a:ext uri="{FF2B5EF4-FFF2-40B4-BE49-F238E27FC236}">
                    <a16:creationId xmlns="" xmlns:a16="http://schemas.microsoft.com/office/drawing/2014/main" id="{ECBD85D0-C82A-3030-7532-D2C3A9EF95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13" y="1477"/>
                <a:ext cx="84" cy="84"/>
              </a:xfrm>
              <a:custGeom>
                <a:avLst/>
                <a:gdLst>
                  <a:gd name="T0" fmla="*/ 106 w 137"/>
                  <a:gd name="T1" fmla="*/ 106 h 137"/>
                  <a:gd name="T2" fmla="*/ 106 w 137"/>
                  <a:gd name="T3" fmla="*/ 106 h 137"/>
                  <a:gd name="T4" fmla="*/ 31 w 137"/>
                  <a:gd name="T5" fmla="*/ 106 h 137"/>
                  <a:gd name="T6" fmla="*/ 31 w 137"/>
                  <a:gd name="T7" fmla="*/ 31 h 137"/>
                  <a:gd name="T8" fmla="*/ 106 w 137"/>
                  <a:gd name="T9" fmla="*/ 31 h 137"/>
                  <a:gd name="T10" fmla="*/ 106 w 137"/>
                  <a:gd name="T11" fmla="*/ 106 h 137"/>
                  <a:gd name="T12" fmla="*/ 121 w 137"/>
                  <a:gd name="T13" fmla="*/ 0 h 137"/>
                  <a:gd name="T14" fmla="*/ 121 w 137"/>
                  <a:gd name="T15" fmla="*/ 0 h 137"/>
                  <a:gd name="T16" fmla="*/ 15 w 137"/>
                  <a:gd name="T17" fmla="*/ 0 h 137"/>
                  <a:gd name="T18" fmla="*/ 0 w 137"/>
                  <a:gd name="T19" fmla="*/ 15 h 137"/>
                  <a:gd name="T20" fmla="*/ 0 w 137"/>
                  <a:gd name="T21" fmla="*/ 121 h 137"/>
                  <a:gd name="T22" fmla="*/ 15 w 137"/>
                  <a:gd name="T23" fmla="*/ 137 h 137"/>
                  <a:gd name="T24" fmla="*/ 121 w 137"/>
                  <a:gd name="T25" fmla="*/ 137 h 137"/>
                  <a:gd name="T26" fmla="*/ 137 w 137"/>
                  <a:gd name="T27" fmla="*/ 121 h 137"/>
                  <a:gd name="T28" fmla="*/ 137 w 137"/>
                  <a:gd name="T29" fmla="*/ 15 h 137"/>
                  <a:gd name="T30" fmla="*/ 121 w 137"/>
                  <a:gd name="T31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7" h="137">
                    <a:moveTo>
                      <a:pt x="106" y="106"/>
                    </a:moveTo>
                    <a:lnTo>
                      <a:pt x="106" y="106"/>
                    </a:lnTo>
                    <a:lnTo>
                      <a:pt x="31" y="106"/>
                    </a:lnTo>
                    <a:lnTo>
                      <a:pt x="31" y="31"/>
                    </a:lnTo>
                    <a:lnTo>
                      <a:pt x="106" y="31"/>
                    </a:lnTo>
                    <a:lnTo>
                      <a:pt x="106" y="106"/>
                    </a:lnTo>
                    <a:close/>
                    <a:moveTo>
                      <a:pt x="121" y="0"/>
                    </a:moveTo>
                    <a:lnTo>
                      <a:pt x="121" y="0"/>
                    </a:lnTo>
                    <a:lnTo>
                      <a:pt x="15" y="0"/>
                    </a:lnTo>
                    <a:cubicBezTo>
                      <a:pt x="7" y="0"/>
                      <a:pt x="0" y="7"/>
                      <a:pt x="0" y="15"/>
                    </a:cubicBezTo>
                    <a:lnTo>
                      <a:pt x="0" y="121"/>
                    </a:lnTo>
                    <a:cubicBezTo>
                      <a:pt x="0" y="130"/>
                      <a:pt x="7" y="137"/>
                      <a:pt x="15" y="137"/>
                    </a:cubicBezTo>
                    <a:lnTo>
                      <a:pt x="121" y="137"/>
                    </a:lnTo>
                    <a:cubicBezTo>
                      <a:pt x="130" y="137"/>
                      <a:pt x="137" y="130"/>
                      <a:pt x="137" y="121"/>
                    </a:cubicBezTo>
                    <a:lnTo>
                      <a:pt x="137" y="15"/>
                    </a:lnTo>
                    <a:cubicBezTo>
                      <a:pt x="137" y="7"/>
                      <a:pt x="130" y="0"/>
                      <a:pt x="121" y="0"/>
                    </a:cubicBez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112" name="Freeform 72">
                <a:extLst>
                  <a:ext uri="{FF2B5EF4-FFF2-40B4-BE49-F238E27FC236}">
                    <a16:creationId xmlns="" xmlns:a16="http://schemas.microsoft.com/office/drawing/2014/main" id="{D8069469-528C-9C38-464A-AD5CD95239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22" y="1368"/>
                <a:ext cx="83" cy="84"/>
              </a:xfrm>
              <a:custGeom>
                <a:avLst/>
                <a:gdLst>
                  <a:gd name="T0" fmla="*/ 30 w 136"/>
                  <a:gd name="T1" fmla="*/ 31 h 137"/>
                  <a:gd name="T2" fmla="*/ 30 w 136"/>
                  <a:gd name="T3" fmla="*/ 31 h 137"/>
                  <a:gd name="T4" fmla="*/ 106 w 136"/>
                  <a:gd name="T5" fmla="*/ 31 h 137"/>
                  <a:gd name="T6" fmla="*/ 106 w 136"/>
                  <a:gd name="T7" fmla="*/ 106 h 137"/>
                  <a:gd name="T8" fmla="*/ 30 w 136"/>
                  <a:gd name="T9" fmla="*/ 106 h 137"/>
                  <a:gd name="T10" fmla="*/ 30 w 136"/>
                  <a:gd name="T11" fmla="*/ 31 h 137"/>
                  <a:gd name="T12" fmla="*/ 0 w 136"/>
                  <a:gd name="T13" fmla="*/ 122 h 137"/>
                  <a:gd name="T14" fmla="*/ 0 w 136"/>
                  <a:gd name="T15" fmla="*/ 122 h 137"/>
                  <a:gd name="T16" fmla="*/ 15 w 136"/>
                  <a:gd name="T17" fmla="*/ 137 h 137"/>
                  <a:gd name="T18" fmla="*/ 121 w 136"/>
                  <a:gd name="T19" fmla="*/ 137 h 137"/>
                  <a:gd name="T20" fmla="*/ 136 w 136"/>
                  <a:gd name="T21" fmla="*/ 122 h 137"/>
                  <a:gd name="T22" fmla="*/ 136 w 136"/>
                  <a:gd name="T23" fmla="*/ 16 h 137"/>
                  <a:gd name="T24" fmla="*/ 121 w 136"/>
                  <a:gd name="T25" fmla="*/ 0 h 137"/>
                  <a:gd name="T26" fmla="*/ 15 w 136"/>
                  <a:gd name="T27" fmla="*/ 0 h 137"/>
                  <a:gd name="T28" fmla="*/ 0 w 136"/>
                  <a:gd name="T29" fmla="*/ 16 h 137"/>
                  <a:gd name="T30" fmla="*/ 0 w 136"/>
                  <a:gd name="T31" fmla="*/ 12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6" h="137">
                    <a:moveTo>
                      <a:pt x="30" y="31"/>
                    </a:moveTo>
                    <a:lnTo>
                      <a:pt x="30" y="31"/>
                    </a:lnTo>
                    <a:lnTo>
                      <a:pt x="106" y="31"/>
                    </a:lnTo>
                    <a:lnTo>
                      <a:pt x="106" y="106"/>
                    </a:lnTo>
                    <a:lnTo>
                      <a:pt x="30" y="106"/>
                    </a:lnTo>
                    <a:lnTo>
                      <a:pt x="30" y="31"/>
                    </a:lnTo>
                    <a:close/>
                    <a:moveTo>
                      <a:pt x="0" y="122"/>
                    </a:moveTo>
                    <a:lnTo>
                      <a:pt x="0" y="122"/>
                    </a:lnTo>
                    <a:cubicBezTo>
                      <a:pt x="0" y="130"/>
                      <a:pt x="7" y="137"/>
                      <a:pt x="15" y="137"/>
                    </a:cubicBezTo>
                    <a:lnTo>
                      <a:pt x="121" y="137"/>
                    </a:lnTo>
                    <a:cubicBezTo>
                      <a:pt x="129" y="137"/>
                      <a:pt x="136" y="130"/>
                      <a:pt x="136" y="122"/>
                    </a:cubicBezTo>
                    <a:lnTo>
                      <a:pt x="136" y="16"/>
                    </a:lnTo>
                    <a:cubicBezTo>
                      <a:pt x="136" y="7"/>
                      <a:pt x="129" y="0"/>
                      <a:pt x="121" y="0"/>
                    </a:cubicBezTo>
                    <a:lnTo>
                      <a:pt x="15" y="0"/>
                    </a:lnTo>
                    <a:cubicBezTo>
                      <a:pt x="7" y="0"/>
                      <a:pt x="0" y="7"/>
                      <a:pt x="0" y="16"/>
                    </a:cubicBezTo>
                    <a:lnTo>
                      <a:pt x="0" y="122"/>
                    </a:ln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113" name="Freeform 73">
                <a:extLst>
                  <a:ext uri="{FF2B5EF4-FFF2-40B4-BE49-F238E27FC236}">
                    <a16:creationId xmlns="" xmlns:a16="http://schemas.microsoft.com/office/drawing/2014/main" id="{FD28316C-94CE-34CF-903D-01A39504A6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022" y="1477"/>
                <a:ext cx="83" cy="84"/>
              </a:xfrm>
              <a:custGeom>
                <a:avLst/>
                <a:gdLst>
                  <a:gd name="T0" fmla="*/ 30 w 136"/>
                  <a:gd name="T1" fmla="*/ 31 h 137"/>
                  <a:gd name="T2" fmla="*/ 30 w 136"/>
                  <a:gd name="T3" fmla="*/ 31 h 137"/>
                  <a:gd name="T4" fmla="*/ 106 w 136"/>
                  <a:gd name="T5" fmla="*/ 31 h 137"/>
                  <a:gd name="T6" fmla="*/ 106 w 136"/>
                  <a:gd name="T7" fmla="*/ 106 h 137"/>
                  <a:gd name="T8" fmla="*/ 30 w 136"/>
                  <a:gd name="T9" fmla="*/ 106 h 137"/>
                  <a:gd name="T10" fmla="*/ 30 w 136"/>
                  <a:gd name="T11" fmla="*/ 31 h 137"/>
                  <a:gd name="T12" fmla="*/ 0 w 136"/>
                  <a:gd name="T13" fmla="*/ 121 h 137"/>
                  <a:gd name="T14" fmla="*/ 0 w 136"/>
                  <a:gd name="T15" fmla="*/ 121 h 137"/>
                  <a:gd name="T16" fmla="*/ 15 w 136"/>
                  <a:gd name="T17" fmla="*/ 137 h 137"/>
                  <a:gd name="T18" fmla="*/ 121 w 136"/>
                  <a:gd name="T19" fmla="*/ 137 h 137"/>
                  <a:gd name="T20" fmla="*/ 136 w 136"/>
                  <a:gd name="T21" fmla="*/ 121 h 137"/>
                  <a:gd name="T22" fmla="*/ 136 w 136"/>
                  <a:gd name="T23" fmla="*/ 15 h 137"/>
                  <a:gd name="T24" fmla="*/ 121 w 136"/>
                  <a:gd name="T25" fmla="*/ 0 h 137"/>
                  <a:gd name="T26" fmla="*/ 15 w 136"/>
                  <a:gd name="T27" fmla="*/ 0 h 137"/>
                  <a:gd name="T28" fmla="*/ 0 w 136"/>
                  <a:gd name="T29" fmla="*/ 15 h 137"/>
                  <a:gd name="T30" fmla="*/ 0 w 136"/>
                  <a:gd name="T31" fmla="*/ 1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6" h="137">
                    <a:moveTo>
                      <a:pt x="30" y="31"/>
                    </a:moveTo>
                    <a:lnTo>
                      <a:pt x="30" y="31"/>
                    </a:lnTo>
                    <a:lnTo>
                      <a:pt x="106" y="31"/>
                    </a:lnTo>
                    <a:lnTo>
                      <a:pt x="106" y="106"/>
                    </a:lnTo>
                    <a:lnTo>
                      <a:pt x="30" y="106"/>
                    </a:lnTo>
                    <a:lnTo>
                      <a:pt x="30" y="31"/>
                    </a:lnTo>
                    <a:close/>
                    <a:moveTo>
                      <a:pt x="0" y="121"/>
                    </a:moveTo>
                    <a:lnTo>
                      <a:pt x="0" y="121"/>
                    </a:lnTo>
                    <a:cubicBezTo>
                      <a:pt x="0" y="130"/>
                      <a:pt x="7" y="137"/>
                      <a:pt x="15" y="137"/>
                    </a:cubicBezTo>
                    <a:lnTo>
                      <a:pt x="121" y="137"/>
                    </a:lnTo>
                    <a:cubicBezTo>
                      <a:pt x="129" y="137"/>
                      <a:pt x="136" y="130"/>
                      <a:pt x="136" y="121"/>
                    </a:cubicBezTo>
                    <a:lnTo>
                      <a:pt x="136" y="15"/>
                    </a:lnTo>
                    <a:cubicBezTo>
                      <a:pt x="136" y="7"/>
                      <a:pt x="129" y="0"/>
                      <a:pt x="121" y="0"/>
                    </a:cubicBezTo>
                    <a:lnTo>
                      <a:pt x="15" y="0"/>
                    </a:lnTo>
                    <a:cubicBezTo>
                      <a:pt x="7" y="0"/>
                      <a:pt x="0" y="7"/>
                      <a:pt x="0" y="15"/>
                    </a:cubicBezTo>
                    <a:lnTo>
                      <a:pt x="0" y="121"/>
                    </a:ln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114" name="Freeform 74">
                <a:extLst>
                  <a:ext uri="{FF2B5EF4-FFF2-40B4-BE49-F238E27FC236}">
                    <a16:creationId xmlns="" xmlns:a16="http://schemas.microsoft.com/office/drawing/2014/main" id="{F7423CE1-424C-BBFB-3D58-C56523FFDD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30" y="1585"/>
                <a:ext cx="84" cy="83"/>
              </a:xfrm>
              <a:custGeom>
                <a:avLst/>
                <a:gdLst>
                  <a:gd name="T0" fmla="*/ 106 w 137"/>
                  <a:gd name="T1" fmla="*/ 106 h 136"/>
                  <a:gd name="T2" fmla="*/ 106 w 137"/>
                  <a:gd name="T3" fmla="*/ 106 h 136"/>
                  <a:gd name="T4" fmla="*/ 31 w 137"/>
                  <a:gd name="T5" fmla="*/ 106 h 136"/>
                  <a:gd name="T6" fmla="*/ 31 w 137"/>
                  <a:gd name="T7" fmla="*/ 30 h 136"/>
                  <a:gd name="T8" fmla="*/ 106 w 137"/>
                  <a:gd name="T9" fmla="*/ 30 h 136"/>
                  <a:gd name="T10" fmla="*/ 106 w 137"/>
                  <a:gd name="T11" fmla="*/ 106 h 136"/>
                  <a:gd name="T12" fmla="*/ 122 w 137"/>
                  <a:gd name="T13" fmla="*/ 0 h 136"/>
                  <a:gd name="T14" fmla="*/ 122 w 137"/>
                  <a:gd name="T15" fmla="*/ 0 h 136"/>
                  <a:gd name="T16" fmla="*/ 16 w 137"/>
                  <a:gd name="T17" fmla="*/ 0 h 136"/>
                  <a:gd name="T18" fmla="*/ 0 w 137"/>
                  <a:gd name="T19" fmla="*/ 15 h 136"/>
                  <a:gd name="T20" fmla="*/ 0 w 137"/>
                  <a:gd name="T21" fmla="*/ 121 h 136"/>
                  <a:gd name="T22" fmla="*/ 16 w 137"/>
                  <a:gd name="T23" fmla="*/ 136 h 136"/>
                  <a:gd name="T24" fmla="*/ 122 w 137"/>
                  <a:gd name="T25" fmla="*/ 136 h 136"/>
                  <a:gd name="T26" fmla="*/ 137 w 137"/>
                  <a:gd name="T27" fmla="*/ 121 h 136"/>
                  <a:gd name="T28" fmla="*/ 137 w 137"/>
                  <a:gd name="T29" fmla="*/ 15 h 136"/>
                  <a:gd name="T30" fmla="*/ 122 w 137"/>
                  <a:gd name="T31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7" h="136">
                    <a:moveTo>
                      <a:pt x="106" y="106"/>
                    </a:moveTo>
                    <a:lnTo>
                      <a:pt x="106" y="106"/>
                    </a:lnTo>
                    <a:lnTo>
                      <a:pt x="31" y="106"/>
                    </a:lnTo>
                    <a:lnTo>
                      <a:pt x="31" y="30"/>
                    </a:lnTo>
                    <a:lnTo>
                      <a:pt x="106" y="30"/>
                    </a:lnTo>
                    <a:lnTo>
                      <a:pt x="106" y="106"/>
                    </a:lnTo>
                    <a:close/>
                    <a:moveTo>
                      <a:pt x="122" y="0"/>
                    </a:moveTo>
                    <a:lnTo>
                      <a:pt x="122" y="0"/>
                    </a:lnTo>
                    <a:lnTo>
                      <a:pt x="16" y="0"/>
                    </a:lnTo>
                    <a:cubicBezTo>
                      <a:pt x="7" y="0"/>
                      <a:pt x="0" y="7"/>
                      <a:pt x="0" y="15"/>
                    </a:cubicBezTo>
                    <a:lnTo>
                      <a:pt x="0" y="121"/>
                    </a:lnTo>
                    <a:cubicBezTo>
                      <a:pt x="0" y="130"/>
                      <a:pt x="7" y="136"/>
                      <a:pt x="16" y="136"/>
                    </a:cubicBezTo>
                    <a:lnTo>
                      <a:pt x="122" y="136"/>
                    </a:lnTo>
                    <a:cubicBezTo>
                      <a:pt x="130" y="136"/>
                      <a:pt x="137" y="130"/>
                      <a:pt x="137" y="121"/>
                    </a:cubicBezTo>
                    <a:lnTo>
                      <a:pt x="137" y="15"/>
                    </a:lnTo>
                    <a:cubicBezTo>
                      <a:pt x="137" y="7"/>
                      <a:pt x="130" y="0"/>
                      <a:pt x="122" y="0"/>
                    </a:cubicBez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115" name="Freeform 75">
                <a:extLst>
                  <a:ext uri="{FF2B5EF4-FFF2-40B4-BE49-F238E27FC236}">
                    <a16:creationId xmlns="" xmlns:a16="http://schemas.microsoft.com/office/drawing/2014/main" id="{A22989B4-4EF6-9B87-5BB0-F0A81CBB5B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27" y="1260"/>
                <a:ext cx="474" cy="473"/>
              </a:xfrm>
              <a:custGeom>
                <a:avLst/>
                <a:gdLst>
                  <a:gd name="T0" fmla="*/ 65 w 773"/>
                  <a:gd name="T1" fmla="*/ 101 h 772"/>
                  <a:gd name="T2" fmla="*/ 65 w 773"/>
                  <a:gd name="T3" fmla="*/ 101 h 772"/>
                  <a:gd name="T4" fmla="*/ 707 w 773"/>
                  <a:gd name="T5" fmla="*/ 101 h 772"/>
                  <a:gd name="T6" fmla="*/ 707 w 773"/>
                  <a:gd name="T7" fmla="*/ 742 h 772"/>
                  <a:gd name="T8" fmla="*/ 454 w 773"/>
                  <a:gd name="T9" fmla="*/ 742 h 772"/>
                  <a:gd name="T10" fmla="*/ 454 w 773"/>
                  <a:gd name="T11" fmla="*/ 545 h 772"/>
                  <a:gd name="T12" fmla="*/ 439 w 773"/>
                  <a:gd name="T13" fmla="*/ 530 h 772"/>
                  <a:gd name="T14" fmla="*/ 333 w 773"/>
                  <a:gd name="T15" fmla="*/ 530 h 772"/>
                  <a:gd name="T16" fmla="*/ 318 w 773"/>
                  <a:gd name="T17" fmla="*/ 545 h 772"/>
                  <a:gd name="T18" fmla="*/ 318 w 773"/>
                  <a:gd name="T19" fmla="*/ 742 h 772"/>
                  <a:gd name="T20" fmla="*/ 65 w 773"/>
                  <a:gd name="T21" fmla="*/ 742 h 772"/>
                  <a:gd name="T22" fmla="*/ 65 w 773"/>
                  <a:gd name="T23" fmla="*/ 101 h 772"/>
                  <a:gd name="T24" fmla="*/ 65 w 773"/>
                  <a:gd name="T25" fmla="*/ 30 h 772"/>
                  <a:gd name="T26" fmla="*/ 65 w 773"/>
                  <a:gd name="T27" fmla="*/ 30 h 772"/>
                  <a:gd name="T28" fmla="*/ 707 w 773"/>
                  <a:gd name="T29" fmla="*/ 30 h 772"/>
                  <a:gd name="T30" fmla="*/ 707 w 773"/>
                  <a:gd name="T31" fmla="*/ 70 h 772"/>
                  <a:gd name="T32" fmla="*/ 65 w 773"/>
                  <a:gd name="T33" fmla="*/ 70 h 772"/>
                  <a:gd name="T34" fmla="*/ 65 w 773"/>
                  <a:gd name="T35" fmla="*/ 30 h 772"/>
                  <a:gd name="T36" fmla="*/ 424 w 773"/>
                  <a:gd name="T37" fmla="*/ 742 h 772"/>
                  <a:gd name="T38" fmla="*/ 424 w 773"/>
                  <a:gd name="T39" fmla="*/ 742 h 772"/>
                  <a:gd name="T40" fmla="*/ 348 w 773"/>
                  <a:gd name="T41" fmla="*/ 742 h 772"/>
                  <a:gd name="T42" fmla="*/ 348 w 773"/>
                  <a:gd name="T43" fmla="*/ 560 h 772"/>
                  <a:gd name="T44" fmla="*/ 424 w 773"/>
                  <a:gd name="T45" fmla="*/ 560 h 772"/>
                  <a:gd name="T46" fmla="*/ 424 w 773"/>
                  <a:gd name="T47" fmla="*/ 742 h 772"/>
                  <a:gd name="T48" fmla="*/ 50 w 773"/>
                  <a:gd name="T49" fmla="*/ 772 h 772"/>
                  <a:gd name="T50" fmla="*/ 50 w 773"/>
                  <a:gd name="T51" fmla="*/ 772 h 772"/>
                  <a:gd name="T52" fmla="*/ 722 w 773"/>
                  <a:gd name="T53" fmla="*/ 772 h 772"/>
                  <a:gd name="T54" fmla="*/ 737 w 773"/>
                  <a:gd name="T55" fmla="*/ 757 h 772"/>
                  <a:gd name="T56" fmla="*/ 737 w 773"/>
                  <a:gd name="T57" fmla="*/ 101 h 772"/>
                  <a:gd name="T58" fmla="*/ 757 w 773"/>
                  <a:gd name="T59" fmla="*/ 101 h 772"/>
                  <a:gd name="T60" fmla="*/ 773 w 773"/>
                  <a:gd name="T61" fmla="*/ 85 h 772"/>
                  <a:gd name="T62" fmla="*/ 757 w 773"/>
                  <a:gd name="T63" fmla="*/ 70 h 772"/>
                  <a:gd name="T64" fmla="*/ 737 w 773"/>
                  <a:gd name="T65" fmla="*/ 70 h 772"/>
                  <a:gd name="T66" fmla="*/ 737 w 773"/>
                  <a:gd name="T67" fmla="*/ 15 h 772"/>
                  <a:gd name="T68" fmla="*/ 722 w 773"/>
                  <a:gd name="T69" fmla="*/ 0 h 772"/>
                  <a:gd name="T70" fmla="*/ 50 w 773"/>
                  <a:gd name="T71" fmla="*/ 0 h 772"/>
                  <a:gd name="T72" fmla="*/ 35 w 773"/>
                  <a:gd name="T73" fmla="*/ 15 h 772"/>
                  <a:gd name="T74" fmla="*/ 35 w 773"/>
                  <a:gd name="T75" fmla="*/ 70 h 772"/>
                  <a:gd name="T76" fmla="*/ 15 w 773"/>
                  <a:gd name="T77" fmla="*/ 70 h 772"/>
                  <a:gd name="T78" fmla="*/ 0 w 773"/>
                  <a:gd name="T79" fmla="*/ 85 h 772"/>
                  <a:gd name="T80" fmla="*/ 15 w 773"/>
                  <a:gd name="T81" fmla="*/ 101 h 772"/>
                  <a:gd name="T82" fmla="*/ 35 w 773"/>
                  <a:gd name="T83" fmla="*/ 101 h 772"/>
                  <a:gd name="T84" fmla="*/ 35 w 773"/>
                  <a:gd name="T85" fmla="*/ 757 h 772"/>
                  <a:gd name="T86" fmla="*/ 50 w 773"/>
                  <a:gd name="T87" fmla="*/ 772 h 7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73" h="772">
                    <a:moveTo>
                      <a:pt x="65" y="101"/>
                    </a:moveTo>
                    <a:lnTo>
                      <a:pt x="65" y="101"/>
                    </a:lnTo>
                    <a:lnTo>
                      <a:pt x="707" y="101"/>
                    </a:lnTo>
                    <a:lnTo>
                      <a:pt x="707" y="742"/>
                    </a:lnTo>
                    <a:lnTo>
                      <a:pt x="454" y="742"/>
                    </a:lnTo>
                    <a:lnTo>
                      <a:pt x="454" y="545"/>
                    </a:lnTo>
                    <a:cubicBezTo>
                      <a:pt x="454" y="537"/>
                      <a:pt x="447" y="530"/>
                      <a:pt x="439" y="530"/>
                    </a:cubicBezTo>
                    <a:lnTo>
                      <a:pt x="333" y="530"/>
                    </a:lnTo>
                    <a:cubicBezTo>
                      <a:pt x="325" y="530"/>
                      <a:pt x="318" y="537"/>
                      <a:pt x="318" y="545"/>
                    </a:cubicBezTo>
                    <a:lnTo>
                      <a:pt x="318" y="742"/>
                    </a:lnTo>
                    <a:lnTo>
                      <a:pt x="65" y="742"/>
                    </a:lnTo>
                    <a:lnTo>
                      <a:pt x="65" y="101"/>
                    </a:lnTo>
                    <a:close/>
                    <a:moveTo>
                      <a:pt x="65" y="30"/>
                    </a:moveTo>
                    <a:lnTo>
                      <a:pt x="65" y="30"/>
                    </a:lnTo>
                    <a:lnTo>
                      <a:pt x="707" y="30"/>
                    </a:lnTo>
                    <a:lnTo>
                      <a:pt x="707" y="70"/>
                    </a:lnTo>
                    <a:lnTo>
                      <a:pt x="65" y="70"/>
                    </a:lnTo>
                    <a:lnTo>
                      <a:pt x="65" y="30"/>
                    </a:lnTo>
                    <a:close/>
                    <a:moveTo>
                      <a:pt x="424" y="742"/>
                    </a:moveTo>
                    <a:lnTo>
                      <a:pt x="424" y="742"/>
                    </a:lnTo>
                    <a:lnTo>
                      <a:pt x="348" y="742"/>
                    </a:lnTo>
                    <a:lnTo>
                      <a:pt x="348" y="560"/>
                    </a:lnTo>
                    <a:lnTo>
                      <a:pt x="424" y="560"/>
                    </a:lnTo>
                    <a:lnTo>
                      <a:pt x="424" y="742"/>
                    </a:lnTo>
                    <a:close/>
                    <a:moveTo>
                      <a:pt x="50" y="772"/>
                    </a:moveTo>
                    <a:lnTo>
                      <a:pt x="50" y="772"/>
                    </a:lnTo>
                    <a:lnTo>
                      <a:pt x="722" y="772"/>
                    </a:lnTo>
                    <a:cubicBezTo>
                      <a:pt x="730" y="772"/>
                      <a:pt x="737" y="766"/>
                      <a:pt x="737" y="757"/>
                    </a:cubicBezTo>
                    <a:lnTo>
                      <a:pt x="737" y="101"/>
                    </a:lnTo>
                    <a:lnTo>
                      <a:pt x="757" y="101"/>
                    </a:lnTo>
                    <a:cubicBezTo>
                      <a:pt x="766" y="101"/>
                      <a:pt x="773" y="94"/>
                      <a:pt x="773" y="85"/>
                    </a:cubicBezTo>
                    <a:cubicBezTo>
                      <a:pt x="773" y="77"/>
                      <a:pt x="766" y="70"/>
                      <a:pt x="757" y="70"/>
                    </a:cubicBezTo>
                    <a:lnTo>
                      <a:pt x="737" y="70"/>
                    </a:lnTo>
                    <a:lnTo>
                      <a:pt x="737" y="15"/>
                    </a:lnTo>
                    <a:cubicBezTo>
                      <a:pt x="737" y="6"/>
                      <a:pt x="730" y="0"/>
                      <a:pt x="722" y="0"/>
                    </a:cubicBezTo>
                    <a:lnTo>
                      <a:pt x="50" y="0"/>
                    </a:lnTo>
                    <a:cubicBezTo>
                      <a:pt x="42" y="0"/>
                      <a:pt x="35" y="6"/>
                      <a:pt x="35" y="15"/>
                    </a:cubicBezTo>
                    <a:lnTo>
                      <a:pt x="35" y="70"/>
                    </a:lnTo>
                    <a:lnTo>
                      <a:pt x="15" y="70"/>
                    </a:lnTo>
                    <a:cubicBezTo>
                      <a:pt x="6" y="70"/>
                      <a:pt x="0" y="77"/>
                      <a:pt x="0" y="85"/>
                    </a:cubicBezTo>
                    <a:cubicBezTo>
                      <a:pt x="0" y="94"/>
                      <a:pt x="6" y="101"/>
                      <a:pt x="15" y="101"/>
                    </a:cubicBezTo>
                    <a:lnTo>
                      <a:pt x="35" y="101"/>
                    </a:lnTo>
                    <a:lnTo>
                      <a:pt x="35" y="757"/>
                    </a:lnTo>
                    <a:cubicBezTo>
                      <a:pt x="35" y="766"/>
                      <a:pt x="42" y="772"/>
                      <a:pt x="50" y="772"/>
                    </a:cubicBez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</p:grpSp>
      </p:grpSp>
      <p:sp>
        <p:nvSpPr>
          <p:cNvPr id="36" name="Elipse 35"/>
          <p:cNvSpPr/>
          <p:nvPr/>
        </p:nvSpPr>
        <p:spPr>
          <a:xfrm>
            <a:off x="414743" y="1374746"/>
            <a:ext cx="864000" cy="864000"/>
          </a:xfrm>
          <a:prstGeom prst="ellipse">
            <a:avLst/>
          </a:prstGeom>
          <a:solidFill>
            <a:srgbClr val="004C14"/>
          </a:solidFill>
          <a:ln>
            <a:solidFill>
              <a:srgbClr val="004C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grpSp>
        <p:nvGrpSpPr>
          <p:cNvPr id="65" name="Group 66">
            <a:extLst>
              <a:ext uri="{FF2B5EF4-FFF2-40B4-BE49-F238E27FC236}">
                <a16:creationId xmlns="" xmlns:a16="http://schemas.microsoft.com/office/drawing/2014/main" id="{BF10A898-BBA7-0DF8-075E-8D9D59E6CBE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47777" y="1599781"/>
            <a:ext cx="397929" cy="397090"/>
            <a:chOff x="6827" y="1260"/>
            <a:chExt cx="474" cy="473"/>
          </a:xfrm>
          <a:solidFill>
            <a:schemeClr val="bg1"/>
          </a:solidFill>
        </p:grpSpPr>
        <p:sp>
          <p:nvSpPr>
            <p:cNvPr id="66" name="Freeform 67">
              <a:extLst>
                <a:ext uri="{FF2B5EF4-FFF2-40B4-BE49-F238E27FC236}">
                  <a16:creationId xmlns="" xmlns:a16="http://schemas.microsoft.com/office/drawing/2014/main" id="{97A5EDC2-8A1B-BC3C-9510-1D4D4DEDFF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0" y="1368"/>
              <a:ext cx="84" cy="84"/>
            </a:xfrm>
            <a:custGeom>
              <a:avLst/>
              <a:gdLst>
                <a:gd name="T0" fmla="*/ 106 w 137"/>
                <a:gd name="T1" fmla="*/ 106 h 137"/>
                <a:gd name="T2" fmla="*/ 106 w 137"/>
                <a:gd name="T3" fmla="*/ 106 h 137"/>
                <a:gd name="T4" fmla="*/ 31 w 137"/>
                <a:gd name="T5" fmla="*/ 106 h 137"/>
                <a:gd name="T6" fmla="*/ 31 w 137"/>
                <a:gd name="T7" fmla="*/ 31 h 137"/>
                <a:gd name="T8" fmla="*/ 106 w 137"/>
                <a:gd name="T9" fmla="*/ 31 h 137"/>
                <a:gd name="T10" fmla="*/ 106 w 137"/>
                <a:gd name="T11" fmla="*/ 106 h 137"/>
                <a:gd name="T12" fmla="*/ 122 w 137"/>
                <a:gd name="T13" fmla="*/ 0 h 137"/>
                <a:gd name="T14" fmla="*/ 122 w 137"/>
                <a:gd name="T15" fmla="*/ 0 h 137"/>
                <a:gd name="T16" fmla="*/ 16 w 137"/>
                <a:gd name="T17" fmla="*/ 0 h 137"/>
                <a:gd name="T18" fmla="*/ 0 w 137"/>
                <a:gd name="T19" fmla="*/ 16 h 137"/>
                <a:gd name="T20" fmla="*/ 0 w 137"/>
                <a:gd name="T21" fmla="*/ 122 h 137"/>
                <a:gd name="T22" fmla="*/ 16 w 137"/>
                <a:gd name="T23" fmla="*/ 137 h 137"/>
                <a:gd name="T24" fmla="*/ 122 w 137"/>
                <a:gd name="T25" fmla="*/ 137 h 137"/>
                <a:gd name="T26" fmla="*/ 137 w 137"/>
                <a:gd name="T27" fmla="*/ 122 h 137"/>
                <a:gd name="T28" fmla="*/ 137 w 137"/>
                <a:gd name="T29" fmla="*/ 16 h 137"/>
                <a:gd name="T30" fmla="*/ 122 w 137"/>
                <a:gd name="T3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7">
                  <a:moveTo>
                    <a:pt x="106" y="106"/>
                  </a:moveTo>
                  <a:lnTo>
                    <a:pt x="106" y="106"/>
                  </a:lnTo>
                  <a:lnTo>
                    <a:pt x="31" y="106"/>
                  </a:lnTo>
                  <a:lnTo>
                    <a:pt x="31" y="31"/>
                  </a:lnTo>
                  <a:lnTo>
                    <a:pt x="106" y="31"/>
                  </a:lnTo>
                  <a:lnTo>
                    <a:pt x="106" y="106"/>
                  </a:lnTo>
                  <a:close/>
                  <a:moveTo>
                    <a:pt x="122" y="0"/>
                  </a:moveTo>
                  <a:lnTo>
                    <a:pt x="122" y="0"/>
                  </a:lnTo>
                  <a:lnTo>
                    <a:pt x="16" y="0"/>
                  </a:lnTo>
                  <a:cubicBezTo>
                    <a:pt x="7" y="0"/>
                    <a:pt x="0" y="7"/>
                    <a:pt x="0" y="16"/>
                  </a:cubicBezTo>
                  <a:lnTo>
                    <a:pt x="0" y="122"/>
                  </a:lnTo>
                  <a:cubicBezTo>
                    <a:pt x="0" y="130"/>
                    <a:pt x="7" y="137"/>
                    <a:pt x="16" y="137"/>
                  </a:cubicBezTo>
                  <a:lnTo>
                    <a:pt x="122" y="137"/>
                  </a:lnTo>
                  <a:cubicBezTo>
                    <a:pt x="130" y="137"/>
                    <a:pt x="137" y="130"/>
                    <a:pt x="137" y="122"/>
                  </a:cubicBezTo>
                  <a:lnTo>
                    <a:pt x="137" y="16"/>
                  </a:lnTo>
                  <a:cubicBezTo>
                    <a:pt x="137" y="7"/>
                    <a:pt x="130" y="0"/>
                    <a:pt x="122" y="0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67" name="Freeform 68">
              <a:extLst>
                <a:ext uri="{FF2B5EF4-FFF2-40B4-BE49-F238E27FC236}">
                  <a16:creationId xmlns="" xmlns:a16="http://schemas.microsoft.com/office/drawing/2014/main" id="{6003E77B-F55C-E4DA-47DE-3073B0F5F4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0" y="1477"/>
              <a:ext cx="84" cy="84"/>
            </a:xfrm>
            <a:custGeom>
              <a:avLst/>
              <a:gdLst>
                <a:gd name="T0" fmla="*/ 106 w 137"/>
                <a:gd name="T1" fmla="*/ 106 h 137"/>
                <a:gd name="T2" fmla="*/ 106 w 137"/>
                <a:gd name="T3" fmla="*/ 106 h 137"/>
                <a:gd name="T4" fmla="*/ 31 w 137"/>
                <a:gd name="T5" fmla="*/ 106 h 137"/>
                <a:gd name="T6" fmla="*/ 31 w 137"/>
                <a:gd name="T7" fmla="*/ 31 h 137"/>
                <a:gd name="T8" fmla="*/ 106 w 137"/>
                <a:gd name="T9" fmla="*/ 31 h 137"/>
                <a:gd name="T10" fmla="*/ 106 w 137"/>
                <a:gd name="T11" fmla="*/ 106 h 137"/>
                <a:gd name="T12" fmla="*/ 122 w 137"/>
                <a:gd name="T13" fmla="*/ 0 h 137"/>
                <a:gd name="T14" fmla="*/ 122 w 137"/>
                <a:gd name="T15" fmla="*/ 0 h 137"/>
                <a:gd name="T16" fmla="*/ 16 w 137"/>
                <a:gd name="T17" fmla="*/ 0 h 137"/>
                <a:gd name="T18" fmla="*/ 0 w 137"/>
                <a:gd name="T19" fmla="*/ 15 h 137"/>
                <a:gd name="T20" fmla="*/ 0 w 137"/>
                <a:gd name="T21" fmla="*/ 121 h 137"/>
                <a:gd name="T22" fmla="*/ 16 w 137"/>
                <a:gd name="T23" fmla="*/ 137 h 137"/>
                <a:gd name="T24" fmla="*/ 122 w 137"/>
                <a:gd name="T25" fmla="*/ 137 h 137"/>
                <a:gd name="T26" fmla="*/ 137 w 137"/>
                <a:gd name="T27" fmla="*/ 121 h 137"/>
                <a:gd name="T28" fmla="*/ 137 w 137"/>
                <a:gd name="T29" fmla="*/ 15 h 137"/>
                <a:gd name="T30" fmla="*/ 122 w 137"/>
                <a:gd name="T3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7">
                  <a:moveTo>
                    <a:pt x="106" y="106"/>
                  </a:moveTo>
                  <a:lnTo>
                    <a:pt x="106" y="106"/>
                  </a:lnTo>
                  <a:lnTo>
                    <a:pt x="31" y="106"/>
                  </a:lnTo>
                  <a:lnTo>
                    <a:pt x="31" y="31"/>
                  </a:lnTo>
                  <a:lnTo>
                    <a:pt x="106" y="31"/>
                  </a:lnTo>
                  <a:lnTo>
                    <a:pt x="106" y="106"/>
                  </a:lnTo>
                  <a:close/>
                  <a:moveTo>
                    <a:pt x="122" y="0"/>
                  </a:moveTo>
                  <a:lnTo>
                    <a:pt x="122" y="0"/>
                  </a:lnTo>
                  <a:lnTo>
                    <a:pt x="16" y="0"/>
                  </a:lnTo>
                  <a:cubicBezTo>
                    <a:pt x="7" y="0"/>
                    <a:pt x="0" y="7"/>
                    <a:pt x="0" y="15"/>
                  </a:cubicBezTo>
                  <a:lnTo>
                    <a:pt x="0" y="121"/>
                  </a:lnTo>
                  <a:cubicBezTo>
                    <a:pt x="0" y="130"/>
                    <a:pt x="7" y="137"/>
                    <a:pt x="16" y="137"/>
                  </a:cubicBezTo>
                  <a:lnTo>
                    <a:pt x="122" y="137"/>
                  </a:lnTo>
                  <a:cubicBezTo>
                    <a:pt x="130" y="137"/>
                    <a:pt x="137" y="130"/>
                    <a:pt x="137" y="121"/>
                  </a:cubicBezTo>
                  <a:lnTo>
                    <a:pt x="137" y="15"/>
                  </a:lnTo>
                  <a:cubicBezTo>
                    <a:pt x="137" y="7"/>
                    <a:pt x="130" y="0"/>
                    <a:pt x="122" y="0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68" name="Freeform 69">
              <a:extLst>
                <a:ext uri="{FF2B5EF4-FFF2-40B4-BE49-F238E27FC236}">
                  <a16:creationId xmlns="" xmlns:a16="http://schemas.microsoft.com/office/drawing/2014/main" id="{9B0F5EED-4084-4BE6-74B8-F5F24A8CE8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3" y="1368"/>
              <a:ext cx="84" cy="84"/>
            </a:xfrm>
            <a:custGeom>
              <a:avLst/>
              <a:gdLst>
                <a:gd name="T0" fmla="*/ 106 w 137"/>
                <a:gd name="T1" fmla="*/ 106 h 137"/>
                <a:gd name="T2" fmla="*/ 106 w 137"/>
                <a:gd name="T3" fmla="*/ 106 h 137"/>
                <a:gd name="T4" fmla="*/ 31 w 137"/>
                <a:gd name="T5" fmla="*/ 106 h 137"/>
                <a:gd name="T6" fmla="*/ 31 w 137"/>
                <a:gd name="T7" fmla="*/ 31 h 137"/>
                <a:gd name="T8" fmla="*/ 106 w 137"/>
                <a:gd name="T9" fmla="*/ 31 h 137"/>
                <a:gd name="T10" fmla="*/ 106 w 137"/>
                <a:gd name="T11" fmla="*/ 106 h 137"/>
                <a:gd name="T12" fmla="*/ 121 w 137"/>
                <a:gd name="T13" fmla="*/ 0 h 137"/>
                <a:gd name="T14" fmla="*/ 121 w 137"/>
                <a:gd name="T15" fmla="*/ 0 h 137"/>
                <a:gd name="T16" fmla="*/ 15 w 137"/>
                <a:gd name="T17" fmla="*/ 0 h 137"/>
                <a:gd name="T18" fmla="*/ 0 w 137"/>
                <a:gd name="T19" fmla="*/ 16 h 137"/>
                <a:gd name="T20" fmla="*/ 0 w 137"/>
                <a:gd name="T21" fmla="*/ 122 h 137"/>
                <a:gd name="T22" fmla="*/ 15 w 137"/>
                <a:gd name="T23" fmla="*/ 137 h 137"/>
                <a:gd name="T24" fmla="*/ 121 w 137"/>
                <a:gd name="T25" fmla="*/ 137 h 137"/>
                <a:gd name="T26" fmla="*/ 137 w 137"/>
                <a:gd name="T27" fmla="*/ 122 h 137"/>
                <a:gd name="T28" fmla="*/ 137 w 137"/>
                <a:gd name="T29" fmla="*/ 16 h 137"/>
                <a:gd name="T30" fmla="*/ 121 w 137"/>
                <a:gd name="T3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7">
                  <a:moveTo>
                    <a:pt x="106" y="106"/>
                  </a:moveTo>
                  <a:lnTo>
                    <a:pt x="106" y="106"/>
                  </a:lnTo>
                  <a:lnTo>
                    <a:pt x="31" y="106"/>
                  </a:lnTo>
                  <a:lnTo>
                    <a:pt x="31" y="31"/>
                  </a:lnTo>
                  <a:lnTo>
                    <a:pt x="106" y="31"/>
                  </a:lnTo>
                  <a:lnTo>
                    <a:pt x="106" y="106"/>
                  </a:lnTo>
                  <a:close/>
                  <a:moveTo>
                    <a:pt x="121" y="0"/>
                  </a:moveTo>
                  <a:lnTo>
                    <a:pt x="121" y="0"/>
                  </a:lnTo>
                  <a:lnTo>
                    <a:pt x="15" y="0"/>
                  </a:lnTo>
                  <a:cubicBezTo>
                    <a:pt x="7" y="0"/>
                    <a:pt x="0" y="7"/>
                    <a:pt x="0" y="16"/>
                  </a:cubicBezTo>
                  <a:lnTo>
                    <a:pt x="0" y="122"/>
                  </a:lnTo>
                  <a:cubicBezTo>
                    <a:pt x="0" y="130"/>
                    <a:pt x="7" y="137"/>
                    <a:pt x="15" y="137"/>
                  </a:cubicBezTo>
                  <a:lnTo>
                    <a:pt x="121" y="137"/>
                  </a:lnTo>
                  <a:cubicBezTo>
                    <a:pt x="130" y="137"/>
                    <a:pt x="137" y="130"/>
                    <a:pt x="137" y="122"/>
                  </a:cubicBezTo>
                  <a:lnTo>
                    <a:pt x="137" y="16"/>
                  </a:lnTo>
                  <a:cubicBezTo>
                    <a:pt x="137" y="7"/>
                    <a:pt x="130" y="0"/>
                    <a:pt x="121" y="0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69" name="Freeform 70">
              <a:extLst>
                <a:ext uri="{FF2B5EF4-FFF2-40B4-BE49-F238E27FC236}">
                  <a16:creationId xmlns="" xmlns:a16="http://schemas.microsoft.com/office/drawing/2014/main" id="{5A05D8C6-0DA0-3831-3F53-2DC9064F64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3" y="1585"/>
              <a:ext cx="84" cy="83"/>
            </a:xfrm>
            <a:custGeom>
              <a:avLst/>
              <a:gdLst>
                <a:gd name="T0" fmla="*/ 106 w 137"/>
                <a:gd name="T1" fmla="*/ 106 h 136"/>
                <a:gd name="T2" fmla="*/ 106 w 137"/>
                <a:gd name="T3" fmla="*/ 106 h 136"/>
                <a:gd name="T4" fmla="*/ 31 w 137"/>
                <a:gd name="T5" fmla="*/ 106 h 136"/>
                <a:gd name="T6" fmla="*/ 31 w 137"/>
                <a:gd name="T7" fmla="*/ 30 h 136"/>
                <a:gd name="T8" fmla="*/ 106 w 137"/>
                <a:gd name="T9" fmla="*/ 30 h 136"/>
                <a:gd name="T10" fmla="*/ 106 w 137"/>
                <a:gd name="T11" fmla="*/ 106 h 136"/>
                <a:gd name="T12" fmla="*/ 121 w 137"/>
                <a:gd name="T13" fmla="*/ 0 h 136"/>
                <a:gd name="T14" fmla="*/ 121 w 137"/>
                <a:gd name="T15" fmla="*/ 0 h 136"/>
                <a:gd name="T16" fmla="*/ 15 w 137"/>
                <a:gd name="T17" fmla="*/ 0 h 136"/>
                <a:gd name="T18" fmla="*/ 0 w 137"/>
                <a:gd name="T19" fmla="*/ 15 h 136"/>
                <a:gd name="T20" fmla="*/ 0 w 137"/>
                <a:gd name="T21" fmla="*/ 121 h 136"/>
                <a:gd name="T22" fmla="*/ 15 w 137"/>
                <a:gd name="T23" fmla="*/ 136 h 136"/>
                <a:gd name="T24" fmla="*/ 121 w 137"/>
                <a:gd name="T25" fmla="*/ 136 h 136"/>
                <a:gd name="T26" fmla="*/ 137 w 137"/>
                <a:gd name="T27" fmla="*/ 121 h 136"/>
                <a:gd name="T28" fmla="*/ 137 w 137"/>
                <a:gd name="T29" fmla="*/ 15 h 136"/>
                <a:gd name="T30" fmla="*/ 121 w 137"/>
                <a:gd name="T31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6">
                  <a:moveTo>
                    <a:pt x="106" y="106"/>
                  </a:moveTo>
                  <a:lnTo>
                    <a:pt x="106" y="106"/>
                  </a:lnTo>
                  <a:lnTo>
                    <a:pt x="31" y="106"/>
                  </a:lnTo>
                  <a:lnTo>
                    <a:pt x="31" y="30"/>
                  </a:lnTo>
                  <a:lnTo>
                    <a:pt x="106" y="30"/>
                  </a:lnTo>
                  <a:lnTo>
                    <a:pt x="106" y="106"/>
                  </a:lnTo>
                  <a:close/>
                  <a:moveTo>
                    <a:pt x="121" y="0"/>
                  </a:moveTo>
                  <a:lnTo>
                    <a:pt x="121" y="0"/>
                  </a:lnTo>
                  <a:lnTo>
                    <a:pt x="15" y="0"/>
                  </a:lnTo>
                  <a:cubicBezTo>
                    <a:pt x="7" y="0"/>
                    <a:pt x="0" y="7"/>
                    <a:pt x="0" y="15"/>
                  </a:cubicBezTo>
                  <a:lnTo>
                    <a:pt x="0" y="121"/>
                  </a:lnTo>
                  <a:cubicBezTo>
                    <a:pt x="0" y="130"/>
                    <a:pt x="7" y="136"/>
                    <a:pt x="15" y="136"/>
                  </a:cubicBezTo>
                  <a:lnTo>
                    <a:pt x="121" y="136"/>
                  </a:lnTo>
                  <a:cubicBezTo>
                    <a:pt x="130" y="136"/>
                    <a:pt x="137" y="130"/>
                    <a:pt x="137" y="121"/>
                  </a:cubicBezTo>
                  <a:lnTo>
                    <a:pt x="137" y="15"/>
                  </a:lnTo>
                  <a:cubicBezTo>
                    <a:pt x="137" y="7"/>
                    <a:pt x="130" y="0"/>
                    <a:pt x="121" y="0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70" name="Freeform 71">
              <a:extLst>
                <a:ext uri="{FF2B5EF4-FFF2-40B4-BE49-F238E27FC236}">
                  <a16:creationId xmlns="" xmlns:a16="http://schemas.microsoft.com/office/drawing/2014/main" id="{ECBD85D0-C82A-3030-7532-D2C3A9EF95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3" y="1477"/>
              <a:ext cx="84" cy="84"/>
            </a:xfrm>
            <a:custGeom>
              <a:avLst/>
              <a:gdLst>
                <a:gd name="T0" fmla="*/ 106 w 137"/>
                <a:gd name="T1" fmla="*/ 106 h 137"/>
                <a:gd name="T2" fmla="*/ 106 w 137"/>
                <a:gd name="T3" fmla="*/ 106 h 137"/>
                <a:gd name="T4" fmla="*/ 31 w 137"/>
                <a:gd name="T5" fmla="*/ 106 h 137"/>
                <a:gd name="T6" fmla="*/ 31 w 137"/>
                <a:gd name="T7" fmla="*/ 31 h 137"/>
                <a:gd name="T8" fmla="*/ 106 w 137"/>
                <a:gd name="T9" fmla="*/ 31 h 137"/>
                <a:gd name="T10" fmla="*/ 106 w 137"/>
                <a:gd name="T11" fmla="*/ 106 h 137"/>
                <a:gd name="T12" fmla="*/ 121 w 137"/>
                <a:gd name="T13" fmla="*/ 0 h 137"/>
                <a:gd name="T14" fmla="*/ 121 w 137"/>
                <a:gd name="T15" fmla="*/ 0 h 137"/>
                <a:gd name="T16" fmla="*/ 15 w 137"/>
                <a:gd name="T17" fmla="*/ 0 h 137"/>
                <a:gd name="T18" fmla="*/ 0 w 137"/>
                <a:gd name="T19" fmla="*/ 15 h 137"/>
                <a:gd name="T20" fmla="*/ 0 w 137"/>
                <a:gd name="T21" fmla="*/ 121 h 137"/>
                <a:gd name="T22" fmla="*/ 15 w 137"/>
                <a:gd name="T23" fmla="*/ 137 h 137"/>
                <a:gd name="T24" fmla="*/ 121 w 137"/>
                <a:gd name="T25" fmla="*/ 137 h 137"/>
                <a:gd name="T26" fmla="*/ 137 w 137"/>
                <a:gd name="T27" fmla="*/ 121 h 137"/>
                <a:gd name="T28" fmla="*/ 137 w 137"/>
                <a:gd name="T29" fmla="*/ 15 h 137"/>
                <a:gd name="T30" fmla="*/ 121 w 137"/>
                <a:gd name="T3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7">
                  <a:moveTo>
                    <a:pt x="106" y="106"/>
                  </a:moveTo>
                  <a:lnTo>
                    <a:pt x="106" y="106"/>
                  </a:lnTo>
                  <a:lnTo>
                    <a:pt x="31" y="106"/>
                  </a:lnTo>
                  <a:lnTo>
                    <a:pt x="31" y="31"/>
                  </a:lnTo>
                  <a:lnTo>
                    <a:pt x="106" y="31"/>
                  </a:lnTo>
                  <a:lnTo>
                    <a:pt x="106" y="106"/>
                  </a:lnTo>
                  <a:close/>
                  <a:moveTo>
                    <a:pt x="121" y="0"/>
                  </a:moveTo>
                  <a:lnTo>
                    <a:pt x="121" y="0"/>
                  </a:lnTo>
                  <a:lnTo>
                    <a:pt x="15" y="0"/>
                  </a:lnTo>
                  <a:cubicBezTo>
                    <a:pt x="7" y="0"/>
                    <a:pt x="0" y="7"/>
                    <a:pt x="0" y="15"/>
                  </a:cubicBezTo>
                  <a:lnTo>
                    <a:pt x="0" y="121"/>
                  </a:lnTo>
                  <a:cubicBezTo>
                    <a:pt x="0" y="130"/>
                    <a:pt x="7" y="137"/>
                    <a:pt x="15" y="137"/>
                  </a:cubicBezTo>
                  <a:lnTo>
                    <a:pt x="121" y="137"/>
                  </a:lnTo>
                  <a:cubicBezTo>
                    <a:pt x="130" y="137"/>
                    <a:pt x="137" y="130"/>
                    <a:pt x="137" y="121"/>
                  </a:cubicBezTo>
                  <a:lnTo>
                    <a:pt x="137" y="15"/>
                  </a:lnTo>
                  <a:cubicBezTo>
                    <a:pt x="137" y="7"/>
                    <a:pt x="130" y="0"/>
                    <a:pt x="121" y="0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71" name="Freeform 72">
              <a:extLst>
                <a:ext uri="{FF2B5EF4-FFF2-40B4-BE49-F238E27FC236}">
                  <a16:creationId xmlns="" xmlns:a16="http://schemas.microsoft.com/office/drawing/2014/main" id="{D8069469-528C-9C38-464A-AD5CD95239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22" y="1368"/>
              <a:ext cx="83" cy="84"/>
            </a:xfrm>
            <a:custGeom>
              <a:avLst/>
              <a:gdLst>
                <a:gd name="T0" fmla="*/ 30 w 136"/>
                <a:gd name="T1" fmla="*/ 31 h 137"/>
                <a:gd name="T2" fmla="*/ 30 w 136"/>
                <a:gd name="T3" fmla="*/ 31 h 137"/>
                <a:gd name="T4" fmla="*/ 106 w 136"/>
                <a:gd name="T5" fmla="*/ 31 h 137"/>
                <a:gd name="T6" fmla="*/ 106 w 136"/>
                <a:gd name="T7" fmla="*/ 106 h 137"/>
                <a:gd name="T8" fmla="*/ 30 w 136"/>
                <a:gd name="T9" fmla="*/ 106 h 137"/>
                <a:gd name="T10" fmla="*/ 30 w 136"/>
                <a:gd name="T11" fmla="*/ 31 h 137"/>
                <a:gd name="T12" fmla="*/ 0 w 136"/>
                <a:gd name="T13" fmla="*/ 122 h 137"/>
                <a:gd name="T14" fmla="*/ 0 w 136"/>
                <a:gd name="T15" fmla="*/ 122 h 137"/>
                <a:gd name="T16" fmla="*/ 15 w 136"/>
                <a:gd name="T17" fmla="*/ 137 h 137"/>
                <a:gd name="T18" fmla="*/ 121 w 136"/>
                <a:gd name="T19" fmla="*/ 137 h 137"/>
                <a:gd name="T20" fmla="*/ 136 w 136"/>
                <a:gd name="T21" fmla="*/ 122 h 137"/>
                <a:gd name="T22" fmla="*/ 136 w 136"/>
                <a:gd name="T23" fmla="*/ 16 h 137"/>
                <a:gd name="T24" fmla="*/ 121 w 136"/>
                <a:gd name="T25" fmla="*/ 0 h 137"/>
                <a:gd name="T26" fmla="*/ 15 w 136"/>
                <a:gd name="T27" fmla="*/ 0 h 137"/>
                <a:gd name="T28" fmla="*/ 0 w 136"/>
                <a:gd name="T29" fmla="*/ 16 h 137"/>
                <a:gd name="T30" fmla="*/ 0 w 136"/>
                <a:gd name="T31" fmla="*/ 12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6" h="137">
                  <a:moveTo>
                    <a:pt x="30" y="31"/>
                  </a:moveTo>
                  <a:lnTo>
                    <a:pt x="30" y="31"/>
                  </a:lnTo>
                  <a:lnTo>
                    <a:pt x="106" y="31"/>
                  </a:lnTo>
                  <a:lnTo>
                    <a:pt x="106" y="106"/>
                  </a:lnTo>
                  <a:lnTo>
                    <a:pt x="30" y="106"/>
                  </a:lnTo>
                  <a:lnTo>
                    <a:pt x="30" y="31"/>
                  </a:lnTo>
                  <a:close/>
                  <a:moveTo>
                    <a:pt x="0" y="122"/>
                  </a:moveTo>
                  <a:lnTo>
                    <a:pt x="0" y="122"/>
                  </a:lnTo>
                  <a:cubicBezTo>
                    <a:pt x="0" y="130"/>
                    <a:pt x="7" y="137"/>
                    <a:pt x="15" y="137"/>
                  </a:cubicBezTo>
                  <a:lnTo>
                    <a:pt x="121" y="137"/>
                  </a:lnTo>
                  <a:cubicBezTo>
                    <a:pt x="129" y="137"/>
                    <a:pt x="136" y="130"/>
                    <a:pt x="136" y="122"/>
                  </a:cubicBezTo>
                  <a:lnTo>
                    <a:pt x="136" y="16"/>
                  </a:lnTo>
                  <a:cubicBezTo>
                    <a:pt x="136" y="7"/>
                    <a:pt x="129" y="0"/>
                    <a:pt x="121" y="0"/>
                  </a:cubicBezTo>
                  <a:lnTo>
                    <a:pt x="15" y="0"/>
                  </a:lnTo>
                  <a:cubicBezTo>
                    <a:pt x="7" y="0"/>
                    <a:pt x="0" y="7"/>
                    <a:pt x="0" y="16"/>
                  </a:cubicBezTo>
                  <a:lnTo>
                    <a:pt x="0" y="122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72" name="Freeform 73">
              <a:extLst>
                <a:ext uri="{FF2B5EF4-FFF2-40B4-BE49-F238E27FC236}">
                  <a16:creationId xmlns="" xmlns:a16="http://schemas.microsoft.com/office/drawing/2014/main" id="{FD28316C-94CE-34CF-903D-01A39504A6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22" y="1477"/>
              <a:ext cx="83" cy="84"/>
            </a:xfrm>
            <a:custGeom>
              <a:avLst/>
              <a:gdLst>
                <a:gd name="T0" fmla="*/ 30 w 136"/>
                <a:gd name="T1" fmla="*/ 31 h 137"/>
                <a:gd name="T2" fmla="*/ 30 w 136"/>
                <a:gd name="T3" fmla="*/ 31 h 137"/>
                <a:gd name="T4" fmla="*/ 106 w 136"/>
                <a:gd name="T5" fmla="*/ 31 h 137"/>
                <a:gd name="T6" fmla="*/ 106 w 136"/>
                <a:gd name="T7" fmla="*/ 106 h 137"/>
                <a:gd name="T8" fmla="*/ 30 w 136"/>
                <a:gd name="T9" fmla="*/ 106 h 137"/>
                <a:gd name="T10" fmla="*/ 30 w 136"/>
                <a:gd name="T11" fmla="*/ 31 h 137"/>
                <a:gd name="T12" fmla="*/ 0 w 136"/>
                <a:gd name="T13" fmla="*/ 121 h 137"/>
                <a:gd name="T14" fmla="*/ 0 w 136"/>
                <a:gd name="T15" fmla="*/ 121 h 137"/>
                <a:gd name="T16" fmla="*/ 15 w 136"/>
                <a:gd name="T17" fmla="*/ 137 h 137"/>
                <a:gd name="T18" fmla="*/ 121 w 136"/>
                <a:gd name="T19" fmla="*/ 137 h 137"/>
                <a:gd name="T20" fmla="*/ 136 w 136"/>
                <a:gd name="T21" fmla="*/ 121 h 137"/>
                <a:gd name="T22" fmla="*/ 136 w 136"/>
                <a:gd name="T23" fmla="*/ 15 h 137"/>
                <a:gd name="T24" fmla="*/ 121 w 136"/>
                <a:gd name="T25" fmla="*/ 0 h 137"/>
                <a:gd name="T26" fmla="*/ 15 w 136"/>
                <a:gd name="T27" fmla="*/ 0 h 137"/>
                <a:gd name="T28" fmla="*/ 0 w 136"/>
                <a:gd name="T29" fmla="*/ 15 h 137"/>
                <a:gd name="T30" fmla="*/ 0 w 136"/>
                <a:gd name="T31" fmla="*/ 12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6" h="137">
                  <a:moveTo>
                    <a:pt x="30" y="31"/>
                  </a:moveTo>
                  <a:lnTo>
                    <a:pt x="30" y="31"/>
                  </a:lnTo>
                  <a:lnTo>
                    <a:pt x="106" y="31"/>
                  </a:lnTo>
                  <a:lnTo>
                    <a:pt x="106" y="106"/>
                  </a:lnTo>
                  <a:lnTo>
                    <a:pt x="30" y="106"/>
                  </a:lnTo>
                  <a:lnTo>
                    <a:pt x="30" y="31"/>
                  </a:lnTo>
                  <a:close/>
                  <a:moveTo>
                    <a:pt x="0" y="121"/>
                  </a:moveTo>
                  <a:lnTo>
                    <a:pt x="0" y="121"/>
                  </a:lnTo>
                  <a:cubicBezTo>
                    <a:pt x="0" y="130"/>
                    <a:pt x="7" y="137"/>
                    <a:pt x="15" y="137"/>
                  </a:cubicBezTo>
                  <a:lnTo>
                    <a:pt x="121" y="137"/>
                  </a:lnTo>
                  <a:cubicBezTo>
                    <a:pt x="129" y="137"/>
                    <a:pt x="136" y="130"/>
                    <a:pt x="136" y="121"/>
                  </a:cubicBezTo>
                  <a:lnTo>
                    <a:pt x="136" y="15"/>
                  </a:lnTo>
                  <a:cubicBezTo>
                    <a:pt x="136" y="7"/>
                    <a:pt x="129" y="0"/>
                    <a:pt x="121" y="0"/>
                  </a:cubicBezTo>
                  <a:lnTo>
                    <a:pt x="15" y="0"/>
                  </a:lnTo>
                  <a:cubicBezTo>
                    <a:pt x="7" y="0"/>
                    <a:pt x="0" y="7"/>
                    <a:pt x="0" y="15"/>
                  </a:cubicBezTo>
                  <a:lnTo>
                    <a:pt x="0" y="121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73" name="Freeform 74">
              <a:extLst>
                <a:ext uri="{FF2B5EF4-FFF2-40B4-BE49-F238E27FC236}">
                  <a16:creationId xmlns="" xmlns:a16="http://schemas.microsoft.com/office/drawing/2014/main" id="{F7423CE1-424C-BBFB-3D58-C56523FFDD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0" y="1585"/>
              <a:ext cx="84" cy="83"/>
            </a:xfrm>
            <a:custGeom>
              <a:avLst/>
              <a:gdLst>
                <a:gd name="T0" fmla="*/ 106 w 137"/>
                <a:gd name="T1" fmla="*/ 106 h 136"/>
                <a:gd name="T2" fmla="*/ 106 w 137"/>
                <a:gd name="T3" fmla="*/ 106 h 136"/>
                <a:gd name="T4" fmla="*/ 31 w 137"/>
                <a:gd name="T5" fmla="*/ 106 h 136"/>
                <a:gd name="T6" fmla="*/ 31 w 137"/>
                <a:gd name="T7" fmla="*/ 30 h 136"/>
                <a:gd name="T8" fmla="*/ 106 w 137"/>
                <a:gd name="T9" fmla="*/ 30 h 136"/>
                <a:gd name="T10" fmla="*/ 106 w 137"/>
                <a:gd name="T11" fmla="*/ 106 h 136"/>
                <a:gd name="T12" fmla="*/ 122 w 137"/>
                <a:gd name="T13" fmla="*/ 0 h 136"/>
                <a:gd name="T14" fmla="*/ 122 w 137"/>
                <a:gd name="T15" fmla="*/ 0 h 136"/>
                <a:gd name="T16" fmla="*/ 16 w 137"/>
                <a:gd name="T17" fmla="*/ 0 h 136"/>
                <a:gd name="T18" fmla="*/ 0 w 137"/>
                <a:gd name="T19" fmla="*/ 15 h 136"/>
                <a:gd name="T20" fmla="*/ 0 w 137"/>
                <a:gd name="T21" fmla="*/ 121 h 136"/>
                <a:gd name="T22" fmla="*/ 16 w 137"/>
                <a:gd name="T23" fmla="*/ 136 h 136"/>
                <a:gd name="T24" fmla="*/ 122 w 137"/>
                <a:gd name="T25" fmla="*/ 136 h 136"/>
                <a:gd name="T26" fmla="*/ 137 w 137"/>
                <a:gd name="T27" fmla="*/ 121 h 136"/>
                <a:gd name="T28" fmla="*/ 137 w 137"/>
                <a:gd name="T29" fmla="*/ 15 h 136"/>
                <a:gd name="T30" fmla="*/ 122 w 137"/>
                <a:gd name="T31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6">
                  <a:moveTo>
                    <a:pt x="106" y="106"/>
                  </a:moveTo>
                  <a:lnTo>
                    <a:pt x="106" y="106"/>
                  </a:lnTo>
                  <a:lnTo>
                    <a:pt x="31" y="106"/>
                  </a:lnTo>
                  <a:lnTo>
                    <a:pt x="31" y="30"/>
                  </a:lnTo>
                  <a:lnTo>
                    <a:pt x="106" y="30"/>
                  </a:lnTo>
                  <a:lnTo>
                    <a:pt x="106" y="106"/>
                  </a:lnTo>
                  <a:close/>
                  <a:moveTo>
                    <a:pt x="122" y="0"/>
                  </a:moveTo>
                  <a:lnTo>
                    <a:pt x="122" y="0"/>
                  </a:lnTo>
                  <a:lnTo>
                    <a:pt x="16" y="0"/>
                  </a:lnTo>
                  <a:cubicBezTo>
                    <a:pt x="7" y="0"/>
                    <a:pt x="0" y="7"/>
                    <a:pt x="0" y="15"/>
                  </a:cubicBezTo>
                  <a:lnTo>
                    <a:pt x="0" y="121"/>
                  </a:lnTo>
                  <a:cubicBezTo>
                    <a:pt x="0" y="130"/>
                    <a:pt x="7" y="136"/>
                    <a:pt x="16" y="136"/>
                  </a:cubicBezTo>
                  <a:lnTo>
                    <a:pt x="122" y="136"/>
                  </a:lnTo>
                  <a:cubicBezTo>
                    <a:pt x="130" y="136"/>
                    <a:pt x="137" y="130"/>
                    <a:pt x="137" y="121"/>
                  </a:cubicBezTo>
                  <a:lnTo>
                    <a:pt x="137" y="15"/>
                  </a:lnTo>
                  <a:cubicBezTo>
                    <a:pt x="137" y="7"/>
                    <a:pt x="130" y="0"/>
                    <a:pt x="122" y="0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74" name="Freeform 75">
              <a:extLst>
                <a:ext uri="{FF2B5EF4-FFF2-40B4-BE49-F238E27FC236}">
                  <a16:creationId xmlns="" xmlns:a16="http://schemas.microsoft.com/office/drawing/2014/main" id="{A22989B4-4EF6-9B87-5BB0-F0A81CBB5B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27" y="1260"/>
              <a:ext cx="474" cy="473"/>
            </a:xfrm>
            <a:custGeom>
              <a:avLst/>
              <a:gdLst>
                <a:gd name="T0" fmla="*/ 65 w 773"/>
                <a:gd name="T1" fmla="*/ 101 h 772"/>
                <a:gd name="T2" fmla="*/ 65 w 773"/>
                <a:gd name="T3" fmla="*/ 101 h 772"/>
                <a:gd name="T4" fmla="*/ 707 w 773"/>
                <a:gd name="T5" fmla="*/ 101 h 772"/>
                <a:gd name="T6" fmla="*/ 707 w 773"/>
                <a:gd name="T7" fmla="*/ 742 h 772"/>
                <a:gd name="T8" fmla="*/ 454 w 773"/>
                <a:gd name="T9" fmla="*/ 742 h 772"/>
                <a:gd name="T10" fmla="*/ 454 w 773"/>
                <a:gd name="T11" fmla="*/ 545 h 772"/>
                <a:gd name="T12" fmla="*/ 439 w 773"/>
                <a:gd name="T13" fmla="*/ 530 h 772"/>
                <a:gd name="T14" fmla="*/ 333 w 773"/>
                <a:gd name="T15" fmla="*/ 530 h 772"/>
                <a:gd name="T16" fmla="*/ 318 w 773"/>
                <a:gd name="T17" fmla="*/ 545 h 772"/>
                <a:gd name="T18" fmla="*/ 318 w 773"/>
                <a:gd name="T19" fmla="*/ 742 h 772"/>
                <a:gd name="T20" fmla="*/ 65 w 773"/>
                <a:gd name="T21" fmla="*/ 742 h 772"/>
                <a:gd name="T22" fmla="*/ 65 w 773"/>
                <a:gd name="T23" fmla="*/ 101 h 772"/>
                <a:gd name="T24" fmla="*/ 65 w 773"/>
                <a:gd name="T25" fmla="*/ 30 h 772"/>
                <a:gd name="T26" fmla="*/ 65 w 773"/>
                <a:gd name="T27" fmla="*/ 30 h 772"/>
                <a:gd name="T28" fmla="*/ 707 w 773"/>
                <a:gd name="T29" fmla="*/ 30 h 772"/>
                <a:gd name="T30" fmla="*/ 707 w 773"/>
                <a:gd name="T31" fmla="*/ 70 h 772"/>
                <a:gd name="T32" fmla="*/ 65 w 773"/>
                <a:gd name="T33" fmla="*/ 70 h 772"/>
                <a:gd name="T34" fmla="*/ 65 w 773"/>
                <a:gd name="T35" fmla="*/ 30 h 772"/>
                <a:gd name="T36" fmla="*/ 424 w 773"/>
                <a:gd name="T37" fmla="*/ 742 h 772"/>
                <a:gd name="T38" fmla="*/ 424 w 773"/>
                <a:gd name="T39" fmla="*/ 742 h 772"/>
                <a:gd name="T40" fmla="*/ 348 w 773"/>
                <a:gd name="T41" fmla="*/ 742 h 772"/>
                <a:gd name="T42" fmla="*/ 348 w 773"/>
                <a:gd name="T43" fmla="*/ 560 h 772"/>
                <a:gd name="T44" fmla="*/ 424 w 773"/>
                <a:gd name="T45" fmla="*/ 560 h 772"/>
                <a:gd name="T46" fmla="*/ 424 w 773"/>
                <a:gd name="T47" fmla="*/ 742 h 772"/>
                <a:gd name="T48" fmla="*/ 50 w 773"/>
                <a:gd name="T49" fmla="*/ 772 h 772"/>
                <a:gd name="T50" fmla="*/ 50 w 773"/>
                <a:gd name="T51" fmla="*/ 772 h 772"/>
                <a:gd name="T52" fmla="*/ 722 w 773"/>
                <a:gd name="T53" fmla="*/ 772 h 772"/>
                <a:gd name="T54" fmla="*/ 737 w 773"/>
                <a:gd name="T55" fmla="*/ 757 h 772"/>
                <a:gd name="T56" fmla="*/ 737 w 773"/>
                <a:gd name="T57" fmla="*/ 101 h 772"/>
                <a:gd name="T58" fmla="*/ 757 w 773"/>
                <a:gd name="T59" fmla="*/ 101 h 772"/>
                <a:gd name="T60" fmla="*/ 773 w 773"/>
                <a:gd name="T61" fmla="*/ 85 h 772"/>
                <a:gd name="T62" fmla="*/ 757 w 773"/>
                <a:gd name="T63" fmla="*/ 70 h 772"/>
                <a:gd name="T64" fmla="*/ 737 w 773"/>
                <a:gd name="T65" fmla="*/ 70 h 772"/>
                <a:gd name="T66" fmla="*/ 737 w 773"/>
                <a:gd name="T67" fmla="*/ 15 h 772"/>
                <a:gd name="T68" fmla="*/ 722 w 773"/>
                <a:gd name="T69" fmla="*/ 0 h 772"/>
                <a:gd name="T70" fmla="*/ 50 w 773"/>
                <a:gd name="T71" fmla="*/ 0 h 772"/>
                <a:gd name="T72" fmla="*/ 35 w 773"/>
                <a:gd name="T73" fmla="*/ 15 h 772"/>
                <a:gd name="T74" fmla="*/ 35 w 773"/>
                <a:gd name="T75" fmla="*/ 70 h 772"/>
                <a:gd name="T76" fmla="*/ 15 w 773"/>
                <a:gd name="T77" fmla="*/ 70 h 772"/>
                <a:gd name="T78" fmla="*/ 0 w 773"/>
                <a:gd name="T79" fmla="*/ 85 h 772"/>
                <a:gd name="T80" fmla="*/ 15 w 773"/>
                <a:gd name="T81" fmla="*/ 101 h 772"/>
                <a:gd name="T82" fmla="*/ 35 w 773"/>
                <a:gd name="T83" fmla="*/ 101 h 772"/>
                <a:gd name="T84" fmla="*/ 35 w 773"/>
                <a:gd name="T85" fmla="*/ 757 h 772"/>
                <a:gd name="T86" fmla="*/ 50 w 773"/>
                <a:gd name="T87" fmla="*/ 772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73" h="772">
                  <a:moveTo>
                    <a:pt x="65" y="101"/>
                  </a:moveTo>
                  <a:lnTo>
                    <a:pt x="65" y="101"/>
                  </a:lnTo>
                  <a:lnTo>
                    <a:pt x="707" y="101"/>
                  </a:lnTo>
                  <a:lnTo>
                    <a:pt x="707" y="742"/>
                  </a:lnTo>
                  <a:lnTo>
                    <a:pt x="454" y="742"/>
                  </a:lnTo>
                  <a:lnTo>
                    <a:pt x="454" y="545"/>
                  </a:lnTo>
                  <a:cubicBezTo>
                    <a:pt x="454" y="537"/>
                    <a:pt x="447" y="530"/>
                    <a:pt x="439" y="530"/>
                  </a:cubicBezTo>
                  <a:lnTo>
                    <a:pt x="333" y="530"/>
                  </a:lnTo>
                  <a:cubicBezTo>
                    <a:pt x="325" y="530"/>
                    <a:pt x="318" y="537"/>
                    <a:pt x="318" y="545"/>
                  </a:cubicBezTo>
                  <a:lnTo>
                    <a:pt x="318" y="742"/>
                  </a:lnTo>
                  <a:lnTo>
                    <a:pt x="65" y="742"/>
                  </a:lnTo>
                  <a:lnTo>
                    <a:pt x="65" y="101"/>
                  </a:lnTo>
                  <a:close/>
                  <a:moveTo>
                    <a:pt x="65" y="30"/>
                  </a:moveTo>
                  <a:lnTo>
                    <a:pt x="65" y="30"/>
                  </a:lnTo>
                  <a:lnTo>
                    <a:pt x="707" y="30"/>
                  </a:lnTo>
                  <a:lnTo>
                    <a:pt x="707" y="70"/>
                  </a:lnTo>
                  <a:lnTo>
                    <a:pt x="65" y="70"/>
                  </a:lnTo>
                  <a:lnTo>
                    <a:pt x="65" y="30"/>
                  </a:lnTo>
                  <a:close/>
                  <a:moveTo>
                    <a:pt x="424" y="742"/>
                  </a:moveTo>
                  <a:lnTo>
                    <a:pt x="424" y="742"/>
                  </a:lnTo>
                  <a:lnTo>
                    <a:pt x="348" y="742"/>
                  </a:lnTo>
                  <a:lnTo>
                    <a:pt x="348" y="560"/>
                  </a:lnTo>
                  <a:lnTo>
                    <a:pt x="424" y="560"/>
                  </a:lnTo>
                  <a:lnTo>
                    <a:pt x="424" y="742"/>
                  </a:lnTo>
                  <a:close/>
                  <a:moveTo>
                    <a:pt x="50" y="772"/>
                  </a:moveTo>
                  <a:lnTo>
                    <a:pt x="50" y="772"/>
                  </a:lnTo>
                  <a:lnTo>
                    <a:pt x="722" y="772"/>
                  </a:lnTo>
                  <a:cubicBezTo>
                    <a:pt x="730" y="772"/>
                    <a:pt x="737" y="766"/>
                    <a:pt x="737" y="757"/>
                  </a:cubicBezTo>
                  <a:lnTo>
                    <a:pt x="737" y="101"/>
                  </a:lnTo>
                  <a:lnTo>
                    <a:pt x="757" y="101"/>
                  </a:lnTo>
                  <a:cubicBezTo>
                    <a:pt x="766" y="101"/>
                    <a:pt x="773" y="94"/>
                    <a:pt x="773" y="85"/>
                  </a:cubicBezTo>
                  <a:cubicBezTo>
                    <a:pt x="773" y="77"/>
                    <a:pt x="766" y="70"/>
                    <a:pt x="757" y="70"/>
                  </a:cubicBezTo>
                  <a:lnTo>
                    <a:pt x="737" y="70"/>
                  </a:lnTo>
                  <a:lnTo>
                    <a:pt x="737" y="15"/>
                  </a:lnTo>
                  <a:cubicBezTo>
                    <a:pt x="737" y="6"/>
                    <a:pt x="730" y="0"/>
                    <a:pt x="722" y="0"/>
                  </a:cubicBezTo>
                  <a:lnTo>
                    <a:pt x="50" y="0"/>
                  </a:lnTo>
                  <a:cubicBezTo>
                    <a:pt x="42" y="0"/>
                    <a:pt x="35" y="6"/>
                    <a:pt x="35" y="15"/>
                  </a:cubicBezTo>
                  <a:lnTo>
                    <a:pt x="35" y="70"/>
                  </a:lnTo>
                  <a:lnTo>
                    <a:pt x="15" y="70"/>
                  </a:lnTo>
                  <a:cubicBezTo>
                    <a:pt x="6" y="70"/>
                    <a:pt x="0" y="77"/>
                    <a:pt x="0" y="85"/>
                  </a:cubicBezTo>
                  <a:cubicBezTo>
                    <a:pt x="0" y="94"/>
                    <a:pt x="6" y="101"/>
                    <a:pt x="15" y="101"/>
                  </a:cubicBezTo>
                  <a:lnTo>
                    <a:pt x="35" y="101"/>
                  </a:lnTo>
                  <a:lnTo>
                    <a:pt x="35" y="757"/>
                  </a:lnTo>
                  <a:cubicBezTo>
                    <a:pt x="35" y="766"/>
                    <a:pt x="42" y="772"/>
                    <a:pt x="50" y="772"/>
                  </a:cubicBez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</p:grpSp>
      <p:sp>
        <p:nvSpPr>
          <p:cNvPr id="13" name="Rectángulo 12"/>
          <p:cNvSpPr/>
          <p:nvPr/>
        </p:nvSpPr>
        <p:spPr>
          <a:xfrm>
            <a:off x="0" y="2639184"/>
            <a:ext cx="12192000" cy="4218816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Organización preventiva de la entidad empleadora y los lugares de </a:t>
            </a:r>
            <a:r>
              <a:rPr lang="es-CL" dirty="0" smtClean="0"/>
              <a:t>trabajo</a:t>
            </a: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18</a:t>
            </a:fld>
            <a:endParaRPr lang="es-CL" dirty="0"/>
          </a:p>
        </p:txBody>
      </p:sp>
      <p:cxnSp>
        <p:nvCxnSpPr>
          <p:cNvPr id="14" name="Conector angular 13"/>
          <p:cNvCxnSpPr>
            <a:stCxn id="36" idx="4"/>
            <a:endCxn id="19" idx="1"/>
          </p:cNvCxnSpPr>
          <p:nvPr/>
        </p:nvCxnSpPr>
        <p:spPr>
          <a:xfrm rot="16200000" flipH="1">
            <a:off x="832210" y="2253279"/>
            <a:ext cx="1629165" cy="1600098"/>
          </a:xfrm>
          <a:prstGeom prst="bentConnector2">
            <a:avLst/>
          </a:prstGeom>
          <a:ln>
            <a:prstDash val="dash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Conector angular 15"/>
          <p:cNvCxnSpPr>
            <a:stCxn id="36" idx="4"/>
            <a:endCxn id="30" idx="1"/>
          </p:cNvCxnSpPr>
          <p:nvPr/>
        </p:nvCxnSpPr>
        <p:spPr>
          <a:xfrm rot="16200000" flipH="1">
            <a:off x="-474846" y="3560334"/>
            <a:ext cx="4139487" cy="1496309"/>
          </a:xfrm>
          <a:prstGeom prst="bentConnector2">
            <a:avLst/>
          </a:prstGeom>
          <a:ln>
            <a:prstDash val="dash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7" name="Grupo 16"/>
          <p:cNvGrpSpPr/>
          <p:nvPr/>
        </p:nvGrpSpPr>
        <p:grpSpPr>
          <a:xfrm>
            <a:off x="2446841" y="2918264"/>
            <a:ext cx="2744180" cy="1180479"/>
            <a:chOff x="1695505" y="4438459"/>
            <a:chExt cx="2744180" cy="1180479"/>
          </a:xfrm>
        </p:grpSpPr>
        <p:grpSp>
          <p:nvGrpSpPr>
            <p:cNvPr id="18" name="Group 92">
              <a:extLst>
                <a:ext uri="{FF2B5EF4-FFF2-40B4-BE49-F238E27FC236}">
                  <a16:creationId xmlns="" xmlns:a16="http://schemas.microsoft.com/office/drawing/2014/main" id="{9CB04406-8BA0-BA88-3D9B-A5CE88B8591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763361" y="4438459"/>
              <a:ext cx="633035" cy="660658"/>
              <a:chOff x="2319" y="2183"/>
              <a:chExt cx="550" cy="574"/>
            </a:xfrm>
            <a:solidFill>
              <a:schemeClr val="accent1"/>
            </a:solidFill>
          </p:grpSpPr>
          <p:sp>
            <p:nvSpPr>
              <p:cNvPr id="21" name="Freeform 93">
                <a:extLst>
                  <a:ext uri="{FF2B5EF4-FFF2-40B4-BE49-F238E27FC236}">
                    <a16:creationId xmlns="" xmlns:a16="http://schemas.microsoft.com/office/drawing/2014/main" id="{22F82ECE-4BDA-931E-2679-E7AB25FC44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9" y="2183"/>
                <a:ext cx="86" cy="167"/>
              </a:xfrm>
              <a:custGeom>
                <a:avLst/>
                <a:gdLst>
                  <a:gd name="T0" fmla="*/ 81 w 142"/>
                  <a:gd name="T1" fmla="*/ 269 h 272"/>
                  <a:gd name="T2" fmla="*/ 81 w 142"/>
                  <a:gd name="T3" fmla="*/ 269 h 272"/>
                  <a:gd name="T4" fmla="*/ 95 w 142"/>
                  <a:gd name="T5" fmla="*/ 271 h 272"/>
                  <a:gd name="T6" fmla="*/ 108 w 142"/>
                  <a:gd name="T7" fmla="*/ 263 h 272"/>
                  <a:gd name="T8" fmla="*/ 111 w 142"/>
                  <a:gd name="T9" fmla="*/ 249 h 272"/>
                  <a:gd name="T10" fmla="*/ 103 w 142"/>
                  <a:gd name="T11" fmla="*/ 236 h 272"/>
                  <a:gd name="T12" fmla="*/ 88 w 142"/>
                  <a:gd name="T13" fmla="*/ 146 h 272"/>
                  <a:gd name="T14" fmla="*/ 61 w 142"/>
                  <a:gd name="T15" fmla="*/ 2 h 272"/>
                  <a:gd name="T16" fmla="*/ 51 w 142"/>
                  <a:gd name="T17" fmla="*/ 0 h 272"/>
                  <a:gd name="T18" fmla="*/ 47 w 142"/>
                  <a:gd name="T19" fmla="*/ 0 h 272"/>
                  <a:gd name="T20" fmla="*/ 34 w 142"/>
                  <a:gd name="T21" fmla="*/ 7 h 272"/>
                  <a:gd name="T22" fmla="*/ 39 w 142"/>
                  <a:gd name="T23" fmla="*/ 34 h 272"/>
                  <a:gd name="T24" fmla="*/ 55 w 142"/>
                  <a:gd name="T25" fmla="*/ 125 h 272"/>
                  <a:gd name="T26" fmla="*/ 55 w 142"/>
                  <a:gd name="T27" fmla="*/ 125 h 272"/>
                  <a:gd name="T28" fmla="*/ 81 w 142"/>
                  <a:gd name="T29" fmla="*/ 269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2" h="272">
                    <a:moveTo>
                      <a:pt x="81" y="269"/>
                    </a:moveTo>
                    <a:lnTo>
                      <a:pt x="81" y="269"/>
                    </a:lnTo>
                    <a:cubicBezTo>
                      <a:pt x="85" y="271"/>
                      <a:pt x="90" y="272"/>
                      <a:pt x="95" y="271"/>
                    </a:cubicBezTo>
                    <a:cubicBezTo>
                      <a:pt x="100" y="270"/>
                      <a:pt x="105" y="268"/>
                      <a:pt x="108" y="263"/>
                    </a:cubicBezTo>
                    <a:cubicBezTo>
                      <a:pt x="111" y="259"/>
                      <a:pt x="112" y="254"/>
                      <a:pt x="111" y="249"/>
                    </a:cubicBezTo>
                    <a:cubicBezTo>
                      <a:pt x="110" y="244"/>
                      <a:pt x="107" y="239"/>
                      <a:pt x="103" y="236"/>
                    </a:cubicBezTo>
                    <a:cubicBezTo>
                      <a:pt x="55" y="204"/>
                      <a:pt x="66" y="181"/>
                      <a:pt x="88" y="146"/>
                    </a:cubicBezTo>
                    <a:cubicBezTo>
                      <a:pt x="105" y="117"/>
                      <a:pt x="142" y="58"/>
                      <a:pt x="61" y="2"/>
                    </a:cubicBezTo>
                    <a:cubicBezTo>
                      <a:pt x="58" y="1"/>
                      <a:pt x="54" y="0"/>
                      <a:pt x="51" y="0"/>
                    </a:cubicBezTo>
                    <a:cubicBezTo>
                      <a:pt x="49" y="0"/>
                      <a:pt x="48" y="0"/>
                      <a:pt x="47" y="0"/>
                    </a:cubicBezTo>
                    <a:cubicBezTo>
                      <a:pt x="42" y="1"/>
                      <a:pt x="37" y="3"/>
                      <a:pt x="34" y="7"/>
                    </a:cubicBezTo>
                    <a:cubicBezTo>
                      <a:pt x="28" y="16"/>
                      <a:pt x="31" y="28"/>
                      <a:pt x="39" y="34"/>
                    </a:cubicBezTo>
                    <a:cubicBezTo>
                      <a:pt x="87" y="67"/>
                      <a:pt x="76" y="90"/>
                      <a:pt x="55" y="125"/>
                    </a:cubicBezTo>
                    <a:lnTo>
                      <a:pt x="55" y="125"/>
                    </a:lnTo>
                    <a:cubicBezTo>
                      <a:pt x="37" y="154"/>
                      <a:pt x="0" y="213"/>
                      <a:pt x="81" y="269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22" name="Freeform 94">
                <a:extLst>
                  <a:ext uri="{FF2B5EF4-FFF2-40B4-BE49-F238E27FC236}">
                    <a16:creationId xmlns="" xmlns:a16="http://schemas.microsoft.com/office/drawing/2014/main" id="{F99E2A3F-575E-71D0-3B84-80818F01AC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3" y="2183"/>
                <a:ext cx="85" cy="167"/>
              </a:xfrm>
              <a:custGeom>
                <a:avLst/>
                <a:gdLst>
                  <a:gd name="T0" fmla="*/ 80 w 141"/>
                  <a:gd name="T1" fmla="*/ 270 h 273"/>
                  <a:gd name="T2" fmla="*/ 80 w 141"/>
                  <a:gd name="T3" fmla="*/ 270 h 273"/>
                  <a:gd name="T4" fmla="*/ 95 w 141"/>
                  <a:gd name="T5" fmla="*/ 272 h 273"/>
                  <a:gd name="T6" fmla="*/ 107 w 141"/>
                  <a:gd name="T7" fmla="*/ 264 h 273"/>
                  <a:gd name="T8" fmla="*/ 110 w 141"/>
                  <a:gd name="T9" fmla="*/ 250 h 273"/>
                  <a:gd name="T10" fmla="*/ 102 w 141"/>
                  <a:gd name="T11" fmla="*/ 237 h 273"/>
                  <a:gd name="T12" fmla="*/ 87 w 141"/>
                  <a:gd name="T13" fmla="*/ 147 h 273"/>
                  <a:gd name="T14" fmla="*/ 61 w 141"/>
                  <a:gd name="T15" fmla="*/ 3 h 273"/>
                  <a:gd name="T16" fmla="*/ 47 w 141"/>
                  <a:gd name="T17" fmla="*/ 1 h 273"/>
                  <a:gd name="T18" fmla="*/ 34 w 141"/>
                  <a:gd name="T19" fmla="*/ 8 h 273"/>
                  <a:gd name="T20" fmla="*/ 31 w 141"/>
                  <a:gd name="T21" fmla="*/ 23 h 273"/>
                  <a:gd name="T22" fmla="*/ 39 w 141"/>
                  <a:gd name="T23" fmla="*/ 35 h 273"/>
                  <a:gd name="T24" fmla="*/ 54 w 141"/>
                  <a:gd name="T25" fmla="*/ 126 h 273"/>
                  <a:gd name="T26" fmla="*/ 80 w 141"/>
                  <a:gd name="T27" fmla="*/ 27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1" h="273">
                    <a:moveTo>
                      <a:pt x="80" y="270"/>
                    </a:moveTo>
                    <a:lnTo>
                      <a:pt x="80" y="270"/>
                    </a:lnTo>
                    <a:cubicBezTo>
                      <a:pt x="84" y="272"/>
                      <a:pt x="90" y="273"/>
                      <a:pt x="95" y="272"/>
                    </a:cubicBezTo>
                    <a:cubicBezTo>
                      <a:pt x="100" y="271"/>
                      <a:pt x="105" y="269"/>
                      <a:pt x="107" y="264"/>
                    </a:cubicBezTo>
                    <a:cubicBezTo>
                      <a:pt x="110" y="260"/>
                      <a:pt x="111" y="255"/>
                      <a:pt x="110" y="250"/>
                    </a:cubicBezTo>
                    <a:cubicBezTo>
                      <a:pt x="110" y="245"/>
                      <a:pt x="107" y="240"/>
                      <a:pt x="102" y="237"/>
                    </a:cubicBezTo>
                    <a:cubicBezTo>
                      <a:pt x="55" y="205"/>
                      <a:pt x="66" y="182"/>
                      <a:pt x="87" y="147"/>
                    </a:cubicBezTo>
                    <a:cubicBezTo>
                      <a:pt x="105" y="118"/>
                      <a:pt x="141" y="59"/>
                      <a:pt x="61" y="3"/>
                    </a:cubicBezTo>
                    <a:cubicBezTo>
                      <a:pt x="57" y="1"/>
                      <a:pt x="52" y="0"/>
                      <a:pt x="47" y="1"/>
                    </a:cubicBezTo>
                    <a:cubicBezTo>
                      <a:pt x="41" y="2"/>
                      <a:pt x="37" y="4"/>
                      <a:pt x="34" y="8"/>
                    </a:cubicBezTo>
                    <a:cubicBezTo>
                      <a:pt x="31" y="13"/>
                      <a:pt x="30" y="18"/>
                      <a:pt x="31" y="23"/>
                    </a:cubicBezTo>
                    <a:cubicBezTo>
                      <a:pt x="32" y="28"/>
                      <a:pt x="35" y="33"/>
                      <a:pt x="39" y="35"/>
                    </a:cubicBezTo>
                    <a:cubicBezTo>
                      <a:pt x="87" y="68"/>
                      <a:pt x="76" y="91"/>
                      <a:pt x="54" y="126"/>
                    </a:cubicBezTo>
                    <a:cubicBezTo>
                      <a:pt x="37" y="155"/>
                      <a:pt x="0" y="214"/>
                      <a:pt x="80" y="27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23" name="Freeform 95">
                <a:extLst>
                  <a:ext uri="{FF2B5EF4-FFF2-40B4-BE49-F238E27FC236}">
                    <a16:creationId xmlns="" xmlns:a16="http://schemas.microsoft.com/office/drawing/2014/main" id="{282B6C9C-03E6-8E66-ED54-1AC0D17872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19" y="2318"/>
                <a:ext cx="550" cy="439"/>
              </a:xfrm>
              <a:custGeom>
                <a:avLst/>
                <a:gdLst>
                  <a:gd name="T0" fmla="*/ 638 w 912"/>
                  <a:gd name="T1" fmla="*/ 279 h 720"/>
                  <a:gd name="T2" fmla="*/ 396 w 912"/>
                  <a:gd name="T3" fmla="*/ 369 h 720"/>
                  <a:gd name="T4" fmla="*/ 606 w 912"/>
                  <a:gd name="T5" fmla="*/ 212 h 720"/>
                  <a:gd name="T6" fmla="*/ 879 w 912"/>
                  <a:gd name="T7" fmla="*/ 456 h 720"/>
                  <a:gd name="T8" fmla="*/ 801 w 912"/>
                  <a:gd name="T9" fmla="*/ 683 h 720"/>
                  <a:gd name="T10" fmla="*/ 698 w 912"/>
                  <a:gd name="T11" fmla="*/ 471 h 720"/>
                  <a:gd name="T12" fmla="*/ 558 w 912"/>
                  <a:gd name="T13" fmla="*/ 683 h 720"/>
                  <a:gd name="T14" fmla="*/ 638 w 912"/>
                  <a:gd name="T15" fmla="*/ 317 h 720"/>
                  <a:gd name="T16" fmla="*/ 680 w 912"/>
                  <a:gd name="T17" fmla="*/ 683 h 720"/>
                  <a:gd name="T18" fmla="*/ 595 w 912"/>
                  <a:gd name="T19" fmla="*/ 508 h 720"/>
                  <a:gd name="T20" fmla="*/ 437 w 912"/>
                  <a:gd name="T21" fmla="*/ 501 h 720"/>
                  <a:gd name="T22" fmla="*/ 437 w 912"/>
                  <a:gd name="T23" fmla="*/ 467 h 720"/>
                  <a:gd name="T24" fmla="*/ 437 w 912"/>
                  <a:gd name="T25" fmla="*/ 683 h 720"/>
                  <a:gd name="T26" fmla="*/ 390 w 912"/>
                  <a:gd name="T27" fmla="*/ 549 h 720"/>
                  <a:gd name="T28" fmla="*/ 282 w 912"/>
                  <a:gd name="T29" fmla="*/ 683 h 720"/>
                  <a:gd name="T30" fmla="*/ 247 w 912"/>
                  <a:gd name="T31" fmla="*/ 549 h 720"/>
                  <a:gd name="T32" fmla="*/ 140 w 912"/>
                  <a:gd name="T33" fmla="*/ 683 h 720"/>
                  <a:gd name="T34" fmla="*/ 437 w 912"/>
                  <a:gd name="T35" fmla="*/ 538 h 720"/>
                  <a:gd name="T36" fmla="*/ 373 w 912"/>
                  <a:gd name="T37" fmla="*/ 683 h 720"/>
                  <a:gd name="T38" fmla="*/ 373 w 912"/>
                  <a:gd name="T39" fmla="*/ 582 h 720"/>
                  <a:gd name="T40" fmla="*/ 231 w 912"/>
                  <a:gd name="T41" fmla="*/ 683 h 720"/>
                  <a:gd name="T42" fmla="*/ 231 w 912"/>
                  <a:gd name="T43" fmla="*/ 582 h 720"/>
                  <a:gd name="T44" fmla="*/ 186 w 912"/>
                  <a:gd name="T45" fmla="*/ 113 h 720"/>
                  <a:gd name="T46" fmla="*/ 363 w 912"/>
                  <a:gd name="T47" fmla="*/ 490 h 720"/>
                  <a:gd name="T48" fmla="*/ 186 w 912"/>
                  <a:gd name="T49" fmla="*/ 113 h 720"/>
                  <a:gd name="T50" fmla="*/ 559 w 912"/>
                  <a:gd name="T51" fmla="*/ 36 h 720"/>
                  <a:gd name="T52" fmla="*/ 503 w 912"/>
                  <a:gd name="T53" fmla="*/ 36 h 720"/>
                  <a:gd name="T54" fmla="*/ 817 w 912"/>
                  <a:gd name="T55" fmla="*/ 79 h 720"/>
                  <a:gd name="T56" fmla="*/ 762 w 912"/>
                  <a:gd name="T57" fmla="*/ 79 h 720"/>
                  <a:gd name="T58" fmla="*/ 903 w 912"/>
                  <a:gd name="T59" fmla="*/ 504 h 720"/>
                  <a:gd name="T60" fmla="*/ 906 w 912"/>
                  <a:gd name="T61" fmla="*/ 347 h 720"/>
                  <a:gd name="T62" fmla="*/ 835 w 912"/>
                  <a:gd name="T63" fmla="*/ 43 h 720"/>
                  <a:gd name="T64" fmla="*/ 718 w 912"/>
                  <a:gd name="T65" fmla="*/ 206 h 720"/>
                  <a:gd name="T66" fmla="*/ 604 w 912"/>
                  <a:gd name="T67" fmla="*/ 172 h 720"/>
                  <a:gd name="T68" fmla="*/ 486 w 912"/>
                  <a:gd name="T69" fmla="*/ 0 h 720"/>
                  <a:gd name="T70" fmla="*/ 392 w 912"/>
                  <a:gd name="T71" fmla="*/ 330 h 720"/>
                  <a:gd name="T72" fmla="*/ 349 w 912"/>
                  <a:gd name="T73" fmla="*/ 76 h 720"/>
                  <a:gd name="T74" fmla="*/ 149 w 912"/>
                  <a:gd name="T75" fmla="*/ 112 h 720"/>
                  <a:gd name="T76" fmla="*/ 73 w 912"/>
                  <a:gd name="T77" fmla="*/ 683 h 720"/>
                  <a:gd name="T78" fmla="*/ 0 w 912"/>
                  <a:gd name="T79" fmla="*/ 702 h 720"/>
                  <a:gd name="T80" fmla="*/ 893 w 912"/>
                  <a:gd name="T81" fmla="*/ 720 h 720"/>
                  <a:gd name="T82" fmla="*/ 893 w 912"/>
                  <a:gd name="T83" fmla="*/ 684 h 720"/>
                  <a:gd name="T84" fmla="*/ 838 w 912"/>
                  <a:gd name="T85" fmla="*/ 467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12" h="720">
                    <a:moveTo>
                      <a:pt x="648" y="283"/>
                    </a:moveTo>
                    <a:lnTo>
                      <a:pt x="648" y="283"/>
                    </a:lnTo>
                    <a:cubicBezTo>
                      <a:pt x="645" y="280"/>
                      <a:pt x="641" y="279"/>
                      <a:pt x="638" y="279"/>
                    </a:cubicBezTo>
                    <a:cubicBezTo>
                      <a:pt x="634" y="279"/>
                      <a:pt x="631" y="280"/>
                      <a:pt x="628" y="283"/>
                    </a:cubicBezTo>
                    <a:lnTo>
                      <a:pt x="396" y="456"/>
                    </a:lnTo>
                    <a:lnTo>
                      <a:pt x="396" y="369"/>
                    </a:lnTo>
                    <a:lnTo>
                      <a:pt x="603" y="214"/>
                    </a:lnTo>
                    <a:lnTo>
                      <a:pt x="606" y="213"/>
                    </a:lnTo>
                    <a:lnTo>
                      <a:pt x="606" y="212"/>
                    </a:lnTo>
                    <a:lnTo>
                      <a:pt x="638" y="188"/>
                    </a:lnTo>
                    <a:lnTo>
                      <a:pt x="879" y="369"/>
                    </a:lnTo>
                    <a:lnTo>
                      <a:pt x="879" y="456"/>
                    </a:lnTo>
                    <a:lnTo>
                      <a:pt x="648" y="283"/>
                    </a:lnTo>
                    <a:close/>
                    <a:moveTo>
                      <a:pt x="801" y="683"/>
                    </a:moveTo>
                    <a:lnTo>
                      <a:pt x="801" y="683"/>
                    </a:lnTo>
                    <a:lnTo>
                      <a:pt x="717" y="683"/>
                    </a:lnTo>
                    <a:lnTo>
                      <a:pt x="717" y="489"/>
                    </a:lnTo>
                    <a:cubicBezTo>
                      <a:pt x="717" y="479"/>
                      <a:pt x="709" y="471"/>
                      <a:pt x="698" y="471"/>
                    </a:cubicBezTo>
                    <a:lnTo>
                      <a:pt x="577" y="471"/>
                    </a:lnTo>
                    <a:cubicBezTo>
                      <a:pt x="567" y="471"/>
                      <a:pt x="558" y="479"/>
                      <a:pt x="558" y="489"/>
                    </a:cubicBezTo>
                    <a:lnTo>
                      <a:pt x="558" y="683"/>
                    </a:lnTo>
                    <a:lnTo>
                      <a:pt x="474" y="683"/>
                    </a:lnTo>
                    <a:lnTo>
                      <a:pt x="474" y="440"/>
                    </a:lnTo>
                    <a:lnTo>
                      <a:pt x="638" y="317"/>
                    </a:lnTo>
                    <a:lnTo>
                      <a:pt x="801" y="440"/>
                    </a:lnTo>
                    <a:lnTo>
                      <a:pt x="801" y="683"/>
                    </a:lnTo>
                    <a:close/>
                    <a:moveTo>
                      <a:pt x="680" y="683"/>
                    </a:moveTo>
                    <a:lnTo>
                      <a:pt x="680" y="683"/>
                    </a:lnTo>
                    <a:lnTo>
                      <a:pt x="595" y="683"/>
                    </a:lnTo>
                    <a:lnTo>
                      <a:pt x="595" y="508"/>
                    </a:lnTo>
                    <a:lnTo>
                      <a:pt x="680" y="508"/>
                    </a:lnTo>
                    <a:lnTo>
                      <a:pt x="680" y="683"/>
                    </a:lnTo>
                    <a:close/>
                    <a:moveTo>
                      <a:pt x="437" y="501"/>
                    </a:moveTo>
                    <a:lnTo>
                      <a:pt x="437" y="501"/>
                    </a:lnTo>
                    <a:lnTo>
                      <a:pt x="392" y="501"/>
                    </a:lnTo>
                    <a:lnTo>
                      <a:pt x="437" y="467"/>
                    </a:lnTo>
                    <a:lnTo>
                      <a:pt x="437" y="501"/>
                    </a:lnTo>
                    <a:close/>
                    <a:moveTo>
                      <a:pt x="437" y="683"/>
                    </a:moveTo>
                    <a:lnTo>
                      <a:pt x="437" y="683"/>
                    </a:lnTo>
                    <a:lnTo>
                      <a:pt x="406" y="683"/>
                    </a:lnTo>
                    <a:lnTo>
                      <a:pt x="406" y="565"/>
                    </a:lnTo>
                    <a:cubicBezTo>
                      <a:pt x="406" y="556"/>
                      <a:pt x="399" y="549"/>
                      <a:pt x="390" y="549"/>
                    </a:cubicBezTo>
                    <a:lnTo>
                      <a:pt x="299" y="549"/>
                    </a:lnTo>
                    <a:cubicBezTo>
                      <a:pt x="289" y="549"/>
                      <a:pt x="282" y="556"/>
                      <a:pt x="282" y="565"/>
                    </a:cubicBezTo>
                    <a:lnTo>
                      <a:pt x="282" y="683"/>
                    </a:lnTo>
                    <a:lnTo>
                      <a:pt x="264" y="683"/>
                    </a:lnTo>
                    <a:lnTo>
                      <a:pt x="264" y="565"/>
                    </a:lnTo>
                    <a:cubicBezTo>
                      <a:pt x="264" y="556"/>
                      <a:pt x="257" y="549"/>
                      <a:pt x="247" y="549"/>
                    </a:cubicBezTo>
                    <a:lnTo>
                      <a:pt x="156" y="549"/>
                    </a:lnTo>
                    <a:cubicBezTo>
                      <a:pt x="147" y="549"/>
                      <a:pt x="140" y="556"/>
                      <a:pt x="140" y="565"/>
                    </a:cubicBezTo>
                    <a:lnTo>
                      <a:pt x="140" y="683"/>
                    </a:lnTo>
                    <a:lnTo>
                      <a:pt x="110" y="683"/>
                    </a:lnTo>
                    <a:lnTo>
                      <a:pt x="110" y="538"/>
                    </a:lnTo>
                    <a:lnTo>
                      <a:pt x="437" y="538"/>
                    </a:lnTo>
                    <a:lnTo>
                      <a:pt x="437" y="683"/>
                    </a:lnTo>
                    <a:close/>
                    <a:moveTo>
                      <a:pt x="373" y="683"/>
                    </a:moveTo>
                    <a:lnTo>
                      <a:pt x="373" y="683"/>
                    </a:lnTo>
                    <a:lnTo>
                      <a:pt x="315" y="683"/>
                    </a:lnTo>
                    <a:lnTo>
                      <a:pt x="315" y="582"/>
                    </a:lnTo>
                    <a:lnTo>
                      <a:pt x="373" y="582"/>
                    </a:lnTo>
                    <a:lnTo>
                      <a:pt x="373" y="683"/>
                    </a:lnTo>
                    <a:close/>
                    <a:moveTo>
                      <a:pt x="231" y="683"/>
                    </a:moveTo>
                    <a:lnTo>
                      <a:pt x="231" y="683"/>
                    </a:lnTo>
                    <a:lnTo>
                      <a:pt x="173" y="683"/>
                    </a:lnTo>
                    <a:lnTo>
                      <a:pt x="173" y="582"/>
                    </a:lnTo>
                    <a:lnTo>
                      <a:pt x="231" y="582"/>
                    </a:lnTo>
                    <a:lnTo>
                      <a:pt x="231" y="683"/>
                    </a:lnTo>
                    <a:close/>
                    <a:moveTo>
                      <a:pt x="186" y="113"/>
                    </a:moveTo>
                    <a:lnTo>
                      <a:pt x="186" y="113"/>
                    </a:lnTo>
                    <a:lnTo>
                      <a:pt x="331" y="113"/>
                    </a:lnTo>
                    <a:cubicBezTo>
                      <a:pt x="331" y="180"/>
                      <a:pt x="349" y="300"/>
                      <a:pt x="363" y="383"/>
                    </a:cubicBezTo>
                    <a:lnTo>
                      <a:pt x="363" y="490"/>
                    </a:lnTo>
                    <a:cubicBezTo>
                      <a:pt x="363" y="494"/>
                      <a:pt x="365" y="498"/>
                      <a:pt x="368" y="501"/>
                    </a:cubicBezTo>
                    <a:lnTo>
                      <a:pt x="127" y="501"/>
                    </a:lnTo>
                    <a:cubicBezTo>
                      <a:pt x="166" y="375"/>
                      <a:pt x="186" y="245"/>
                      <a:pt x="186" y="113"/>
                    </a:cubicBezTo>
                    <a:close/>
                    <a:moveTo>
                      <a:pt x="503" y="36"/>
                    </a:moveTo>
                    <a:lnTo>
                      <a:pt x="503" y="36"/>
                    </a:lnTo>
                    <a:lnTo>
                      <a:pt x="559" y="36"/>
                    </a:lnTo>
                    <a:lnTo>
                      <a:pt x="568" y="198"/>
                    </a:lnTo>
                    <a:lnTo>
                      <a:pt x="492" y="256"/>
                    </a:lnTo>
                    <a:lnTo>
                      <a:pt x="503" y="36"/>
                    </a:lnTo>
                    <a:close/>
                    <a:moveTo>
                      <a:pt x="762" y="79"/>
                    </a:moveTo>
                    <a:lnTo>
                      <a:pt x="762" y="79"/>
                    </a:lnTo>
                    <a:lnTo>
                      <a:pt x="817" y="79"/>
                    </a:lnTo>
                    <a:lnTo>
                      <a:pt x="829" y="289"/>
                    </a:lnTo>
                    <a:lnTo>
                      <a:pt x="753" y="233"/>
                    </a:lnTo>
                    <a:lnTo>
                      <a:pt x="762" y="79"/>
                    </a:lnTo>
                    <a:close/>
                    <a:moveTo>
                      <a:pt x="886" y="503"/>
                    </a:moveTo>
                    <a:lnTo>
                      <a:pt x="886" y="503"/>
                    </a:lnTo>
                    <a:cubicBezTo>
                      <a:pt x="891" y="507"/>
                      <a:pt x="898" y="507"/>
                      <a:pt x="903" y="504"/>
                    </a:cubicBezTo>
                    <a:cubicBezTo>
                      <a:pt x="909" y="502"/>
                      <a:pt x="912" y="496"/>
                      <a:pt x="912" y="490"/>
                    </a:cubicBezTo>
                    <a:lnTo>
                      <a:pt x="912" y="360"/>
                    </a:lnTo>
                    <a:cubicBezTo>
                      <a:pt x="912" y="355"/>
                      <a:pt x="910" y="350"/>
                      <a:pt x="906" y="347"/>
                    </a:cubicBezTo>
                    <a:lnTo>
                      <a:pt x="867" y="318"/>
                    </a:lnTo>
                    <a:lnTo>
                      <a:pt x="854" y="61"/>
                    </a:lnTo>
                    <a:cubicBezTo>
                      <a:pt x="853" y="51"/>
                      <a:pt x="845" y="43"/>
                      <a:pt x="835" y="43"/>
                    </a:cubicBezTo>
                    <a:lnTo>
                      <a:pt x="744" y="43"/>
                    </a:lnTo>
                    <a:cubicBezTo>
                      <a:pt x="734" y="43"/>
                      <a:pt x="726" y="51"/>
                      <a:pt x="725" y="61"/>
                    </a:cubicBezTo>
                    <a:lnTo>
                      <a:pt x="718" y="206"/>
                    </a:lnTo>
                    <a:lnTo>
                      <a:pt x="648" y="154"/>
                    </a:lnTo>
                    <a:cubicBezTo>
                      <a:pt x="642" y="149"/>
                      <a:pt x="634" y="149"/>
                      <a:pt x="628" y="154"/>
                    </a:cubicBezTo>
                    <a:lnTo>
                      <a:pt x="604" y="172"/>
                    </a:lnTo>
                    <a:lnTo>
                      <a:pt x="595" y="18"/>
                    </a:lnTo>
                    <a:cubicBezTo>
                      <a:pt x="595" y="8"/>
                      <a:pt x="587" y="0"/>
                      <a:pt x="577" y="0"/>
                    </a:cubicBezTo>
                    <a:lnTo>
                      <a:pt x="486" y="0"/>
                    </a:lnTo>
                    <a:cubicBezTo>
                      <a:pt x="476" y="0"/>
                      <a:pt x="468" y="8"/>
                      <a:pt x="467" y="18"/>
                    </a:cubicBezTo>
                    <a:lnTo>
                      <a:pt x="453" y="284"/>
                    </a:lnTo>
                    <a:lnTo>
                      <a:pt x="392" y="330"/>
                    </a:lnTo>
                    <a:cubicBezTo>
                      <a:pt x="381" y="259"/>
                      <a:pt x="368" y="171"/>
                      <a:pt x="368" y="112"/>
                    </a:cubicBezTo>
                    <a:lnTo>
                      <a:pt x="368" y="95"/>
                    </a:lnTo>
                    <a:cubicBezTo>
                      <a:pt x="368" y="85"/>
                      <a:pt x="360" y="76"/>
                      <a:pt x="349" y="76"/>
                    </a:cubicBezTo>
                    <a:lnTo>
                      <a:pt x="167" y="76"/>
                    </a:lnTo>
                    <a:cubicBezTo>
                      <a:pt x="157" y="76"/>
                      <a:pt x="149" y="85"/>
                      <a:pt x="149" y="95"/>
                    </a:cubicBezTo>
                    <a:lnTo>
                      <a:pt x="149" y="112"/>
                    </a:lnTo>
                    <a:cubicBezTo>
                      <a:pt x="149" y="244"/>
                      <a:pt x="128" y="375"/>
                      <a:pt x="88" y="501"/>
                    </a:cubicBezTo>
                    <a:lnTo>
                      <a:pt x="73" y="501"/>
                    </a:lnTo>
                    <a:lnTo>
                      <a:pt x="73" y="683"/>
                    </a:lnTo>
                    <a:lnTo>
                      <a:pt x="18" y="683"/>
                    </a:lnTo>
                    <a:lnTo>
                      <a:pt x="18" y="684"/>
                    </a:lnTo>
                    <a:cubicBezTo>
                      <a:pt x="8" y="684"/>
                      <a:pt x="0" y="692"/>
                      <a:pt x="0" y="702"/>
                    </a:cubicBezTo>
                    <a:cubicBezTo>
                      <a:pt x="0" y="712"/>
                      <a:pt x="8" y="720"/>
                      <a:pt x="18" y="720"/>
                    </a:cubicBezTo>
                    <a:lnTo>
                      <a:pt x="18" y="720"/>
                    </a:lnTo>
                    <a:lnTo>
                      <a:pt x="893" y="720"/>
                    </a:lnTo>
                    <a:lnTo>
                      <a:pt x="893" y="720"/>
                    </a:lnTo>
                    <a:cubicBezTo>
                      <a:pt x="903" y="720"/>
                      <a:pt x="912" y="712"/>
                      <a:pt x="912" y="702"/>
                    </a:cubicBezTo>
                    <a:cubicBezTo>
                      <a:pt x="912" y="692"/>
                      <a:pt x="903" y="684"/>
                      <a:pt x="893" y="684"/>
                    </a:cubicBezTo>
                    <a:lnTo>
                      <a:pt x="893" y="683"/>
                    </a:lnTo>
                    <a:lnTo>
                      <a:pt x="838" y="683"/>
                    </a:lnTo>
                    <a:lnTo>
                      <a:pt x="838" y="467"/>
                    </a:lnTo>
                    <a:lnTo>
                      <a:pt x="886" y="503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24" name="Freeform 96">
                <a:extLst>
                  <a:ext uri="{FF2B5EF4-FFF2-40B4-BE49-F238E27FC236}">
                    <a16:creationId xmlns="" xmlns:a16="http://schemas.microsoft.com/office/drawing/2014/main" id="{0B750F6E-2CA3-6176-D28B-483316D3B1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6" y="2212"/>
                <a:ext cx="64" cy="122"/>
              </a:xfrm>
              <a:custGeom>
                <a:avLst/>
                <a:gdLst>
                  <a:gd name="T0" fmla="*/ 67 w 106"/>
                  <a:gd name="T1" fmla="*/ 90 h 200"/>
                  <a:gd name="T2" fmla="*/ 67 w 106"/>
                  <a:gd name="T3" fmla="*/ 90 h 200"/>
                  <a:gd name="T4" fmla="*/ 77 w 106"/>
                  <a:gd name="T5" fmla="*/ 30 h 200"/>
                  <a:gd name="T6" fmla="*/ 81 w 106"/>
                  <a:gd name="T7" fmla="*/ 7 h 200"/>
                  <a:gd name="T8" fmla="*/ 70 w 106"/>
                  <a:gd name="T9" fmla="*/ 0 h 200"/>
                  <a:gd name="T10" fmla="*/ 68 w 106"/>
                  <a:gd name="T11" fmla="*/ 0 h 200"/>
                  <a:gd name="T12" fmla="*/ 58 w 106"/>
                  <a:gd name="T13" fmla="*/ 3 h 200"/>
                  <a:gd name="T14" fmla="*/ 39 w 106"/>
                  <a:gd name="T15" fmla="*/ 107 h 200"/>
                  <a:gd name="T16" fmla="*/ 29 w 106"/>
                  <a:gd name="T17" fmla="*/ 168 h 200"/>
                  <a:gd name="T18" fmla="*/ 25 w 106"/>
                  <a:gd name="T19" fmla="*/ 191 h 200"/>
                  <a:gd name="T20" fmla="*/ 48 w 106"/>
                  <a:gd name="T21" fmla="*/ 195 h 200"/>
                  <a:gd name="T22" fmla="*/ 67 w 106"/>
                  <a:gd name="T23" fmla="*/ 9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6" h="200">
                    <a:moveTo>
                      <a:pt x="67" y="90"/>
                    </a:moveTo>
                    <a:lnTo>
                      <a:pt x="67" y="90"/>
                    </a:lnTo>
                    <a:cubicBezTo>
                      <a:pt x="52" y="66"/>
                      <a:pt x="45" y="51"/>
                      <a:pt x="77" y="30"/>
                    </a:cubicBezTo>
                    <a:cubicBezTo>
                      <a:pt x="84" y="24"/>
                      <a:pt x="86" y="14"/>
                      <a:pt x="81" y="7"/>
                    </a:cubicBezTo>
                    <a:cubicBezTo>
                      <a:pt x="78" y="4"/>
                      <a:pt x="75" y="1"/>
                      <a:pt x="70" y="0"/>
                    </a:cubicBezTo>
                    <a:cubicBezTo>
                      <a:pt x="69" y="0"/>
                      <a:pt x="68" y="0"/>
                      <a:pt x="68" y="0"/>
                    </a:cubicBezTo>
                    <a:cubicBezTo>
                      <a:pt x="64" y="0"/>
                      <a:pt x="61" y="1"/>
                      <a:pt x="58" y="3"/>
                    </a:cubicBezTo>
                    <a:cubicBezTo>
                      <a:pt x="0" y="43"/>
                      <a:pt x="26" y="86"/>
                      <a:pt x="39" y="107"/>
                    </a:cubicBezTo>
                    <a:cubicBezTo>
                      <a:pt x="54" y="132"/>
                      <a:pt x="61" y="146"/>
                      <a:pt x="29" y="168"/>
                    </a:cubicBezTo>
                    <a:cubicBezTo>
                      <a:pt x="22" y="173"/>
                      <a:pt x="20" y="183"/>
                      <a:pt x="25" y="191"/>
                    </a:cubicBezTo>
                    <a:cubicBezTo>
                      <a:pt x="30" y="198"/>
                      <a:pt x="40" y="200"/>
                      <a:pt x="48" y="195"/>
                    </a:cubicBezTo>
                    <a:cubicBezTo>
                      <a:pt x="106" y="154"/>
                      <a:pt x="79" y="111"/>
                      <a:pt x="67" y="9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25" name="Freeform 97">
                <a:extLst>
                  <a:ext uri="{FF2B5EF4-FFF2-40B4-BE49-F238E27FC236}">
                    <a16:creationId xmlns="" xmlns:a16="http://schemas.microsoft.com/office/drawing/2014/main" id="{945FC7BC-9DFC-5B04-1525-6046F745C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2" y="2212"/>
                <a:ext cx="64" cy="122"/>
              </a:xfrm>
              <a:custGeom>
                <a:avLst/>
                <a:gdLst>
                  <a:gd name="T0" fmla="*/ 48 w 106"/>
                  <a:gd name="T1" fmla="*/ 195 h 200"/>
                  <a:gd name="T2" fmla="*/ 48 w 106"/>
                  <a:gd name="T3" fmla="*/ 195 h 200"/>
                  <a:gd name="T4" fmla="*/ 67 w 106"/>
                  <a:gd name="T5" fmla="*/ 90 h 200"/>
                  <a:gd name="T6" fmla="*/ 77 w 106"/>
                  <a:gd name="T7" fmla="*/ 30 h 200"/>
                  <a:gd name="T8" fmla="*/ 84 w 106"/>
                  <a:gd name="T9" fmla="*/ 19 h 200"/>
                  <a:gd name="T10" fmla="*/ 81 w 106"/>
                  <a:gd name="T11" fmla="*/ 7 h 200"/>
                  <a:gd name="T12" fmla="*/ 71 w 106"/>
                  <a:gd name="T13" fmla="*/ 0 h 200"/>
                  <a:gd name="T14" fmla="*/ 68 w 106"/>
                  <a:gd name="T15" fmla="*/ 0 h 200"/>
                  <a:gd name="T16" fmla="*/ 59 w 106"/>
                  <a:gd name="T17" fmla="*/ 3 h 200"/>
                  <a:gd name="T18" fmla="*/ 39 w 106"/>
                  <a:gd name="T19" fmla="*/ 107 h 200"/>
                  <a:gd name="T20" fmla="*/ 30 w 106"/>
                  <a:gd name="T21" fmla="*/ 168 h 200"/>
                  <a:gd name="T22" fmla="*/ 30 w 106"/>
                  <a:gd name="T23" fmla="*/ 168 h 200"/>
                  <a:gd name="T24" fmla="*/ 23 w 106"/>
                  <a:gd name="T25" fmla="*/ 179 h 200"/>
                  <a:gd name="T26" fmla="*/ 25 w 106"/>
                  <a:gd name="T27" fmla="*/ 191 h 200"/>
                  <a:gd name="T28" fmla="*/ 48 w 106"/>
                  <a:gd name="T29" fmla="*/ 19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6" h="200">
                    <a:moveTo>
                      <a:pt x="48" y="195"/>
                    </a:moveTo>
                    <a:lnTo>
                      <a:pt x="48" y="195"/>
                    </a:lnTo>
                    <a:cubicBezTo>
                      <a:pt x="106" y="155"/>
                      <a:pt x="80" y="111"/>
                      <a:pt x="67" y="90"/>
                    </a:cubicBezTo>
                    <a:cubicBezTo>
                      <a:pt x="52" y="66"/>
                      <a:pt x="45" y="51"/>
                      <a:pt x="77" y="30"/>
                    </a:cubicBezTo>
                    <a:cubicBezTo>
                      <a:pt x="80" y="27"/>
                      <a:pt x="83" y="23"/>
                      <a:pt x="84" y="19"/>
                    </a:cubicBezTo>
                    <a:cubicBezTo>
                      <a:pt x="84" y="15"/>
                      <a:pt x="83" y="11"/>
                      <a:pt x="81" y="7"/>
                    </a:cubicBezTo>
                    <a:cubicBezTo>
                      <a:pt x="79" y="4"/>
                      <a:pt x="75" y="1"/>
                      <a:pt x="71" y="0"/>
                    </a:cubicBezTo>
                    <a:cubicBezTo>
                      <a:pt x="70" y="0"/>
                      <a:pt x="69" y="0"/>
                      <a:pt x="68" y="0"/>
                    </a:cubicBezTo>
                    <a:cubicBezTo>
                      <a:pt x="64" y="0"/>
                      <a:pt x="61" y="1"/>
                      <a:pt x="59" y="3"/>
                    </a:cubicBezTo>
                    <a:cubicBezTo>
                      <a:pt x="0" y="43"/>
                      <a:pt x="27" y="86"/>
                      <a:pt x="39" y="107"/>
                    </a:cubicBezTo>
                    <a:cubicBezTo>
                      <a:pt x="54" y="132"/>
                      <a:pt x="61" y="146"/>
                      <a:pt x="30" y="168"/>
                    </a:cubicBezTo>
                    <a:lnTo>
                      <a:pt x="30" y="168"/>
                    </a:lnTo>
                    <a:cubicBezTo>
                      <a:pt x="26" y="171"/>
                      <a:pt x="24" y="174"/>
                      <a:pt x="23" y="179"/>
                    </a:cubicBezTo>
                    <a:cubicBezTo>
                      <a:pt x="22" y="183"/>
                      <a:pt x="23" y="187"/>
                      <a:pt x="25" y="191"/>
                    </a:cubicBezTo>
                    <a:cubicBezTo>
                      <a:pt x="30" y="198"/>
                      <a:pt x="41" y="200"/>
                      <a:pt x="48" y="195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26" name="Freeform 98">
                <a:extLst>
                  <a:ext uri="{FF2B5EF4-FFF2-40B4-BE49-F238E27FC236}">
                    <a16:creationId xmlns="" xmlns:a16="http://schemas.microsoft.com/office/drawing/2014/main" id="{BB77D342-2929-E602-DBC9-FF6C21755F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2" y="2186"/>
                <a:ext cx="64" cy="122"/>
              </a:xfrm>
              <a:custGeom>
                <a:avLst/>
                <a:gdLst>
                  <a:gd name="T0" fmla="*/ 67 w 106"/>
                  <a:gd name="T1" fmla="*/ 90 h 200"/>
                  <a:gd name="T2" fmla="*/ 67 w 106"/>
                  <a:gd name="T3" fmla="*/ 90 h 200"/>
                  <a:gd name="T4" fmla="*/ 77 w 106"/>
                  <a:gd name="T5" fmla="*/ 29 h 200"/>
                  <a:gd name="T6" fmla="*/ 81 w 106"/>
                  <a:gd name="T7" fmla="*/ 7 h 200"/>
                  <a:gd name="T8" fmla="*/ 71 w 106"/>
                  <a:gd name="T9" fmla="*/ 0 h 200"/>
                  <a:gd name="T10" fmla="*/ 68 w 106"/>
                  <a:gd name="T11" fmla="*/ 0 h 200"/>
                  <a:gd name="T12" fmla="*/ 59 w 106"/>
                  <a:gd name="T13" fmla="*/ 3 h 200"/>
                  <a:gd name="T14" fmla="*/ 39 w 106"/>
                  <a:gd name="T15" fmla="*/ 107 h 200"/>
                  <a:gd name="T16" fmla="*/ 29 w 106"/>
                  <a:gd name="T17" fmla="*/ 168 h 200"/>
                  <a:gd name="T18" fmla="*/ 25 w 106"/>
                  <a:gd name="T19" fmla="*/ 191 h 200"/>
                  <a:gd name="T20" fmla="*/ 48 w 106"/>
                  <a:gd name="T21" fmla="*/ 195 h 200"/>
                  <a:gd name="T22" fmla="*/ 67 w 106"/>
                  <a:gd name="T23" fmla="*/ 9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6" h="200">
                    <a:moveTo>
                      <a:pt x="67" y="90"/>
                    </a:moveTo>
                    <a:lnTo>
                      <a:pt x="67" y="90"/>
                    </a:lnTo>
                    <a:cubicBezTo>
                      <a:pt x="52" y="66"/>
                      <a:pt x="45" y="51"/>
                      <a:pt x="77" y="29"/>
                    </a:cubicBezTo>
                    <a:cubicBezTo>
                      <a:pt x="84" y="24"/>
                      <a:pt x="86" y="14"/>
                      <a:pt x="81" y="7"/>
                    </a:cubicBezTo>
                    <a:cubicBezTo>
                      <a:pt x="79" y="3"/>
                      <a:pt x="75" y="1"/>
                      <a:pt x="71" y="0"/>
                    </a:cubicBezTo>
                    <a:cubicBezTo>
                      <a:pt x="70" y="0"/>
                      <a:pt x="69" y="0"/>
                      <a:pt x="68" y="0"/>
                    </a:cubicBezTo>
                    <a:cubicBezTo>
                      <a:pt x="64" y="0"/>
                      <a:pt x="61" y="1"/>
                      <a:pt x="59" y="3"/>
                    </a:cubicBezTo>
                    <a:cubicBezTo>
                      <a:pt x="0" y="43"/>
                      <a:pt x="27" y="86"/>
                      <a:pt x="39" y="107"/>
                    </a:cubicBezTo>
                    <a:cubicBezTo>
                      <a:pt x="54" y="132"/>
                      <a:pt x="61" y="147"/>
                      <a:pt x="29" y="168"/>
                    </a:cubicBezTo>
                    <a:cubicBezTo>
                      <a:pt x="22" y="173"/>
                      <a:pt x="20" y="184"/>
                      <a:pt x="25" y="191"/>
                    </a:cubicBezTo>
                    <a:cubicBezTo>
                      <a:pt x="30" y="198"/>
                      <a:pt x="40" y="200"/>
                      <a:pt x="48" y="195"/>
                    </a:cubicBezTo>
                    <a:cubicBezTo>
                      <a:pt x="106" y="155"/>
                      <a:pt x="80" y="111"/>
                      <a:pt x="67" y="9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27" name="Freeform 99">
                <a:extLst>
                  <a:ext uri="{FF2B5EF4-FFF2-40B4-BE49-F238E27FC236}">
                    <a16:creationId xmlns="" xmlns:a16="http://schemas.microsoft.com/office/drawing/2014/main" id="{7177D312-5658-6A2C-3A3F-23F30B4DFD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8" y="2186"/>
                <a:ext cx="65" cy="122"/>
              </a:xfrm>
              <a:custGeom>
                <a:avLst/>
                <a:gdLst>
                  <a:gd name="T0" fmla="*/ 48 w 107"/>
                  <a:gd name="T1" fmla="*/ 195 h 200"/>
                  <a:gd name="T2" fmla="*/ 48 w 107"/>
                  <a:gd name="T3" fmla="*/ 195 h 200"/>
                  <a:gd name="T4" fmla="*/ 67 w 107"/>
                  <a:gd name="T5" fmla="*/ 90 h 200"/>
                  <a:gd name="T6" fmla="*/ 77 w 107"/>
                  <a:gd name="T7" fmla="*/ 29 h 200"/>
                  <a:gd name="T8" fmla="*/ 84 w 107"/>
                  <a:gd name="T9" fmla="*/ 19 h 200"/>
                  <a:gd name="T10" fmla="*/ 81 w 107"/>
                  <a:gd name="T11" fmla="*/ 7 h 200"/>
                  <a:gd name="T12" fmla="*/ 71 w 107"/>
                  <a:gd name="T13" fmla="*/ 0 h 200"/>
                  <a:gd name="T14" fmla="*/ 68 w 107"/>
                  <a:gd name="T15" fmla="*/ 0 h 200"/>
                  <a:gd name="T16" fmla="*/ 59 w 107"/>
                  <a:gd name="T17" fmla="*/ 3 h 200"/>
                  <a:gd name="T18" fmla="*/ 40 w 107"/>
                  <a:gd name="T19" fmla="*/ 107 h 200"/>
                  <a:gd name="T20" fmla="*/ 30 w 107"/>
                  <a:gd name="T21" fmla="*/ 168 h 200"/>
                  <a:gd name="T22" fmla="*/ 30 w 107"/>
                  <a:gd name="T23" fmla="*/ 168 h 200"/>
                  <a:gd name="T24" fmla="*/ 23 w 107"/>
                  <a:gd name="T25" fmla="*/ 179 h 200"/>
                  <a:gd name="T26" fmla="*/ 26 w 107"/>
                  <a:gd name="T27" fmla="*/ 191 h 200"/>
                  <a:gd name="T28" fmla="*/ 48 w 107"/>
                  <a:gd name="T29" fmla="*/ 19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7" h="200">
                    <a:moveTo>
                      <a:pt x="48" y="195"/>
                    </a:moveTo>
                    <a:lnTo>
                      <a:pt x="48" y="195"/>
                    </a:lnTo>
                    <a:cubicBezTo>
                      <a:pt x="107" y="155"/>
                      <a:pt x="80" y="111"/>
                      <a:pt x="67" y="90"/>
                    </a:cubicBezTo>
                    <a:cubicBezTo>
                      <a:pt x="52" y="66"/>
                      <a:pt x="45" y="51"/>
                      <a:pt x="77" y="29"/>
                    </a:cubicBezTo>
                    <a:cubicBezTo>
                      <a:pt x="81" y="27"/>
                      <a:pt x="83" y="23"/>
                      <a:pt x="84" y="19"/>
                    </a:cubicBezTo>
                    <a:cubicBezTo>
                      <a:pt x="85" y="15"/>
                      <a:pt x="84" y="10"/>
                      <a:pt x="81" y="7"/>
                    </a:cubicBezTo>
                    <a:cubicBezTo>
                      <a:pt x="79" y="3"/>
                      <a:pt x="75" y="1"/>
                      <a:pt x="71" y="0"/>
                    </a:cubicBezTo>
                    <a:cubicBezTo>
                      <a:pt x="70" y="0"/>
                      <a:pt x="69" y="0"/>
                      <a:pt x="68" y="0"/>
                    </a:cubicBezTo>
                    <a:cubicBezTo>
                      <a:pt x="65" y="0"/>
                      <a:pt x="62" y="1"/>
                      <a:pt x="59" y="3"/>
                    </a:cubicBezTo>
                    <a:cubicBezTo>
                      <a:pt x="0" y="43"/>
                      <a:pt x="27" y="86"/>
                      <a:pt x="40" y="107"/>
                    </a:cubicBezTo>
                    <a:cubicBezTo>
                      <a:pt x="55" y="132"/>
                      <a:pt x="62" y="147"/>
                      <a:pt x="30" y="168"/>
                    </a:cubicBezTo>
                    <a:lnTo>
                      <a:pt x="30" y="168"/>
                    </a:lnTo>
                    <a:cubicBezTo>
                      <a:pt x="26" y="171"/>
                      <a:pt x="24" y="175"/>
                      <a:pt x="23" y="179"/>
                    </a:cubicBezTo>
                    <a:cubicBezTo>
                      <a:pt x="22" y="183"/>
                      <a:pt x="23" y="187"/>
                      <a:pt x="26" y="191"/>
                    </a:cubicBezTo>
                    <a:cubicBezTo>
                      <a:pt x="30" y="198"/>
                      <a:pt x="41" y="200"/>
                      <a:pt x="48" y="195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</p:grpSp>
        <p:sp>
          <p:nvSpPr>
            <p:cNvPr id="19" name="Rectángulo 18"/>
            <p:cNvSpPr/>
            <p:nvPr/>
          </p:nvSpPr>
          <p:spPr>
            <a:xfrm>
              <a:off x="1695505" y="5157273"/>
              <a:ext cx="25189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MX" sz="1200" b="1" dirty="0"/>
                <a:t>Comité Paritario de higiene y </a:t>
              </a:r>
              <a:r>
                <a:rPr lang="es-MX" sz="1200" b="1" dirty="0" smtClean="0"/>
                <a:t>Seguridad</a:t>
              </a:r>
              <a:endParaRPr lang="es-MX" sz="1200" dirty="0"/>
            </a:p>
          </p:txBody>
        </p:sp>
        <p:sp>
          <p:nvSpPr>
            <p:cNvPr id="20" name="Marcador de texto 2">
              <a:extLst>
                <a:ext uri="{FF2B5EF4-FFF2-40B4-BE49-F238E27FC236}">
                  <a16:creationId xmlns:a16="http://schemas.microsoft.com/office/drawing/2014/main" xmlns="" id="{328429E5-D53C-3CD2-A2F0-CE417551744C}"/>
                </a:ext>
              </a:extLst>
            </p:cNvPr>
            <p:cNvSpPr txBox="1">
              <a:spLocks/>
            </p:cNvSpPr>
            <p:nvPr/>
          </p:nvSpPr>
          <p:spPr>
            <a:xfrm>
              <a:off x="2539540" y="4631083"/>
              <a:ext cx="1900145" cy="47705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300" b="0" i="0" u="none" strike="noStrike" cap="none" spc="0" baseline="0">
                  <a:solidFill>
                    <a:schemeClr val="tx1">
                      <a:lumMod val="75000"/>
                      <a:lumOff val="25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1pPr>
              <a:lvl2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100000"/>
                <a:buFont typeface="Wingdings" pitchFamily="2" charset="2"/>
                <a:buChar char="§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2pPr>
              <a:lvl3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Char char="▫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3pPr>
              <a:lvl4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Char char="▫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4pPr>
              <a:lvl5pPr marL="0" marR="0" indent="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None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5pPr>
              <a:lvl6pPr marL="22606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6pPr>
              <a:lvl7pPr marL="24892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7pPr>
              <a:lvl8pPr marL="27178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8pPr>
              <a:lvl9pPr marL="29464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lnSpc>
                  <a:spcPct val="100000"/>
                </a:lnSpc>
                <a:spcAft>
                  <a:spcPts val="600"/>
                </a:spcAft>
              </a:pPr>
              <a:r>
                <a:rPr lang="es-ES" sz="1400" b="1" spc="50" dirty="0" smtClean="0">
                  <a:solidFill>
                    <a:srgbClr val="13C045"/>
                  </a:solidFill>
                </a:rPr>
                <a:t>Centros </a:t>
              </a:r>
              <a:r>
                <a:rPr lang="es-ES" sz="1400" b="1" spc="50" dirty="0" smtClean="0">
                  <a:solidFill>
                    <a:srgbClr val="13C045"/>
                  </a:solidFill>
                </a:rPr>
                <a:t>de </a:t>
              </a:r>
              <a:r>
                <a:rPr lang="es-ES" sz="1400" b="1" spc="50" dirty="0" smtClean="0">
                  <a:solidFill>
                    <a:srgbClr val="13C045"/>
                  </a:solidFill>
                </a:rPr>
                <a:t>trabajo</a:t>
              </a:r>
            </a:p>
            <a:p>
              <a:pPr>
                <a:lnSpc>
                  <a:spcPct val="100000"/>
                </a:lnSpc>
                <a:spcAft>
                  <a:spcPts val="600"/>
                </a:spcAft>
              </a:pPr>
              <a:r>
                <a:rPr lang="es-ES" sz="1200" spc="50" dirty="0" smtClean="0">
                  <a:solidFill>
                    <a:srgbClr val="13C045"/>
                  </a:solidFill>
                </a:rPr>
                <a:t>(40 trabajadores)</a:t>
              </a:r>
              <a:endParaRPr lang="es-ES" sz="1200" spc="50" dirty="0">
                <a:solidFill>
                  <a:srgbClr val="13C045"/>
                </a:solidFill>
              </a:endParaRPr>
            </a:p>
          </p:txBody>
        </p:sp>
      </p:grpSp>
      <p:grpSp>
        <p:nvGrpSpPr>
          <p:cNvPr id="28" name="Grupo 27"/>
          <p:cNvGrpSpPr/>
          <p:nvPr/>
        </p:nvGrpSpPr>
        <p:grpSpPr>
          <a:xfrm>
            <a:off x="2343052" y="5583245"/>
            <a:ext cx="3002209" cy="933487"/>
            <a:chOff x="4950081" y="4517961"/>
            <a:chExt cx="3002209" cy="933487"/>
          </a:xfrm>
        </p:grpSpPr>
        <p:grpSp>
          <p:nvGrpSpPr>
            <p:cNvPr id="29" name="Group 49">
              <a:extLst>
                <a:ext uri="{FF2B5EF4-FFF2-40B4-BE49-F238E27FC236}">
                  <a16:creationId xmlns="" xmlns:a16="http://schemas.microsoft.com/office/drawing/2014/main" id="{08D3BEA5-C08B-49AB-3BA7-587282D926F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983542" y="4517961"/>
              <a:ext cx="700899" cy="572823"/>
              <a:chOff x="4164" y="1327"/>
              <a:chExt cx="498" cy="407"/>
            </a:xfrm>
            <a:solidFill>
              <a:schemeClr val="accent1"/>
            </a:solidFill>
          </p:grpSpPr>
          <p:sp>
            <p:nvSpPr>
              <p:cNvPr id="32" name="Freeform 50">
                <a:extLst>
                  <a:ext uri="{FF2B5EF4-FFF2-40B4-BE49-F238E27FC236}">
                    <a16:creationId xmlns="" xmlns:a16="http://schemas.microsoft.com/office/drawing/2014/main" id="{EE44B439-F2BE-1644-319B-C1E8D1BFE6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55" y="1578"/>
                <a:ext cx="87" cy="87"/>
              </a:xfrm>
              <a:custGeom>
                <a:avLst/>
                <a:gdLst>
                  <a:gd name="T0" fmla="*/ 112 w 143"/>
                  <a:gd name="T1" fmla="*/ 112 h 143"/>
                  <a:gd name="T2" fmla="*/ 112 w 143"/>
                  <a:gd name="T3" fmla="*/ 112 h 143"/>
                  <a:gd name="T4" fmla="*/ 32 w 143"/>
                  <a:gd name="T5" fmla="*/ 112 h 143"/>
                  <a:gd name="T6" fmla="*/ 32 w 143"/>
                  <a:gd name="T7" fmla="*/ 31 h 143"/>
                  <a:gd name="T8" fmla="*/ 112 w 143"/>
                  <a:gd name="T9" fmla="*/ 31 h 143"/>
                  <a:gd name="T10" fmla="*/ 112 w 143"/>
                  <a:gd name="T11" fmla="*/ 112 h 143"/>
                  <a:gd name="T12" fmla="*/ 143 w 143"/>
                  <a:gd name="T13" fmla="*/ 16 h 143"/>
                  <a:gd name="T14" fmla="*/ 143 w 143"/>
                  <a:gd name="T15" fmla="*/ 16 h 143"/>
                  <a:gd name="T16" fmla="*/ 127 w 143"/>
                  <a:gd name="T17" fmla="*/ 0 h 143"/>
                  <a:gd name="T18" fmla="*/ 16 w 143"/>
                  <a:gd name="T19" fmla="*/ 0 h 143"/>
                  <a:gd name="T20" fmla="*/ 0 w 143"/>
                  <a:gd name="T21" fmla="*/ 16 h 143"/>
                  <a:gd name="T22" fmla="*/ 0 w 143"/>
                  <a:gd name="T23" fmla="*/ 127 h 143"/>
                  <a:gd name="T24" fmla="*/ 16 w 143"/>
                  <a:gd name="T25" fmla="*/ 143 h 143"/>
                  <a:gd name="T26" fmla="*/ 127 w 143"/>
                  <a:gd name="T27" fmla="*/ 143 h 143"/>
                  <a:gd name="T28" fmla="*/ 143 w 143"/>
                  <a:gd name="T29" fmla="*/ 127 h 143"/>
                  <a:gd name="T30" fmla="*/ 143 w 143"/>
                  <a:gd name="T31" fmla="*/ 1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143">
                    <a:moveTo>
                      <a:pt x="112" y="112"/>
                    </a:moveTo>
                    <a:lnTo>
                      <a:pt x="112" y="112"/>
                    </a:lnTo>
                    <a:lnTo>
                      <a:pt x="32" y="112"/>
                    </a:lnTo>
                    <a:lnTo>
                      <a:pt x="32" y="31"/>
                    </a:lnTo>
                    <a:lnTo>
                      <a:pt x="112" y="31"/>
                    </a:lnTo>
                    <a:lnTo>
                      <a:pt x="112" y="112"/>
                    </a:lnTo>
                    <a:close/>
                    <a:moveTo>
                      <a:pt x="143" y="16"/>
                    </a:moveTo>
                    <a:lnTo>
                      <a:pt x="143" y="16"/>
                    </a:lnTo>
                    <a:cubicBezTo>
                      <a:pt x="143" y="7"/>
                      <a:pt x="136" y="0"/>
                      <a:pt x="127" y="0"/>
                    </a:cubicBezTo>
                    <a:lnTo>
                      <a:pt x="16" y="0"/>
                    </a:lnTo>
                    <a:cubicBezTo>
                      <a:pt x="7" y="0"/>
                      <a:pt x="0" y="7"/>
                      <a:pt x="0" y="16"/>
                    </a:cubicBezTo>
                    <a:lnTo>
                      <a:pt x="0" y="127"/>
                    </a:lnTo>
                    <a:cubicBezTo>
                      <a:pt x="0" y="136"/>
                      <a:pt x="7" y="143"/>
                      <a:pt x="16" y="143"/>
                    </a:cubicBezTo>
                    <a:lnTo>
                      <a:pt x="127" y="143"/>
                    </a:lnTo>
                    <a:cubicBezTo>
                      <a:pt x="136" y="143"/>
                      <a:pt x="143" y="136"/>
                      <a:pt x="143" y="127"/>
                    </a:cubicBezTo>
                    <a:lnTo>
                      <a:pt x="143" y="16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33" name="Freeform 51">
                <a:extLst>
                  <a:ext uri="{FF2B5EF4-FFF2-40B4-BE49-F238E27FC236}">
                    <a16:creationId xmlns="" xmlns:a16="http://schemas.microsoft.com/office/drawing/2014/main" id="{93B9B815-C69B-FFDD-C492-C648CB5B34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83" y="1578"/>
                <a:ext cx="87" cy="87"/>
              </a:xfrm>
              <a:custGeom>
                <a:avLst/>
                <a:gdLst>
                  <a:gd name="T0" fmla="*/ 112 w 143"/>
                  <a:gd name="T1" fmla="*/ 112 h 143"/>
                  <a:gd name="T2" fmla="*/ 112 w 143"/>
                  <a:gd name="T3" fmla="*/ 112 h 143"/>
                  <a:gd name="T4" fmla="*/ 31 w 143"/>
                  <a:gd name="T5" fmla="*/ 112 h 143"/>
                  <a:gd name="T6" fmla="*/ 31 w 143"/>
                  <a:gd name="T7" fmla="*/ 31 h 143"/>
                  <a:gd name="T8" fmla="*/ 112 w 143"/>
                  <a:gd name="T9" fmla="*/ 31 h 143"/>
                  <a:gd name="T10" fmla="*/ 112 w 143"/>
                  <a:gd name="T11" fmla="*/ 112 h 143"/>
                  <a:gd name="T12" fmla="*/ 127 w 143"/>
                  <a:gd name="T13" fmla="*/ 0 h 143"/>
                  <a:gd name="T14" fmla="*/ 127 w 143"/>
                  <a:gd name="T15" fmla="*/ 0 h 143"/>
                  <a:gd name="T16" fmla="*/ 16 w 143"/>
                  <a:gd name="T17" fmla="*/ 0 h 143"/>
                  <a:gd name="T18" fmla="*/ 0 w 143"/>
                  <a:gd name="T19" fmla="*/ 16 h 143"/>
                  <a:gd name="T20" fmla="*/ 0 w 143"/>
                  <a:gd name="T21" fmla="*/ 127 h 143"/>
                  <a:gd name="T22" fmla="*/ 16 w 143"/>
                  <a:gd name="T23" fmla="*/ 143 h 143"/>
                  <a:gd name="T24" fmla="*/ 127 w 143"/>
                  <a:gd name="T25" fmla="*/ 143 h 143"/>
                  <a:gd name="T26" fmla="*/ 143 w 143"/>
                  <a:gd name="T27" fmla="*/ 127 h 143"/>
                  <a:gd name="T28" fmla="*/ 143 w 143"/>
                  <a:gd name="T29" fmla="*/ 16 h 143"/>
                  <a:gd name="T30" fmla="*/ 127 w 143"/>
                  <a:gd name="T31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143">
                    <a:moveTo>
                      <a:pt x="112" y="112"/>
                    </a:moveTo>
                    <a:lnTo>
                      <a:pt x="112" y="112"/>
                    </a:lnTo>
                    <a:lnTo>
                      <a:pt x="31" y="112"/>
                    </a:lnTo>
                    <a:lnTo>
                      <a:pt x="31" y="31"/>
                    </a:lnTo>
                    <a:lnTo>
                      <a:pt x="112" y="31"/>
                    </a:lnTo>
                    <a:lnTo>
                      <a:pt x="112" y="112"/>
                    </a:lnTo>
                    <a:close/>
                    <a:moveTo>
                      <a:pt x="127" y="0"/>
                    </a:moveTo>
                    <a:lnTo>
                      <a:pt x="127" y="0"/>
                    </a:lnTo>
                    <a:lnTo>
                      <a:pt x="16" y="0"/>
                    </a:lnTo>
                    <a:cubicBezTo>
                      <a:pt x="7" y="0"/>
                      <a:pt x="0" y="7"/>
                      <a:pt x="0" y="16"/>
                    </a:cubicBezTo>
                    <a:lnTo>
                      <a:pt x="0" y="127"/>
                    </a:lnTo>
                    <a:cubicBezTo>
                      <a:pt x="0" y="136"/>
                      <a:pt x="7" y="143"/>
                      <a:pt x="16" y="143"/>
                    </a:cubicBezTo>
                    <a:lnTo>
                      <a:pt x="127" y="143"/>
                    </a:lnTo>
                    <a:cubicBezTo>
                      <a:pt x="136" y="143"/>
                      <a:pt x="143" y="136"/>
                      <a:pt x="143" y="127"/>
                    </a:cubicBezTo>
                    <a:lnTo>
                      <a:pt x="143" y="16"/>
                    </a:lnTo>
                    <a:cubicBezTo>
                      <a:pt x="143" y="7"/>
                      <a:pt x="136" y="0"/>
                      <a:pt x="127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34" name="Freeform 52">
                <a:extLst>
                  <a:ext uri="{FF2B5EF4-FFF2-40B4-BE49-F238E27FC236}">
                    <a16:creationId xmlns="" xmlns:a16="http://schemas.microsoft.com/office/drawing/2014/main" id="{470083B8-FE19-D1B0-EEA0-4BC6CDB809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64" y="1327"/>
                <a:ext cx="498" cy="407"/>
              </a:xfrm>
              <a:custGeom>
                <a:avLst/>
                <a:gdLst>
                  <a:gd name="T0" fmla="*/ 68 w 812"/>
                  <a:gd name="T1" fmla="*/ 142 h 663"/>
                  <a:gd name="T2" fmla="*/ 68 w 812"/>
                  <a:gd name="T3" fmla="*/ 142 h 663"/>
                  <a:gd name="T4" fmla="*/ 743 w 812"/>
                  <a:gd name="T5" fmla="*/ 142 h 663"/>
                  <a:gd name="T6" fmla="*/ 743 w 812"/>
                  <a:gd name="T7" fmla="*/ 631 h 663"/>
                  <a:gd name="T8" fmla="*/ 477 w 812"/>
                  <a:gd name="T9" fmla="*/ 631 h 663"/>
                  <a:gd name="T10" fmla="*/ 477 w 812"/>
                  <a:gd name="T11" fmla="*/ 424 h 663"/>
                  <a:gd name="T12" fmla="*/ 461 w 812"/>
                  <a:gd name="T13" fmla="*/ 408 h 663"/>
                  <a:gd name="T14" fmla="*/ 350 w 812"/>
                  <a:gd name="T15" fmla="*/ 408 h 663"/>
                  <a:gd name="T16" fmla="*/ 334 w 812"/>
                  <a:gd name="T17" fmla="*/ 424 h 663"/>
                  <a:gd name="T18" fmla="*/ 334 w 812"/>
                  <a:gd name="T19" fmla="*/ 631 h 663"/>
                  <a:gd name="T20" fmla="*/ 68 w 812"/>
                  <a:gd name="T21" fmla="*/ 631 h 663"/>
                  <a:gd name="T22" fmla="*/ 68 w 812"/>
                  <a:gd name="T23" fmla="*/ 142 h 663"/>
                  <a:gd name="T24" fmla="*/ 68 w 812"/>
                  <a:gd name="T25" fmla="*/ 30 h 663"/>
                  <a:gd name="T26" fmla="*/ 68 w 812"/>
                  <a:gd name="T27" fmla="*/ 30 h 663"/>
                  <a:gd name="T28" fmla="*/ 743 w 812"/>
                  <a:gd name="T29" fmla="*/ 30 h 663"/>
                  <a:gd name="T30" fmla="*/ 743 w 812"/>
                  <a:gd name="T31" fmla="*/ 111 h 663"/>
                  <a:gd name="T32" fmla="*/ 68 w 812"/>
                  <a:gd name="T33" fmla="*/ 111 h 663"/>
                  <a:gd name="T34" fmla="*/ 68 w 812"/>
                  <a:gd name="T35" fmla="*/ 30 h 663"/>
                  <a:gd name="T36" fmla="*/ 446 w 812"/>
                  <a:gd name="T37" fmla="*/ 631 h 663"/>
                  <a:gd name="T38" fmla="*/ 446 w 812"/>
                  <a:gd name="T39" fmla="*/ 631 h 663"/>
                  <a:gd name="T40" fmla="*/ 365 w 812"/>
                  <a:gd name="T41" fmla="*/ 631 h 663"/>
                  <a:gd name="T42" fmla="*/ 365 w 812"/>
                  <a:gd name="T43" fmla="*/ 439 h 663"/>
                  <a:gd name="T44" fmla="*/ 446 w 812"/>
                  <a:gd name="T45" fmla="*/ 439 h 663"/>
                  <a:gd name="T46" fmla="*/ 446 w 812"/>
                  <a:gd name="T47" fmla="*/ 631 h 663"/>
                  <a:gd name="T48" fmla="*/ 15 w 812"/>
                  <a:gd name="T49" fmla="*/ 663 h 663"/>
                  <a:gd name="T50" fmla="*/ 15 w 812"/>
                  <a:gd name="T51" fmla="*/ 663 h 663"/>
                  <a:gd name="T52" fmla="*/ 796 w 812"/>
                  <a:gd name="T53" fmla="*/ 663 h 663"/>
                  <a:gd name="T54" fmla="*/ 812 w 812"/>
                  <a:gd name="T55" fmla="*/ 647 h 663"/>
                  <a:gd name="T56" fmla="*/ 796 w 812"/>
                  <a:gd name="T57" fmla="*/ 631 h 663"/>
                  <a:gd name="T58" fmla="*/ 775 w 812"/>
                  <a:gd name="T59" fmla="*/ 631 h 663"/>
                  <a:gd name="T60" fmla="*/ 775 w 812"/>
                  <a:gd name="T61" fmla="*/ 142 h 663"/>
                  <a:gd name="T62" fmla="*/ 796 w 812"/>
                  <a:gd name="T63" fmla="*/ 142 h 663"/>
                  <a:gd name="T64" fmla="*/ 812 w 812"/>
                  <a:gd name="T65" fmla="*/ 126 h 663"/>
                  <a:gd name="T66" fmla="*/ 796 w 812"/>
                  <a:gd name="T67" fmla="*/ 111 h 663"/>
                  <a:gd name="T68" fmla="*/ 775 w 812"/>
                  <a:gd name="T69" fmla="*/ 111 h 663"/>
                  <a:gd name="T70" fmla="*/ 775 w 812"/>
                  <a:gd name="T71" fmla="*/ 33 h 663"/>
                  <a:gd name="T72" fmla="*/ 740 w 812"/>
                  <a:gd name="T73" fmla="*/ 0 h 663"/>
                  <a:gd name="T74" fmla="*/ 71 w 812"/>
                  <a:gd name="T75" fmla="*/ 0 h 663"/>
                  <a:gd name="T76" fmla="*/ 37 w 812"/>
                  <a:gd name="T77" fmla="*/ 33 h 663"/>
                  <a:gd name="T78" fmla="*/ 37 w 812"/>
                  <a:gd name="T79" fmla="*/ 111 h 663"/>
                  <a:gd name="T80" fmla="*/ 15 w 812"/>
                  <a:gd name="T81" fmla="*/ 111 h 663"/>
                  <a:gd name="T82" fmla="*/ 0 w 812"/>
                  <a:gd name="T83" fmla="*/ 126 h 663"/>
                  <a:gd name="T84" fmla="*/ 15 w 812"/>
                  <a:gd name="T85" fmla="*/ 142 h 663"/>
                  <a:gd name="T86" fmla="*/ 37 w 812"/>
                  <a:gd name="T87" fmla="*/ 142 h 663"/>
                  <a:gd name="T88" fmla="*/ 37 w 812"/>
                  <a:gd name="T89" fmla="*/ 631 h 663"/>
                  <a:gd name="T90" fmla="*/ 15 w 812"/>
                  <a:gd name="T91" fmla="*/ 631 h 663"/>
                  <a:gd name="T92" fmla="*/ 0 w 812"/>
                  <a:gd name="T93" fmla="*/ 647 h 663"/>
                  <a:gd name="T94" fmla="*/ 15 w 812"/>
                  <a:gd name="T95" fmla="*/ 663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12" h="663">
                    <a:moveTo>
                      <a:pt x="68" y="142"/>
                    </a:moveTo>
                    <a:lnTo>
                      <a:pt x="68" y="142"/>
                    </a:lnTo>
                    <a:lnTo>
                      <a:pt x="743" y="142"/>
                    </a:lnTo>
                    <a:lnTo>
                      <a:pt x="743" y="631"/>
                    </a:lnTo>
                    <a:lnTo>
                      <a:pt x="477" y="631"/>
                    </a:lnTo>
                    <a:lnTo>
                      <a:pt x="477" y="424"/>
                    </a:lnTo>
                    <a:cubicBezTo>
                      <a:pt x="477" y="415"/>
                      <a:pt x="470" y="408"/>
                      <a:pt x="461" y="408"/>
                    </a:cubicBezTo>
                    <a:lnTo>
                      <a:pt x="350" y="408"/>
                    </a:lnTo>
                    <a:cubicBezTo>
                      <a:pt x="341" y="408"/>
                      <a:pt x="334" y="415"/>
                      <a:pt x="334" y="424"/>
                    </a:cubicBezTo>
                    <a:lnTo>
                      <a:pt x="334" y="631"/>
                    </a:lnTo>
                    <a:lnTo>
                      <a:pt x="68" y="631"/>
                    </a:lnTo>
                    <a:lnTo>
                      <a:pt x="68" y="142"/>
                    </a:lnTo>
                    <a:close/>
                    <a:moveTo>
                      <a:pt x="68" y="30"/>
                    </a:moveTo>
                    <a:lnTo>
                      <a:pt x="68" y="30"/>
                    </a:lnTo>
                    <a:lnTo>
                      <a:pt x="743" y="30"/>
                    </a:lnTo>
                    <a:lnTo>
                      <a:pt x="743" y="111"/>
                    </a:lnTo>
                    <a:lnTo>
                      <a:pt x="68" y="111"/>
                    </a:lnTo>
                    <a:lnTo>
                      <a:pt x="68" y="30"/>
                    </a:lnTo>
                    <a:close/>
                    <a:moveTo>
                      <a:pt x="446" y="631"/>
                    </a:moveTo>
                    <a:lnTo>
                      <a:pt x="446" y="631"/>
                    </a:lnTo>
                    <a:lnTo>
                      <a:pt x="365" y="631"/>
                    </a:lnTo>
                    <a:lnTo>
                      <a:pt x="365" y="439"/>
                    </a:lnTo>
                    <a:lnTo>
                      <a:pt x="446" y="439"/>
                    </a:lnTo>
                    <a:lnTo>
                      <a:pt x="446" y="631"/>
                    </a:lnTo>
                    <a:close/>
                    <a:moveTo>
                      <a:pt x="15" y="663"/>
                    </a:moveTo>
                    <a:lnTo>
                      <a:pt x="15" y="663"/>
                    </a:lnTo>
                    <a:lnTo>
                      <a:pt x="796" y="663"/>
                    </a:lnTo>
                    <a:cubicBezTo>
                      <a:pt x="805" y="663"/>
                      <a:pt x="812" y="655"/>
                      <a:pt x="812" y="647"/>
                    </a:cubicBezTo>
                    <a:cubicBezTo>
                      <a:pt x="812" y="638"/>
                      <a:pt x="805" y="631"/>
                      <a:pt x="796" y="631"/>
                    </a:cubicBezTo>
                    <a:lnTo>
                      <a:pt x="775" y="631"/>
                    </a:lnTo>
                    <a:lnTo>
                      <a:pt x="775" y="142"/>
                    </a:lnTo>
                    <a:lnTo>
                      <a:pt x="796" y="142"/>
                    </a:lnTo>
                    <a:cubicBezTo>
                      <a:pt x="805" y="142"/>
                      <a:pt x="812" y="135"/>
                      <a:pt x="812" y="126"/>
                    </a:cubicBezTo>
                    <a:cubicBezTo>
                      <a:pt x="812" y="118"/>
                      <a:pt x="805" y="111"/>
                      <a:pt x="796" y="111"/>
                    </a:cubicBezTo>
                    <a:lnTo>
                      <a:pt x="775" y="111"/>
                    </a:lnTo>
                    <a:lnTo>
                      <a:pt x="775" y="33"/>
                    </a:lnTo>
                    <a:cubicBezTo>
                      <a:pt x="775" y="14"/>
                      <a:pt x="759" y="0"/>
                      <a:pt x="740" y="0"/>
                    </a:cubicBezTo>
                    <a:lnTo>
                      <a:pt x="71" y="0"/>
                    </a:lnTo>
                    <a:cubicBezTo>
                      <a:pt x="52" y="0"/>
                      <a:pt x="37" y="14"/>
                      <a:pt x="37" y="33"/>
                    </a:cubicBezTo>
                    <a:lnTo>
                      <a:pt x="37" y="111"/>
                    </a:lnTo>
                    <a:lnTo>
                      <a:pt x="15" y="111"/>
                    </a:lnTo>
                    <a:cubicBezTo>
                      <a:pt x="7" y="111"/>
                      <a:pt x="0" y="118"/>
                      <a:pt x="0" y="126"/>
                    </a:cubicBezTo>
                    <a:cubicBezTo>
                      <a:pt x="0" y="135"/>
                      <a:pt x="7" y="142"/>
                      <a:pt x="15" y="142"/>
                    </a:cubicBezTo>
                    <a:lnTo>
                      <a:pt x="37" y="142"/>
                    </a:lnTo>
                    <a:lnTo>
                      <a:pt x="37" y="631"/>
                    </a:lnTo>
                    <a:lnTo>
                      <a:pt x="15" y="631"/>
                    </a:lnTo>
                    <a:cubicBezTo>
                      <a:pt x="7" y="631"/>
                      <a:pt x="0" y="638"/>
                      <a:pt x="0" y="647"/>
                    </a:cubicBezTo>
                    <a:cubicBezTo>
                      <a:pt x="0" y="655"/>
                      <a:pt x="7" y="663"/>
                      <a:pt x="15" y="663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</p:grpSp>
        <p:sp>
          <p:nvSpPr>
            <p:cNvPr id="30" name="Rectángulo 29"/>
            <p:cNvSpPr/>
            <p:nvPr/>
          </p:nvSpPr>
          <p:spPr>
            <a:xfrm>
              <a:off x="4950081" y="5174449"/>
              <a:ext cx="300220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MX" sz="1200" b="1" dirty="0"/>
                <a:t>Delegado de </a:t>
              </a:r>
              <a:r>
                <a:rPr lang="es-MX" sz="1200" b="1" dirty="0" smtClean="0"/>
                <a:t>SST</a:t>
              </a:r>
              <a:endParaRPr lang="es-MX" sz="1200" dirty="0"/>
            </a:p>
          </p:txBody>
        </p:sp>
        <p:sp>
          <p:nvSpPr>
            <p:cNvPr id="31" name="Marcador de texto 2">
              <a:extLst>
                <a:ext uri="{FF2B5EF4-FFF2-40B4-BE49-F238E27FC236}">
                  <a16:creationId xmlns:a16="http://schemas.microsoft.com/office/drawing/2014/main" xmlns="" id="{328429E5-D53C-3CD2-A2F0-CE417551744C}"/>
                </a:ext>
              </a:extLst>
            </p:cNvPr>
            <p:cNvSpPr txBox="1">
              <a:spLocks/>
            </p:cNvSpPr>
            <p:nvPr/>
          </p:nvSpPr>
          <p:spPr>
            <a:xfrm>
              <a:off x="5796825" y="4632295"/>
              <a:ext cx="1900145" cy="5078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300" b="0" i="0" u="none" strike="noStrike" cap="none" spc="0" baseline="0">
                  <a:solidFill>
                    <a:schemeClr val="tx1">
                      <a:lumMod val="75000"/>
                      <a:lumOff val="25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1pPr>
              <a:lvl2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100000"/>
                <a:buFont typeface="Wingdings" pitchFamily="2" charset="2"/>
                <a:buChar char="§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2pPr>
              <a:lvl3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Char char="▫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3pPr>
              <a:lvl4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Char char="▫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4pPr>
              <a:lvl5pPr marL="0" marR="0" indent="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None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5pPr>
              <a:lvl6pPr marL="22606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6pPr>
              <a:lvl7pPr marL="24892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7pPr>
              <a:lvl8pPr marL="27178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8pPr>
              <a:lvl9pPr marL="29464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lnSpc>
                  <a:spcPct val="100000"/>
                </a:lnSpc>
                <a:spcAft>
                  <a:spcPts val="600"/>
                </a:spcAft>
              </a:pPr>
              <a:r>
                <a:rPr lang="es-ES" sz="1400" b="1" spc="50" dirty="0" smtClean="0">
                  <a:solidFill>
                    <a:srgbClr val="13C045"/>
                  </a:solidFill>
                </a:rPr>
                <a:t>Centros </a:t>
              </a:r>
              <a:r>
                <a:rPr lang="es-ES" sz="1400" b="1" spc="50" dirty="0" smtClean="0">
                  <a:solidFill>
                    <a:srgbClr val="13C045"/>
                  </a:solidFill>
                </a:rPr>
                <a:t>de </a:t>
              </a:r>
              <a:r>
                <a:rPr lang="es-ES" sz="1400" b="1" spc="50" dirty="0" smtClean="0">
                  <a:solidFill>
                    <a:srgbClr val="13C045"/>
                  </a:solidFill>
                </a:rPr>
                <a:t>trabajo</a:t>
              </a:r>
            </a:p>
            <a:p>
              <a:pPr>
                <a:lnSpc>
                  <a:spcPct val="100000"/>
                </a:lnSpc>
                <a:spcAft>
                  <a:spcPts val="600"/>
                </a:spcAft>
              </a:pPr>
              <a:r>
                <a:rPr lang="es-ES" sz="1400" spc="50" dirty="0" smtClean="0">
                  <a:solidFill>
                    <a:srgbClr val="13C045"/>
                  </a:solidFill>
                </a:rPr>
                <a:t>(15 </a:t>
              </a:r>
              <a:r>
                <a:rPr lang="es-ES" sz="1400" spc="50" dirty="0">
                  <a:solidFill>
                    <a:srgbClr val="13C045"/>
                  </a:solidFill>
                </a:rPr>
                <a:t>trabajadores</a:t>
              </a:r>
              <a:r>
                <a:rPr lang="es-ES" sz="1400" spc="50" dirty="0" smtClean="0">
                  <a:solidFill>
                    <a:srgbClr val="13C045"/>
                  </a:solidFill>
                </a:rPr>
                <a:t>)</a:t>
              </a:r>
              <a:endParaRPr lang="es-ES" sz="1400" spc="50" dirty="0">
                <a:solidFill>
                  <a:srgbClr val="13C045"/>
                </a:solidFill>
              </a:endParaRPr>
            </a:p>
          </p:txBody>
        </p:sp>
      </p:grpSp>
      <p:grpSp>
        <p:nvGrpSpPr>
          <p:cNvPr id="76" name="Grupo 75"/>
          <p:cNvGrpSpPr/>
          <p:nvPr/>
        </p:nvGrpSpPr>
        <p:grpSpPr>
          <a:xfrm>
            <a:off x="5248146" y="3774408"/>
            <a:ext cx="3002209" cy="1166031"/>
            <a:chOff x="8102120" y="5166481"/>
            <a:chExt cx="3002209" cy="1166031"/>
          </a:xfrm>
        </p:grpSpPr>
        <p:sp>
          <p:nvSpPr>
            <p:cNvPr id="77" name="Freeform 113">
              <a:extLst>
                <a:ext uri="{FF2B5EF4-FFF2-40B4-BE49-F238E27FC236}">
                  <a16:creationId xmlns="" xmlns:a16="http://schemas.microsoft.com/office/drawing/2014/main" id="{1CA6437D-66EF-E07E-5F4D-551ACF21E9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32244" y="5166481"/>
              <a:ext cx="658862" cy="656362"/>
            </a:xfrm>
            <a:custGeom>
              <a:avLst/>
              <a:gdLst>
                <a:gd name="T0" fmla="*/ 525 w 871"/>
                <a:gd name="T1" fmla="*/ 713 h 872"/>
                <a:gd name="T2" fmla="*/ 681 w 871"/>
                <a:gd name="T3" fmla="*/ 590 h 872"/>
                <a:gd name="T4" fmla="*/ 655 w 871"/>
                <a:gd name="T5" fmla="*/ 380 h 872"/>
                <a:gd name="T6" fmla="*/ 655 w 871"/>
                <a:gd name="T7" fmla="*/ 404 h 872"/>
                <a:gd name="T8" fmla="*/ 323 w 871"/>
                <a:gd name="T9" fmla="*/ 38 h 872"/>
                <a:gd name="T10" fmla="*/ 621 w 871"/>
                <a:gd name="T11" fmla="*/ 187 h 872"/>
                <a:gd name="T12" fmla="*/ 621 w 871"/>
                <a:gd name="T13" fmla="*/ 187 h 872"/>
                <a:gd name="T14" fmla="*/ 337 w 871"/>
                <a:gd name="T15" fmla="*/ 779 h 872"/>
                <a:gd name="T16" fmla="*/ 389 w 871"/>
                <a:gd name="T17" fmla="*/ 837 h 872"/>
                <a:gd name="T18" fmla="*/ 389 w 871"/>
                <a:gd name="T19" fmla="*/ 837 h 872"/>
                <a:gd name="T20" fmla="*/ 216 w 871"/>
                <a:gd name="T21" fmla="*/ 779 h 872"/>
                <a:gd name="T22" fmla="*/ 34 w 871"/>
                <a:gd name="T23" fmla="*/ 164 h 872"/>
                <a:gd name="T24" fmla="*/ 34 w 871"/>
                <a:gd name="T25" fmla="*/ 164 h 872"/>
                <a:gd name="T26" fmla="*/ 82 w 871"/>
                <a:gd name="T27" fmla="*/ 129 h 872"/>
                <a:gd name="T28" fmla="*/ 303 w 871"/>
                <a:gd name="T29" fmla="*/ 779 h 872"/>
                <a:gd name="T30" fmla="*/ 250 w 871"/>
                <a:gd name="T31" fmla="*/ 665 h 872"/>
                <a:gd name="T32" fmla="*/ 303 w 871"/>
                <a:gd name="T33" fmla="*/ 578 h 872"/>
                <a:gd name="T34" fmla="*/ 303 w 871"/>
                <a:gd name="T35" fmla="*/ 578 h 872"/>
                <a:gd name="T36" fmla="*/ 250 w 871"/>
                <a:gd name="T37" fmla="*/ 582 h 872"/>
                <a:gd name="T38" fmla="*/ 303 w 871"/>
                <a:gd name="T39" fmla="*/ 495 h 872"/>
                <a:gd name="T40" fmla="*/ 250 w 871"/>
                <a:gd name="T41" fmla="*/ 318 h 872"/>
                <a:gd name="T42" fmla="*/ 250 w 871"/>
                <a:gd name="T43" fmla="*/ 222 h 872"/>
                <a:gd name="T44" fmla="*/ 250 w 871"/>
                <a:gd name="T45" fmla="*/ 222 h 872"/>
                <a:gd name="T46" fmla="*/ 257 w 871"/>
                <a:gd name="T47" fmla="*/ 277 h 872"/>
                <a:gd name="T48" fmla="*/ 303 w 871"/>
                <a:gd name="T49" fmla="*/ 164 h 872"/>
                <a:gd name="T50" fmla="*/ 250 w 871"/>
                <a:gd name="T51" fmla="*/ 164 h 872"/>
                <a:gd name="T52" fmla="*/ 288 w 871"/>
                <a:gd name="T53" fmla="*/ 130 h 872"/>
                <a:gd name="T54" fmla="*/ 707 w 871"/>
                <a:gd name="T55" fmla="*/ 187 h 872"/>
                <a:gd name="T56" fmla="*/ 707 w 871"/>
                <a:gd name="T57" fmla="*/ 187 h 872"/>
                <a:gd name="T58" fmla="*/ 655 w 871"/>
                <a:gd name="T59" fmla="*/ 221 h 872"/>
                <a:gd name="T60" fmla="*/ 741 w 871"/>
                <a:gd name="T61" fmla="*/ 164 h 872"/>
                <a:gd name="T62" fmla="*/ 741 w 871"/>
                <a:gd name="T63" fmla="*/ 164 h 872"/>
                <a:gd name="T64" fmla="*/ 713 w 871"/>
                <a:gd name="T65" fmla="*/ 573 h 872"/>
                <a:gd name="T66" fmla="*/ 724 w 871"/>
                <a:gd name="T67" fmla="*/ 438 h 872"/>
                <a:gd name="T68" fmla="*/ 871 w 871"/>
                <a:gd name="T69" fmla="*/ 204 h 872"/>
                <a:gd name="T70" fmla="*/ 869 w 871"/>
                <a:gd name="T71" fmla="*/ 139 h 872"/>
                <a:gd name="T72" fmla="*/ 309 w 871"/>
                <a:gd name="T73" fmla="*/ 1 h 872"/>
                <a:gd name="T74" fmla="*/ 8 w 871"/>
                <a:gd name="T75" fmla="*/ 132 h 872"/>
                <a:gd name="T76" fmla="*/ 1 w 871"/>
                <a:gd name="T77" fmla="*/ 141 h 872"/>
                <a:gd name="T78" fmla="*/ 216 w 871"/>
                <a:gd name="T79" fmla="*/ 222 h 872"/>
                <a:gd name="T80" fmla="*/ 158 w 871"/>
                <a:gd name="T81" fmla="*/ 779 h 872"/>
                <a:gd name="T82" fmla="*/ 424 w 871"/>
                <a:gd name="T83" fmla="*/ 779 h 872"/>
                <a:gd name="T84" fmla="*/ 337 w 871"/>
                <a:gd name="T85" fmla="*/ 486 h 872"/>
                <a:gd name="T86" fmla="*/ 638 w 871"/>
                <a:gd name="T87" fmla="*/ 438 h 872"/>
                <a:gd name="T88" fmla="*/ 707 w 871"/>
                <a:gd name="T89" fmla="*/ 522 h 872"/>
                <a:gd name="T90" fmla="*/ 655 w 871"/>
                <a:gd name="T91" fmla="*/ 505 h 872"/>
                <a:gd name="T92" fmla="*/ 621 w 871"/>
                <a:gd name="T93" fmla="*/ 505 h 872"/>
                <a:gd name="T94" fmla="*/ 508 w 871"/>
                <a:gd name="T95" fmla="*/ 678 h 872"/>
                <a:gd name="T96" fmla="*/ 854 w 871"/>
                <a:gd name="T97" fmla="*/ 843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71" h="872">
                  <a:moveTo>
                    <a:pt x="837" y="808"/>
                  </a:moveTo>
                  <a:lnTo>
                    <a:pt x="837" y="808"/>
                  </a:lnTo>
                  <a:lnTo>
                    <a:pt x="525" y="808"/>
                  </a:lnTo>
                  <a:lnTo>
                    <a:pt x="525" y="713"/>
                  </a:lnTo>
                  <a:lnTo>
                    <a:pt x="837" y="713"/>
                  </a:lnTo>
                  <a:lnTo>
                    <a:pt x="837" y="808"/>
                  </a:lnTo>
                  <a:close/>
                  <a:moveTo>
                    <a:pt x="681" y="590"/>
                  </a:moveTo>
                  <a:lnTo>
                    <a:pt x="681" y="590"/>
                  </a:lnTo>
                  <a:lnTo>
                    <a:pt x="770" y="678"/>
                  </a:lnTo>
                  <a:lnTo>
                    <a:pt x="592" y="678"/>
                  </a:lnTo>
                  <a:lnTo>
                    <a:pt x="681" y="590"/>
                  </a:lnTo>
                  <a:close/>
                  <a:moveTo>
                    <a:pt x="655" y="380"/>
                  </a:moveTo>
                  <a:lnTo>
                    <a:pt x="655" y="380"/>
                  </a:lnTo>
                  <a:lnTo>
                    <a:pt x="707" y="380"/>
                  </a:lnTo>
                  <a:lnTo>
                    <a:pt x="707" y="404"/>
                  </a:lnTo>
                  <a:lnTo>
                    <a:pt x="655" y="404"/>
                  </a:lnTo>
                  <a:lnTo>
                    <a:pt x="655" y="380"/>
                  </a:lnTo>
                  <a:close/>
                  <a:moveTo>
                    <a:pt x="323" y="129"/>
                  </a:moveTo>
                  <a:lnTo>
                    <a:pt x="323" y="129"/>
                  </a:lnTo>
                  <a:lnTo>
                    <a:pt x="323" y="38"/>
                  </a:lnTo>
                  <a:lnTo>
                    <a:pt x="708" y="129"/>
                  </a:lnTo>
                  <a:lnTo>
                    <a:pt x="323" y="129"/>
                  </a:lnTo>
                  <a:close/>
                  <a:moveTo>
                    <a:pt x="621" y="187"/>
                  </a:moveTo>
                  <a:lnTo>
                    <a:pt x="621" y="187"/>
                  </a:lnTo>
                  <a:lnTo>
                    <a:pt x="337" y="187"/>
                  </a:lnTo>
                  <a:lnTo>
                    <a:pt x="337" y="164"/>
                  </a:lnTo>
                  <a:lnTo>
                    <a:pt x="621" y="164"/>
                  </a:lnTo>
                  <a:lnTo>
                    <a:pt x="621" y="187"/>
                  </a:lnTo>
                  <a:close/>
                  <a:moveTo>
                    <a:pt x="361" y="558"/>
                  </a:moveTo>
                  <a:lnTo>
                    <a:pt x="361" y="558"/>
                  </a:lnTo>
                  <a:lnTo>
                    <a:pt x="361" y="779"/>
                  </a:lnTo>
                  <a:lnTo>
                    <a:pt x="337" y="779"/>
                  </a:lnTo>
                  <a:lnTo>
                    <a:pt x="337" y="535"/>
                  </a:lnTo>
                  <a:lnTo>
                    <a:pt x="361" y="558"/>
                  </a:lnTo>
                  <a:close/>
                  <a:moveTo>
                    <a:pt x="389" y="837"/>
                  </a:moveTo>
                  <a:lnTo>
                    <a:pt x="389" y="837"/>
                  </a:lnTo>
                  <a:lnTo>
                    <a:pt x="164" y="837"/>
                  </a:lnTo>
                  <a:lnTo>
                    <a:pt x="164" y="814"/>
                  </a:lnTo>
                  <a:lnTo>
                    <a:pt x="389" y="814"/>
                  </a:lnTo>
                  <a:lnTo>
                    <a:pt x="389" y="837"/>
                  </a:lnTo>
                  <a:close/>
                  <a:moveTo>
                    <a:pt x="193" y="558"/>
                  </a:moveTo>
                  <a:lnTo>
                    <a:pt x="193" y="558"/>
                  </a:lnTo>
                  <a:lnTo>
                    <a:pt x="216" y="535"/>
                  </a:lnTo>
                  <a:lnTo>
                    <a:pt x="216" y="779"/>
                  </a:lnTo>
                  <a:lnTo>
                    <a:pt x="193" y="779"/>
                  </a:lnTo>
                  <a:lnTo>
                    <a:pt x="193" y="558"/>
                  </a:lnTo>
                  <a:close/>
                  <a:moveTo>
                    <a:pt x="34" y="164"/>
                  </a:moveTo>
                  <a:lnTo>
                    <a:pt x="34" y="164"/>
                  </a:lnTo>
                  <a:lnTo>
                    <a:pt x="216" y="164"/>
                  </a:lnTo>
                  <a:lnTo>
                    <a:pt x="216" y="187"/>
                  </a:lnTo>
                  <a:lnTo>
                    <a:pt x="34" y="187"/>
                  </a:lnTo>
                  <a:lnTo>
                    <a:pt x="34" y="164"/>
                  </a:lnTo>
                  <a:close/>
                  <a:moveTo>
                    <a:pt x="231" y="46"/>
                  </a:moveTo>
                  <a:lnTo>
                    <a:pt x="231" y="46"/>
                  </a:lnTo>
                  <a:lnTo>
                    <a:pt x="231" y="129"/>
                  </a:lnTo>
                  <a:lnTo>
                    <a:pt x="82" y="129"/>
                  </a:lnTo>
                  <a:lnTo>
                    <a:pt x="231" y="46"/>
                  </a:lnTo>
                  <a:close/>
                  <a:moveTo>
                    <a:pt x="303" y="751"/>
                  </a:moveTo>
                  <a:lnTo>
                    <a:pt x="303" y="751"/>
                  </a:lnTo>
                  <a:lnTo>
                    <a:pt x="303" y="779"/>
                  </a:lnTo>
                  <a:lnTo>
                    <a:pt x="275" y="779"/>
                  </a:lnTo>
                  <a:lnTo>
                    <a:pt x="303" y="751"/>
                  </a:lnTo>
                  <a:close/>
                  <a:moveTo>
                    <a:pt x="250" y="665"/>
                  </a:moveTo>
                  <a:lnTo>
                    <a:pt x="250" y="665"/>
                  </a:lnTo>
                  <a:lnTo>
                    <a:pt x="296" y="710"/>
                  </a:lnTo>
                  <a:lnTo>
                    <a:pt x="250" y="755"/>
                  </a:lnTo>
                  <a:lnTo>
                    <a:pt x="250" y="665"/>
                  </a:lnTo>
                  <a:close/>
                  <a:moveTo>
                    <a:pt x="303" y="578"/>
                  </a:moveTo>
                  <a:lnTo>
                    <a:pt x="303" y="578"/>
                  </a:lnTo>
                  <a:lnTo>
                    <a:pt x="303" y="669"/>
                  </a:lnTo>
                  <a:lnTo>
                    <a:pt x="257" y="623"/>
                  </a:lnTo>
                  <a:lnTo>
                    <a:pt x="303" y="578"/>
                  </a:lnTo>
                  <a:close/>
                  <a:moveTo>
                    <a:pt x="250" y="491"/>
                  </a:moveTo>
                  <a:lnTo>
                    <a:pt x="250" y="491"/>
                  </a:lnTo>
                  <a:lnTo>
                    <a:pt x="296" y="537"/>
                  </a:lnTo>
                  <a:lnTo>
                    <a:pt x="250" y="582"/>
                  </a:lnTo>
                  <a:lnTo>
                    <a:pt x="250" y="491"/>
                  </a:lnTo>
                  <a:close/>
                  <a:moveTo>
                    <a:pt x="303" y="405"/>
                  </a:moveTo>
                  <a:lnTo>
                    <a:pt x="303" y="405"/>
                  </a:lnTo>
                  <a:lnTo>
                    <a:pt x="303" y="495"/>
                  </a:lnTo>
                  <a:lnTo>
                    <a:pt x="257" y="450"/>
                  </a:lnTo>
                  <a:lnTo>
                    <a:pt x="303" y="405"/>
                  </a:lnTo>
                  <a:close/>
                  <a:moveTo>
                    <a:pt x="250" y="318"/>
                  </a:moveTo>
                  <a:lnTo>
                    <a:pt x="250" y="318"/>
                  </a:lnTo>
                  <a:lnTo>
                    <a:pt x="296" y="363"/>
                  </a:lnTo>
                  <a:lnTo>
                    <a:pt x="250" y="409"/>
                  </a:lnTo>
                  <a:lnTo>
                    <a:pt x="250" y="318"/>
                  </a:lnTo>
                  <a:close/>
                  <a:moveTo>
                    <a:pt x="250" y="222"/>
                  </a:moveTo>
                  <a:lnTo>
                    <a:pt x="250" y="222"/>
                  </a:lnTo>
                  <a:lnTo>
                    <a:pt x="264" y="222"/>
                  </a:lnTo>
                  <a:lnTo>
                    <a:pt x="250" y="235"/>
                  </a:lnTo>
                  <a:lnTo>
                    <a:pt x="250" y="222"/>
                  </a:lnTo>
                  <a:close/>
                  <a:moveTo>
                    <a:pt x="303" y="231"/>
                  </a:moveTo>
                  <a:lnTo>
                    <a:pt x="303" y="231"/>
                  </a:lnTo>
                  <a:lnTo>
                    <a:pt x="303" y="322"/>
                  </a:lnTo>
                  <a:lnTo>
                    <a:pt x="257" y="277"/>
                  </a:lnTo>
                  <a:lnTo>
                    <a:pt x="303" y="231"/>
                  </a:lnTo>
                  <a:close/>
                  <a:moveTo>
                    <a:pt x="250" y="164"/>
                  </a:moveTo>
                  <a:lnTo>
                    <a:pt x="250" y="164"/>
                  </a:lnTo>
                  <a:lnTo>
                    <a:pt x="303" y="164"/>
                  </a:lnTo>
                  <a:lnTo>
                    <a:pt x="303" y="183"/>
                  </a:lnTo>
                  <a:lnTo>
                    <a:pt x="298" y="187"/>
                  </a:lnTo>
                  <a:lnTo>
                    <a:pt x="250" y="187"/>
                  </a:lnTo>
                  <a:lnTo>
                    <a:pt x="250" y="164"/>
                  </a:lnTo>
                  <a:close/>
                  <a:moveTo>
                    <a:pt x="265" y="34"/>
                  </a:moveTo>
                  <a:lnTo>
                    <a:pt x="265" y="34"/>
                  </a:lnTo>
                  <a:lnTo>
                    <a:pt x="288" y="34"/>
                  </a:lnTo>
                  <a:lnTo>
                    <a:pt x="288" y="130"/>
                  </a:lnTo>
                  <a:lnTo>
                    <a:pt x="265" y="130"/>
                  </a:lnTo>
                  <a:lnTo>
                    <a:pt x="265" y="34"/>
                  </a:lnTo>
                  <a:close/>
                  <a:moveTo>
                    <a:pt x="707" y="187"/>
                  </a:moveTo>
                  <a:lnTo>
                    <a:pt x="707" y="187"/>
                  </a:lnTo>
                  <a:lnTo>
                    <a:pt x="655" y="187"/>
                  </a:lnTo>
                  <a:lnTo>
                    <a:pt x="655" y="164"/>
                  </a:lnTo>
                  <a:lnTo>
                    <a:pt x="707" y="164"/>
                  </a:lnTo>
                  <a:lnTo>
                    <a:pt x="707" y="187"/>
                  </a:lnTo>
                  <a:close/>
                  <a:moveTo>
                    <a:pt x="707" y="346"/>
                  </a:moveTo>
                  <a:lnTo>
                    <a:pt x="707" y="346"/>
                  </a:lnTo>
                  <a:lnTo>
                    <a:pt x="655" y="346"/>
                  </a:lnTo>
                  <a:lnTo>
                    <a:pt x="655" y="221"/>
                  </a:lnTo>
                  <a:lnTo>
                    <a:pt x="707" y="221"/>
                  </a:lnTo>
                  <a:lnTo>
                    <a:pt x="707" y="346"/>
                  </a:lnTo>
                  <a:close/>
                  <a:moveTo>
                    <a:pt x="741" y="164"/>
                  </a:moveTo>
                  <a:lnTo>
                    <a:pt x="741" y="164"/>
                  </a:lnTo>
                  <a:lnTo>
                    <a:pt x="837" y="164"/>
                  </a:lnTo>
                  <a:lnTo>
                    <a:pt x="837" y="187"/>
                  </a:lnTo>
                  <a:lnTo>
                    <a:pt x="741" y="187"/>
                  </a:lnTo>
                  <a:lnTo>
                    <a:pt x="741" y="164"/>
                  </a:lnTo>
                  <a:close/>
                  <a:moveTo>
                    <a:pt x="854" y="678"/>
                  </a:moveTo>
                  <a:lnTo>
                    <a:pt x="854" y="678"/>
                  </a:lnTo>
                  <a:lnTo>
                    <a:pt x="818" y="678"/>
                  </a:lnTo>
                  <a:lnTo>
                    <a:pt x="713" y="573"/>
                  </a:lnTo>
                  <a:cubicBezTo>
                    <a:pt x="740" y="557"/>
                    <a:pt x="749" y="522"/>
                    <a:pt x="734" y="493"/>
                  </a:cubicBezTo>
                  <a:cubicBezTo>
                    <a:pt x="727" y="479"/>
                    <a:pt x="714" y="469"/>
                    <a:pt x="698" y="464"/>
                  </a:cubicBezTo>
                  <a:lnTo>
                    <a:pt x="698" y="438"/>
                  </a:lnTo>
                  <a:lnTo>
                    <a:pt x="724" y="438"/>
                  </a:lnTo>
                  <a:cubicBezTo>
                    <a:pt x="734" y="438"/>
                    <a:pt x="741" y="430"/>
                    <a:pt x="741" y="421"/>
                  </a:cubicBezTo>
                  <a:lnTo>
                    <a:pt x="741" y="222"/>
                  </a:lnTo>
                  <a:lnTo>
                    <a:pt x="854" y="222"/>
                  </a:lnTo>
                  <a:cubicBezTo>
                    <a:pt x="864" y="222"/>
                    <a:pt x="871" y="214"/>
                    <a:pt x="871" y="204"/>
                  </a:cubicBezTo>
                  <a:lnTo>
                    <a:pt x="871" y="146"/>
                  </a:lnTo>
                  <a:cubicBezTo>
                    <a:pt x="871" y="146"/>
                    <a:pt x="871" y="145"/>
                    <a:pt x="871" y="145"/>
                  </a:cubicBezTo>
                  <a:cubicBezTo>
                    <a:pt x="871" y="143"/>
                    <a:pt x="871" y="142"/>
                    <a:pt x="870" y="141"/>
                  </a:cubicBezTo>
                  <a:cubicBezTo>
                    <a:pt x="870" y="140"/>
                    <a:pt x="870" y="139"/>
                    <a:pt x="869" y="139"/>
                  </a:cubicBezTo>
                  <a:cubicBezTo>
                    <a:pt x="868" y="136"/>
                    <a:pt x="865" y="133"/>
                    <a:pt x="862" y="132"/>
                  </a:cubicBezTo>
                  <a:cubicBezTo>
                    <a:pt x="862" y="131"/>
                    <a:pt x="861" y="131"/>
                    <a:pt x="860" y="130"/>
                  </a:cubicBezTo>
                  <a:cubicBezTo>
                    <a:pt x="859" y="130"/>
                    <a:pt x="859" y="130"/>
                    <a:pt x="858" y="130"/>
                  </a:cubicBezTo>
                  <a:lnTo>
                    <a:pt x="309" y="1"/>
                  </a:lnTo>
                  <a:cubicBezTo>
                    <a:pt x="308" y="1"/>
                    <a:pt x="307" y="0"/>
                    <a:pt x="305" y="0"/>
                  </a:cubicBezTo>
                  <a:lnTo>
                    <a:pt x="248" y="0"/>
                  </a:lnTo>
                  <a:cubicBezTo>
                    <a:pt x="246" y="1"/>
                    <a:pt x="244" y="1"/>
                    <a:pt x="242" y="2"/>
                  </a:cubicBezTo>
                  <a:lnTo>
                    <a:pt x="8" y="132"/>
                  </a:lnTo>
                  <a:cubicBezTo>
                    <a:pt x="7" y="132"/>
                    <a:pt x="6" y="133"/>
                    <a:pt x="6" y="133"/>
                  </a:cubicBezTo>
                  <a:cubicBezTo>
                    <a:pt x="5" y="134"/>
                    <a:pt x="5" y="134"/>
                    <a:pt x="4" y="135"/>
                  </a:cubicBezTo>
                  <a:cubicBezTo>
                    <a:pt x="3" y="136"/>
                    <a:pt x="2" y="138"/>
                    <a:pt x="1" y="140"/>
                  </a:cubicBezTo>
                  <a:lnTo>
                    <a:pt x="1" y="141"/>
                  </a:lnTo>
                  <a:cubicBezTo>
                    <a:pt x="0" y="142"/>
                    <a:pt x="0" y="144"/>
                    <a:pt x="0" y="146"/>
                  </a:cubicBezTo>
                  <a:lnTo>
                    <a:pt x="0" y="204"/>
                  </a:lnTo>
                  <a:cubicBezTo>
                    <a:pt x="0" y="214"/>
                    <a:pt x="7" y="222"/>
                    <a:pt x="17" y="222"/>
                  </a:cubicBezTo>
                  <a:lnTo>
                    <a:pt x="216" y="222"/>
                  </a:lnTo>
                  <a:lnTo>
                    <a:pt x="216" y="486"/>
                  </a:lnTo>
                  <a:lnTo>
                    <a:pt x="163" y="539"/>
                  </a:lnTo>
                  <a:cubicBezTo>
                    <a:pt x="160" y="542"/>
                    <a:pt x="158" y="546"/>
                    <a:pt x="158" y="551"/>
                  </a:cubicBezTo>
                  <a:lnTo>
                    <a:pt x="158" y="779"/>
                  </a:lnTo>
                  <a:lnTo>
                    <a:pt x="129" y="779"/>
                  </a:lnTo>
                  <a:lnTo>
                    <a:pt x="129" y="872"/>
                  </a:lnTo>
                  <a:lnTo>
                    <a:pt x="424" y="872"/>
                  </a:lnTo>
                  <a:lnTo>
                    <a:pt x="424" y="779"/>
                  </a:lnTo>
                  <a:lnTo>
                    <a:pt x="395" y="779"/>
                  </a:lnTo>
                  <a:lnTo>
                    <a:pt x="395" y="551"/>
                  </a:lnTo>
                  <a:cubicBezTo>
                    <a:pt x="395" y="546"/>
                    <a:pt x="393" y="542"/>
                    <a:pt x="390" y="539"/>
                  </a:cubicBezTo>
                  <a:lnTo>
                    <a:pt x="337" y="486"/>
                  </a:lnTo>
                  <a:lnTo>
                    <a:pt x="337" y="222"/>
                  </a:lnTo>
                  <a:lnTo>
                    <a:pt x="621" y="222"/>
                  </a:lnTo>
                  <a:lnTo>
                    <a:pt x="621" y="421"/>
                  </a:lnTo>
                  <a:cubicBezTo>
                    <a:pt x="621" y="430"/>
                    <a:pt x="628" y="438"/>
                    <a:pt x="638" y="438"/>
                  </a:cubicBezTo>
                  <a:lnTo>
                    <a:pt x="664" y="438"/>
                  </a:lnTo>
                  <a:lnTo>
                    <a:pt x="664" y="479"/>
                  </a:lnTo>
                  <a:cubicBezTo>
                    <a:pt x="664" y="488"/>
                    <a:pt x="672" y="496"/>
                    <a:pt x="681" y="496"/>
                  </a:cubicBezTo>
                  <a:cubicBezTo>
                    <a:pt x="696" y="496"/>
                    <a:pt x="707" y="508"/>
                    <a:pt x="707" y="522"/>
                  </a:cubicBezTo>
                  <a:cubicBezTo>
                    <a:pt x="707" y="537"/>
                    <a:pt x="696" y="548"/>
                    <a:pt x="681" y="548"/>
                  </a:cubicBezTo>
                  <a:cubicBezTo>
                    <a:pt x="667" y="548"/>
                    <a:pt x="655" y="537"/>
                    <a:pt x="655" y="522"/>
                  </a:cubicBezTo>
                  <a:lnTo>
                    <a:pt x="655" y="505"/>
                  </a:lnTo>
                  <a:cubicBezTo>
                    <a:pt x="655" y="505"/>
                    <a:pt x="655" y="505"/>
                    <a:pt x="655" y="505"/>
                  </a:cubicBezTo>
                  <a:cubicBezTo>
                    <a:pt x="655" y="496"/>
                    <a:pt x="647" y="488"/>
                    <a:pt x="638" y="488"/>
                  </a:cubicBezTo>
                  <a:cubicBezTo>
                    <a:pt x="628" y="488"/>
                    <a:pt x="621" y="496"/>
                    <a:pt x="621" y="505"/>
                  </a:cubicBezTo>
                  <a:cubicBezTo>
                    <a:pt x="621" y="505"/>
                    <a:pt x="621" y="505"/>
                    <a:pt x="621" y="505"/>
                  </a:cubicBezTo>
                  <a:lnTo>
                    <a:pt x="621" y="505"/>
                  </a:lnTo>
                  <a:lnTo>
                    <a:pt x="621" y="522"/>
                  </a:lnTo>
                  <a:cubicBezTo>
                    <a:pt x="621" y="543"/>
                    <a:pt x="632" y="562"/>
                    <a:pt x="649" y="573"/>
                  </a:cubicBezTo>
                  <a:lnTo>
                    <a:pt x="544" y="678"/>
                  </a:lnTo>
                  <a:lnTo>
                    <a:pt x="508" y="678"/>
                  </a:lnTo>
                  <a:cubicBezTo>
                    <a:pt x="498" y="678"/>
                    <a:pt x="491" y="686"/>
                    <a:pt x="491" y="695"/>
                  </a:cubicBezTo>
                  <a:lnTo>
                    <a:pt x="491" y="825"/>
                  </a:lnTo>
                  <a:cubicBezTo>
                    <a:pt x="491" y="835"/>
                    <a:pt x="498" y="843"/>
                    <a:pt x="508" y="843"/>
                  </a:cubicBezTo>
                  <a:lnTo>
                    <a:pt x="854" y="843"/>
                  </a:lnTo>
                  <a:cubicBezTo>
                    <a:pt x="864" y="843"/>
                    <a:pt x="871" y="835"/>
                    <a:pt x="871" y="825"/>
                  </a:cubicBezTo>
                  <a:lnTo>
                    <a:pt x="871" y="695"/>
                  </a:lnTo>
                  <a:cubicBezTo>
                    <a:pt x="871" y="686"/>
                    <a:pt x="864" y="678"/>
                    <a:pt x="854" y="678"/>
                  </a:cubicBezTo>
                  <a:close/>
                </a:path>
              </a:pathLst>
            </a:custGeom>
            <a:solidFill>
              <a:srgbClr val="13C04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>
                <a:solidFill>
                  <a:srgbClr val="13C045"/>
                </a:solidFill>
              </a:endParaRPr>
            </a:p>
          </p:txBody>
        </p:sp>
        <p:sp>
          <p:nvSpPr>
            <p:cNvPr id="78" name="Rectángulo 77"/>
            <p:cNvSpPr/>
            <p:nvPr/>
          </p:nvSpPr>
          <p:spPr>
            <a:xfrm>
              <a:off x="8102120" y="5870847"/>
              <a:ext cx="300220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MX" sz="1200" b="1" dirty="0"/>
                <a:t>Comité Paritario de higiene y Seguridad</a:t>
              </a:r>
              <a:endParaRPr lang="es-MX" sz="1200" dirty="0"/>
            </a:p>
          </p:txBody>
        </p:sp>
        <p:sp>
          <p:nvSpPr>
            <p:cNvPr id="79" name="Marcador de texto 2">
              <a:extLst>
                <a:ext uri="{FF2B5EF4-FFF2-40B4-BE49-F238E27FC236}">
                  <a16:creationId xmlns:a16="http://schemas.microsoft.com/office/drawing/2014/main" xmlns="" id="{328429E5-D53C-3CD2-A2F0-CE417551744C}"/>
                </a:ext>
              </a:extLst>
            </p:cNvPr>
            <p:cNvSpPr txBox="1">
              <a:spLocks/>
            </p:cNvSpPr>
            <p:nvPr/>
          </p:nvSpPr>
          <p:spPr>
            <a:xfrm>
              <a:off x="8978986" y="5307593"/>
              <a:ext cx="1900145" cy="5078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300" b="0" i="0" u="none" strike="noStrike" cap="none" spc="0" baseline="0">
                  <a:solidFill>
                    <a:schemeClr val="tx1">
                      <a:lumMod val="75000"/>
                      <a:lumOff val="25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1pPr>
              <a:lvl2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100000"/>
                <a:buFont typeface="Wingdings" pitchFamily="2" charset="2"/>
                <a:buChar char="§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2pPr>
              <a:lvl3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Char char="▫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3pPr>
              <a:lvl4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Char char="▫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4pPr>
              <a:lvl5pPr marL="0" marR="0" indent="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None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5pPr>
              <a:lvl6pPr marL="22606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6pPr>
              <a:lvl7pPr marL="24892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7pPr>
              <a:lvl8pPr marL="27178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8pPr>
              <a:lvl9pPr marL="29464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lnSpc>
                  <a:spcPct val="100000"/>
                </a:lnSpc>
                <a:spcAft>
                  <a:spcPts val="600"/>
                </a:spcAft>
              </a:pPr>
              <a:r>
                <a:rPr lang="es-ES" sz="1400" b="1" spc="50" dirty="0" smtClean="0">
                  <a:solidFill>
                    <a:srgbClr val="13C045"/>
                  </a:solidFill>
                </a:rPr>
                <a:t>Centro de </a:t>
              </a:r>
              <a:r>
                <a:rPr lang="es-ES" sz="1400" b="1" spc="50" dirty="0" smtClean="0">
                  <a:solidFill>
                    <a:srgbClr val="13C045"/>
                  </a:solidFill>
                </a:rPr>
                <a:t>trabajo</a:t>
              </a:r>
            </a:p>
            <a:p>
              <a:pPr>
                <a:lnSpc>
                  <a:spcPct val="100000"/>
                </a:lnSpc>
                <a:spcAft>
                  <a:spcPts val="600"/>
                </a:spcAft>
              </a:pPr>
              <a:r>
                <a:rPr lang="es-ES" sz="1400" spc="50" dirty="0" smtClean="0">
                  <a:solidFill>
                    <a:srgbClr val="13C045"/>
                  </a:solidFill>
                </a:rPr>
                <a:t>(30 </a:t>
              </a:r>
              <a:r>
                <a:rPr lang="es-ES" sz="1400" spc="50" dirty="0">
                  <a:solidFill>
                    <a:srgbClr val="13C045"/>
                  </a:solidFill>
                </a:rPr>
                <a:t>trabajadores</a:t>
              </a:r>
              <a:r>
                <a:rPr lang="es-ES" sz="1400" spc="50" dirty="0" smtClean="0">
                  <a:solidFill>
                    <a:srgbClr val="13C045"/>
                  </a:solidFill>
                </a:rPr>
                <a:t>)</a:t>
              </a:r>
              <a:endParaRPr lang="es-ES" sz="1400" spc="50" dirty="0">
                <a:solidFill>
                  <a:srgbClr val="13C045"/>
                </a:solidFill>
              </a:endParaRPr>
            </a:p>
          </p:txBody>
        </p:sp>
      </p:grpSp>
      <p:cxnSp>
        <p:nvCxnSpPr>
          <p:cNvPr id="82" name="Conector angular 81"/>
          <p:cNvCxnSpPr>
            <a:stCxn id="36" idx="4"/>
            <a:endCxn id="78" idx="1"/>
          </p:cNvCxnSpPr>
          <p:nvPr/>
        </p:nvCxnSpPr>
        <p:spPr>
          <a:xfrm rot="16200000" flipH="1">
            <a:off x="1812014" y="1273474"/>
            <a:ext cx="2470861" cy="4401403"/>
          </a:xfrm>
          <a:prstGeom prst="bentConnector2">
            <a:avLst/>
          </a:prstGeom>
          <a:ln>
            <a:prstDash val="dash"/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75" name="Grupo 74"/>
          <p:cNvGrpSpPr/>
          <p:nvPr/>
        </p:nvGrpSpPr>
        <p:grpSpPr>
          <a:xfrm>
            <a:off x="2343052" y="5583245"/>
            <a:ext cx="3002209" cy="1118153"/>
            <a:chOff x="4950081" y="4517961"/>
            <a:chExt cx="3002209" cy="1118153"/>
          </a:xfrm>
        </p:grpSpPr>
        <p:grpSp>
          <p:nvGrpSpPr>
            <p:cNvPr id="80" name="Group 49">
              <a:extLst>
                <a:ext uri="{FF2B5EF4-FFF2-40B4-BE49-F238E27FC236}">
                  <a16:creationId xmlns="" xmlns:a16="http://schemas.microsoft.com/office/drawing/2014/main" id="{08D3BEA5-C08B-49AB-3BA7-587282D926F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983542" y="4517961"/>
              <a:ext cx="700899" cy="572823"/>
              <a:chOff x="4164" y="1327"/>
              <a:chExt cx="498" cy="407"/>
            </a:xfrm>
            <a:solidFill>
              <a:schemeClr val="accent1"/>
            </a:solidFill>
          </p:grpSpPr>
          <p:sp>
            <p:nvSpPr>
              <p:cNvPr id="84" name="Freeform 50">
                <a:extLst>
                  <a:ext uri="{FF2B5EF4-FFF2-40B4-BE49-F238E27FC236}">
                    <a16:creationId xmlns="" xmlns:a16="http://schemas.microsoft.com/office/drawing/2014/main" id="{EE44B439-F2BE-1644-319B-C1E8D1BFE6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55" y="1578"/>
                <a:ext cx="87" cy="87"/>
              </a:xfrm>
              <a:custGeom>
                <a:avLst/>
                <a:gdLst>
                  <a:gd name="T0" fmla="*/ 112 w 143"/>
                  <a:gd name="T1" fmla="*/ 112 h 143"/>
                  <a:gd name="T2" fmla="*/ 112 w 143"/>
                  <a:gd name="T3" fmla="*/ 112 h 143"/>
                  <a:gd name="T4" fmla="*/ 32 w 143"/>
                  <a:gd name="T5" fmla="*/ 112 h 143"/>
                  <a:gd name="T6" fmla="*/ 32 w 143"/>
                  <a:gd name="T7" fmla="*/ 31 h 143"/>
                  <a:gd name="T8" fmla="*/ 112 w 143"/>
                  <a:gd name="T9" fmla="*/ 31 h 143"/>
                  <a:gd name="T10" fmla="*/ 112 w 143"/>
                  <a:gd name="T11" fmla="*/ 112 h 143"/>
                  <a:gd name="T12" fmla="*/ 143 w 143"/>
                  <a:gd name="T13" fmla="*/ 16 h 143"/>
                  <a:gd name="T14" fmla="*/ 143 w 143"/>
                  <a:gd name="T15" fmla="*/ 16 h 143"/>
                  <a:gd name="T16" fmla="*/ 127 w 143"/>
                  <a:gd name="T17" fmla="*/ 0 h 143"/>
                  <a:gd name="T18" fmla="*/ 16 w 143"/>
                  <a:gd name="T19" fmla="*/ 0 h 143"/>
                  <a:gd name="T20" fmla="*/ 0 w 143"/>
                  <a:gd name="T21" fmla="*/ 16 h 143"/>
                  <a:gd name="T22" fmla="*/ 0 w 143"/>
                  <a:gd name="T23" fmla="*/ 127 h 143"/>
                  <a:gd name="T24" fmla="*/ 16 w 143"/>
                  <a:gd name="T25" fmla="*/ 143 h 143"/>
                  <a:gd name="T26" fmla="*/ 127 w 143"/>
                  <a:gd name="T27" fmla="*/ 143 h 143"/>
                  <a:gd name="T28" fmla="*/ 143 w 143"/>
                  <a:gd name="T29" fmla="*/ 127 h 143"/>
                  <a:gd name="T30" fmla="*/ 143 w 143"/>
                  <a:gd name="T31" fmla="*/ 1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143">
                    <a:moveTo>
                      <a:pt x="112" y="112"/>
                    </a:moveTo>
                    <a:lnTo>
                      <a:pt x="112" y="112"/>
                    </a:lnTo>
                    <a:lnTo>
                      <a:pt x="32" y="112"/>
                    </a:lnTo>
                    <a:lnTo>
                      <a:pt x="32" y="31"/>
                    </a:lnTo>
                    <a:lnTo>
                      <a:pt x="112" y="31"/>
                    </a:lnTo>
                    <a:lnTo>
                      <a:pt x="112" y="112"/>
                    </a:lnTo>
                    <a:close/>
                    <a:moveTo>
                      <a:pt x="143" y="16"/>
                    </a:moveTo>
                    <a:lnTo>
                      <a:pt x="143" y="16"/>
                    </a:lnTo>
                    <a:cubicBezTo>
                      <a:pt x="143" y="7"/>
                      <a:pt x="136" y="0"/>
                      <a:pt x="127" y="0"/>
                    </a:cubicBezTo>
                    <a:lnTo>
                      <a:pt x="16" y="0"/>
                    </a:lnTo>
                    <a:cubicBezTo>
                      <a:pt x="7" y="0"/>
                      <a:pt x="0" y="7"/>
                      <a:pt x="0" y="16"/>
                    </a:cubicBezTo>
                    <a:lnTo>
                      <a:pt x="0" y="127"/>
                    </a:lnTo>
                    <a:cubicBezTo>
                      <a:pt x="0" y="136"/>
                      <a:pt x="7" y="143"/>
                      <a:pt x="16" y="143"/>
                    </a:cubicBezTo>
                    <a:lnTo>
                      <a:pt x="127" y="143"/>
                    </a:lnTo>
                    <a:cubicBezTo>
                      <a:pt x="136" y="143"/>
                      <a:pt x="143" y="136"/>
                      <a:pt x="143" y="127"/>
                    </a:cubicBezTo>
                    <a:lnTo>
                      <a:pt x="143" y="16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85" name="Freeform 51">
                <a:extLst>
                  <a:ext uri="{FF2B5EF4-FFF2-40B4-BE49-F238E27FC236}">
                    <a16:creationId xmlns="" xmlns:a16="http://schemas.microsoft.com/office/drawing/2014/main" id="{93B9B815-C69B-FFDD-C492-C648CB5B34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83" y="1578"/>
                <a:ext cx="87" cy="87"/>
              </a:xfrm>
              <a:custGeom>
                <a:avLst/>
                <a:gdLst>
                  <a:gd name="T0" fmla="*/ 112 w 143"/>
                  <a:gd name="T1" fmla="*/ 112 h 143"/>
                  <a:gd name="T2" fmla="*/ 112 w 143"/>
                  <a:gd name="T3" fmla="*/ 112 h 143"/>
                  <a:gd name="T4" fmla="*/ 31 w 143"/>
                  <a:gd name="T5" fmla="*/ 112 h 143"/>
                  <a:gd name="T6" fmla="*/ 31 w 143"/>
                  <a:gd name="T7" fmla="*/ 31 h 143"/>
                  <a:gd name="T8" fmla="*/ 112 w 143"/>
                  <a:gd name="T9" fmla="*/ 31 h 143"/>
                  <a:gd name="T10" fmla="*/ 112 w 143"/>
                  <a:gd name="T11" fmla="*/ 112 h 143"/>
                  <a:gd name="T12" fmla="*/ 127 w 143"/>
                  <a:gd name="T13" fmla="*/ 0 h 143"/>
                  <a:gd name="T14" fmla="*/ 127 w 143"/>
                  <a:gd name="T15" fmla="*/ 0 h 143"/>
                  <a:gd name="T16" fmla="*/ 16 w 143"/>
                  <a:gd name="T17" fmla="*/ 0 h 143"/>
                  <a:gd name="T18" fmla="*/ 0 w 143"/>
                  <a:gd name="T19" fmla="*/ 16 h 143"/>
                  <a:gd name="T20" fmla="*/ 0 w 143"/>
                  <a:gd name="T21" fmla="*/ 127 h 143"/>
                  <a:gd name="T22" fmla="*/ 16 w 143"/>
                  <a:gd name="T23" fmla="*/ 143 h 143"/>
                  <a:gd name="T24" fmla="*/ 127 w 143"/>
                  <a:gd name="T25" fmla="*/ 143 h 143"/>
                  <a:gd name="T26" fmla="*/ 143 w 143"/>
                  <a:gd name="T27" fmla="*/ 127 h 143"/>
                  <a:gd name="T28" fmla="*/ 143 w 143"/>
                  <a:gd name="T29" fmla="*/ 16 h 143"/>
                  <a:gd name="T30" fmla="*/ 127 w 143"/>
                  <a:gd name="T31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143">
                    <a:moveTo>
                      <a:pt x="112" y="112"/>
                    </a:moveTo>
                    <a:lnTo>
                      <a:pt x="112" y="112"/>
                    </a:lnTo>
                    <a:lnTo>
                      <a:pt x="31" y="112"/>
                    </a:lnTo>
                    <a:lnTo>
                      <a:pt x="31" y="31"/>
                    </a:lnTo>
                    <a:lnTo>
                      <a:pt x="112" y="31"/>
                    </a:lnTo>
                    <a:lnTo>
                      <a:pt x="112" y="112"/>
                    </a:lnTo>
                    <a:close/>
                    <a:moveTo>
                      <a:pt x="127" y="0"/>
                    </a:moveTo>
                    <a:lnTo>
                      <a:pt x="127" y="0"/>
                    </a:lnTo>
                    <a:lnTo>
                      <a:pt x="16" y="0"/>
                    </a:lnTo>
                    <a:cubicBezTo>
                      <a:pt x="7" y="0"/>
                      <a:pt x="0" y="7"/>
                      <a:pt x="0" y="16"/>
                    </a:cubicBezTo>
                    <a:lnTo>
                      <a:pt x="0" y="127"/>
                    </a:lnTo>
                    <a:cubicBezTo>
                      <a:pt x="0" y="136"/>
                      <a:pt x="7" y="143"/>
                      <a:pt x="16" y="143"/>
                    </a:cubicBezTo>
                    <a:lnTo>
                      <a:pt x="127" y="143"/>
                    </a:lnTo>
                    <a:cubicBezTo>
                      <a:pt x="136" y="143"/>
                      <a:pt x="143" y="136"/>
                      <a:pt x="143" y="127"/>
                    </a:cubicBezTo>
                    <a:lnTo>
                      <a:pt x="143" y="16"/>
                    </a:lnTo>
                    <a:cubicBezTo>
                      <a:pt x="143" y="7"/>
                      <a:pt x="136" y="0"/>
                      <a:pt x="127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  <p:sp>
            <p:nvSpPr>
              <p:cNvPr id="86" name="Freeform 52">
                <a:extLst>
                  <a:ext uri="{FF2B5EF4-FFF2-40B4-BE49-F238E27FC236}">
                    <a16:creationId xmlns="" xmlns:a16="http://schemas.microsoft.com/office/drawing/2014/main" id="{470083B8-FE19-D1B0-EEA0-4BC6CDB809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64" y="1327"/>
                <a:ext cx="498" cy="407"/>
              </a:xfrm>
              <a:custGeom>
                <a:avLst/>
                <a:gdLst>
                  <a:gd name="T0" fmla="*/ 68 w 812"/>
                  <a:gd name="T1" fmla="*/ 142 h 663"/>
                  <a:gd name="T2" fmla="*/ 68 w 812"/>
                  <a:gd name="T3" fmla="*/ 142 h 663"/>
                  <a:gd name="T4" fmla="*/ 743 w 812"/>
                  <a:gd name="T5" fmla="*/ 142 h 663"/>
                  <a:gd name="T6" fmla="*/ 743 w 812"/>
                  <a:gd name="T7" fmla="*/ 631 h 663"/>
                  <a:gd name="T8" fmla="*/ 477 w 812"/>
                  <a:gd name="T9" fmla="*/ 631 h 663"/>
                  <a:gd name="T10" fmla="*/ 477 w 812"/>
                  <a:gd name="T11" fmla="*/ 424 h 663"/>
                  <a:gd name="T12" fmla="*/ 461 w 812"/>
                  <a:gd name="T13" fmla="*/ 408 h 663"/>
                  <a:gd name="T14" fmla="*/ 350 w 812"/>
                  <a:gd name="T15" fmla="*/ 408 h 663"/>
                  <a:gd name="T16" fmla="*/ 334 w 812"/>
                  <a:gd name="T17" fmla="*/ 424 h 663"/>
                  <a:gd name="T18" fmla="*/ 334 w 812"/>
                  <a:gd name="T19" fmla="*/ 631 h 663"/>
                  <a:gd name="T20" fmla="*/ 68 w 812"/>
                  <a:gd name="T21" fmla="*/ 631 h 663"/>
                  <a:gd name="T22" fmla="*/ 68 w 812"/>
                  <a:gd name="T23" fmla="*/ 142 h 663"/>
                  <a:gd name="T24" fmla="*/ 68 w 812"/>
                  <a:gd name="T25" fmla="*/ 30 h 663"/>
                  <a:gd name="T26" fmla="*/ 68 w 812"/>
                  <a:gd name="T27" fmla="*/ 30 h 663"/>
                  <a:gd name="T28" fmla="*/ 743 w 812"/>
                  <a:gd name="T29" fmla="*/ 30 h 663"/>
                  <a:gd name="T30" fmla="*/ 743 w 812"/>
                  <a:gd name="T31" fmla="*/ 111 h 663"/>
                  <a:gd name="T32" fmla="*/ 68 w 812"/>
                  <a:gd name="T33" fmla="*/ 111 h 663"/>
                  <a:gd name="T34" fmla="*/ 68 w 812"/>
                  <a:gd name="T35" fmla="*/ 30 h 663"/>
                  <a:gd name="T36" fmla="*/ 446 w 812"/>
                  <a:gd name="T37" fmla="*/ 631 h 663"/>
                  <a:gd name="T38" fmla="*/ 446 w 812"/>
                  <a:gd name="T39" fmla="*/ 631 h 663"/>
                  <a:gd name="T40" fmla="*/ 365 w 812"/>
                  <a:gd name="T41" fmla="*/ 631 h 663"/>
                  <a:gd name="T42" fmla="*/ 365 w 812"/>
                  <a:gd name="T43" fmla="*/ 439 h 663"/>
                  <a:gd name="T44" fmla="*/ 446 w 812"/>
                  <a:gd name="T45" fmla="*/ 439 h 663"/>
                  <a:gd name="T46" fmla="*/ 446 w 812"/>
                  <a:gd name="T47" fmla="*/ 631 h 663"/>
                  <a:gd name="T48" fmla="*/ 15 w 812"/>
                  <a:gd name="T49" fmla="*/ 663 h 663"/>
                  <a:gd name="T50" fmla="*/ 15 w 812"/>
                  <a:gd name="T51" fmla="*/ 663 h 663"/>
                  <a:gd name="T52" fmla="*/ 796 w 812"/>
                  <a:gd name="T53" fmla="*/ 663 h 663"/>
                  <a:gd name="T54" fmla="*/ 812 w 812"/>
                  <a:gd name="T55" fmla="*/ 647 h 663"/>
                  <a:gd name="T56" fmla="*/ 796 w 812"/>
                  <a:gd name="T57" fmla="*/ 631 h 663"/>
                  <a:gd name="T58" fmla="*/ 775 w 812"/>
                  <a:gd name="T59" fmla="*/ 631 h 663"/>
                  <a:gd name="T60" fmla="*/ 775 w 812"/>
                  <a:gd name="T61" fmla="*/ 142 h 663"/>
                  <a:gd name="T62" fmla="*/ 796 w 812"/>
                  <a:gd name="T63" fmla="*/ 142 h 663"/>
                  <a:gd name="T64" fmla="*/ 812 w 812"/>
                  <a:gd name="T65" fmla="*/ 126 h 663"/>
                  <a:gd name="T66" fmla="*/ 796 w 812"/>
                  <a:gd name="T67" fmla="*/ 111 h 663"/>
                  <a:gd name="T68" fmla="*/ 775 w 812"/>
                  <a:gd name="T69" fmla="*/ 111 h 663"/>
                  <a:gd name="T70" fmla="*/ 775 w 812"/>
                  <a:gd name="T71" fmla="*/ 33 h 663"/>
                  <a:gd name="T72" fmla="*/ 740 w 812"/>
                  <a:gd name="T73" fmla="*/ 0 h 663"/>
                  <a:gd name="T74" fmla="*/ 71 w 812"/>
                  <a:gd name="T75" fmla="*/ 0 h 663"/>
                  <a:gd name="T76" fmla="*/ 37 w 812"/>
                  <a:gd name="T77" fmla="*/ 33 h 663"/>
                  <a:gd name="T78" fmla="*/ 37 w 812"/>
                  <a:gd name="T79" fmla="*/ 111 h 663"/>
                  <a:gd name="T80" fmla="*/ 15 w 812"/>
                  <a:gd name="T81" fmla="*/ 111 h 663"/>
                  <a:gd name="T82" fmla="*/ 0 w 812"/>
                  <a:gd name="T83" fmla="*/ 126 h 663"/>
                  <a:gd name="T84" fmla="*/ 15 w 812"/>
                  <a:gd name="T85" fmla="*/ 142 h 663"/>
                  <a:gd name="T86" fmla="*/ 37 w 812"/>
                  <a:gd name="T87" fmla="*/ 142 h 663"/>
                  <a:gd name="T88" fmla="*/ 37 w 812"/>
                  <a:gd name="T89" fmla="*/ 631 h 663"/>
                  <a:gd name="T90" fmla="*/ 15 w 812"/>
                  <a:gd name="T91" fmla="*/ 631 h 663"/>
                  <a:gd name="T92" fmla="*/ 0 w 812"/>
                  <a:gd name="T93" fmla="*/ 647 h 663"/>
                  <a:gd name="T94" fmla="*/ 15 w 812"/>
                  <a:gd name="T95" fmla="*/ 663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12" h="663">
                    <a:moveTo>
                      <a:pt x="68" y="142"/>
                    </a:moveTo>
                    <a:lnTo>
                      <a:pt x="68" y="142"/>
                    </a:lnTo>
                    <a:lnTo>
                      <a:pt x="743" y="142"/>
                    </a:lnTo>
                    <a:lnTo>
                      <a:pt x="743" y="631"/>
                    </a:lnTo>
                    <a:lnTo>
                      <a:pt x="477" y="631"/>
                    </a:lnTo>
                    <a:lnTo>
                      <a:pt x="477" y="424"/>
                    </a:lnTo>
                    <a:cubicBezTo>
                      <a:pt x="477" y="415"/>
                      <a:pt x="470" y="408"/>
                      <a:pt x="461" y="408"/>
                    </a:cubicBezTo>
                    <a:lnTo>
                      <a:pt x="350" y="408"/>
                    </a:lnTo>
                    <a:cubicBezTo>
                      <a:pt x="341" y="408"/>
                      <a:pt x="334" y="415"/>
                      <a:pt x="334" y="424"/>
                    </a:cubicBezTo>
                    <a:lnTo>
                      <a:pt x="334" y="631"/>
                    </a:lnTo>
                    <a:lnTo>
                      <a:pt x="68" y="631"/>
                    </a:lnTo>
                    <a:lnTo>
                      <a:pt x="68" y="142"/>
                    </a:lnTo>
                    <a:close/>
                    <a:moveTo>
                      <a:pt x="68" y="30"/>
                    </a:moveTo>
                    <a:lnTo>
                      <a:pt x="68" y="30"/>
                    </a:lnTo>
                    <a:lnTo>
                      <a:pt x="743" y="30"/>
                    </a:lnTo>
                    <a:lnTo>
                      <a:pt x="743" y="111"/>
                    </a:lnTo>
                    <a:lnTo>
                      <a:pt x="68" y="111"/>
                    </a:lnTo>
                    <a:lnTo>
                      <a:pt x="68" y="30"/>
                    </a:lnTo>
                    <a:close/>
                    <a:moveTo>
                      <a:pt x="446" y="631"/>
                    </a:moveTo>
                    <a:lnTo>
                      <a:pt x="446" y="631"/>
                    </a:lnTo>
                    <a:lnTo>
                      <a:pt x="365" y="631"/>
                    </a:lnTo>
                    <a:lnTo>
                      <a:pt x="365" y="439"/>
                    </a:lnTo>
                    <a:lnTo>
                      <a:pt x="446" y="439"/>
                    </a:lnTo>
                    <a:lnTo>
                      <a:pt x="446" y="631"/>
                    </a:lnTo>
                    <a:close/>
                    <a:moveTo>
                      <a:pt x="15" y="663"/>
                    </a:moveTo>
                    <a:lnTo>
                      <a:pt x="15" y="663"/>
                    </a:lnTo>
                    <a:lnTo>
                      <a:pt x="796" y="663"/>
                    </a:lnTo>
                    <a:cubicBezTo>
                      <a:pt x="805" y="663"/>
                      <a:pt x="812" y="655"/>
                      <a:pt x="812" y="647"/>
                    </a:cubicBezTo>
                    <a:cubicBezTo>
                      <a:pt x="812" y="638"/>
                      <a:pt x="805" y="631"/>
                      <a:pt x="796" y="631"/>
                    </a:cubicBezTo>
                    <a:lnTo>
                      <a:pt x="775" y="631"/>
                    </a:lnTo>
                    <a:lnTo>
                      <a:pt x="775" y="142"/>
                    </a:lnTo>
                    <a:lnTo>
                      <a:pt x="796" y="142"/>
                    </a:lnTo>
                    <a:cubicBezTo>
                      <a:pt x="805" y="142"/>
                      <a:pt x="812" y="135"/>
                      <a:pt x="812" y="126"/>
                    </a:cubicBezTo>
                    <a:cubicBezTo>
                      <a:pt x="812" y="118"/>
                      <a:pt x="805" y="111"/>
                      <a:pt x="796" y="111"/>
                    </a:cubicBezTo>
                    <a:lnTo>
                      <a:pt x="775" y="111"/>
                    </a:lnTo>
                    <a:lnTo>
                      <a:pt x="775" y="33"/>
                    </a:lnTo>
                    <a:cubicBezTo>
                      <a:pt x="775" y="14"/>
                      <a:pt x="759" y="0"/>
                      <a:pt x="740" y="0"/>
                    </a:cubicBezTo>
                    <a:lnTo>
                      <a:pt x="71" y="0"/>
                    </a:lnTo>
                    <a:cubicBezTo>
                      <a:pt x="52" y="0"/>
                      <a:pt x="37" y="14"/>
                      <a:pt x="37" y="33"/>
                    </a:cubicBezTo>
                    <a:lnTo>
                      <a:pt x="37" y="111"/>
                    </a:lnTo>
                    <a:lnTo>
                      <a:pt x="15" y="111"/>
                    </a:lnTo>
                    <a:cubicBezTo>
                      <a:pt x="7" y="111"/>
                      <a:pt x="0" y="118"/>
                      <a:pt x="0" y="126"/>
                    </a:cubicBezTo>
                    <a:cubicBezTo>
                      <a:pt x="0" y="135"/>
                      <a:pt x="7" y="142"/>
                      <a:pt x="15" y="142"/>
                    </a:cubicBezTo>
                    <a:lnTo>
                      <a:pt x="37" y="142"/>
                    </a:lnTo>
                    <a:lnTo>
                      <a:pt x="37" y="631"/>
                    </a:lnTo>
                    <a:lnTo>
                      <a:pt x="15" y="631"/>
                    </a:lnTo>
                    <a:cubicBezTo>
                      <a:pt x="7" y="631"/>
                      <a:pt x="0" y="638"/>
                      <a:pt x="0" y="647"/>
                    </a:cubicBezTo>
                    <a:cubicBezTo>
                      <a:pt x="0" y="655"/>
                      <a:pt x="7" y="663"/>
                      <a:pt x="15" y="663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 dirty="0"/>
              </a:p>
            </p:txBody>
          </p:sp>
        </p:grpSp>
        <p:sp>
          <p:nvSpPr>
            <p:cNvPr id="81" name="Rectángulo 80"/>
            <p:cNvSpPr/>
            <p:nvPr/>
          </p:nvSpPr>
          <p:spPr>
            <a:xfrm>
              <a:off x="4950081" y="5174449"/>
              <a:ext cx="300220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MX" sz="1200" b="1" dirty="0">
                  <a:solidFill>
                    <a:srgbClr val="FF9900"/>
                  </a:solidFill>
                </a:rPr>
                <a:t>Comité Paritario de higiene y Seguridad</a:t>
              </a:r>
              <a:endParaRPr lang="es-MX" sz="1200" dirty="0">
                <a:solidFill>
                  <a:srgbClr val="FF9900"/>
                </a:solidFill>
              </a:endParaRPr>
            </a:p>
          </p:txBody>
        </p:sp>
        <p:sp>
          <p:nvSpPr>
            <p:cNvPr id="83" name="Marcador de texto 2">
              <a:extLst>
                <a:ext uri="{FF2B5EF4-FFF2-40B4-BE49-F238E27FC236}">
                  <a16:creationId xmlns:a16="http://schemas.microsoft.com/office/drawing/2014/main" xmlns="" id="{328429E5-D53C-3CD2-A2F0-CE417551744C}"/>
                </a:ext>
              </a:extLst>
            </p:cNvPr>
            <p:cNvSpPr txBox="1">
              <a:spLocks/>
            </p:cNvSpPr>
            <p:nvPr/>
          </p:nvSpPr>
          <p:spPr>
            <a:xfrm>
              <a:off x="5796825" y="4632295"/>
              <a:ext cx="1900145" cy="50783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3000"/>
                <a:buFontTx/>
                <a:buNone/>
                <a:tabLst/>
                <a:defRPr sz="1300" b="0" i="0" u="none" strike="noStrike" cap="none" spc="0" baseline="0">
                  <a:solidFill>
                    <a:schemeClr val="tx1">
                      <a:lumMod val="75000"/>
                      <a:lumOff val="25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1pPr>
              <a:lvl2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100000"/>
                <a:buFont typeface="Wingdings" pitchFamily="2" charset="2"/>
                <a:buChar char="§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2pPr>
              <a:lvl3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Char char="▫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3pPr>
              <a:lvl4pPr marL="0" marR="0" indent="-18000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Char char="▫"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4pPr>
              <a:lvl5pPr marL="0" marR="0" indent="0" algn="l" defTabSz="1218406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Pct val="90000"/>
                <a:buFont typeface=".Lucida Grande UI Regular"/>
                <a:buNone/>
                <a:tabLst/>
                <a:defRPr sz="1400" b="0" i="0" u="none" strike="noStrike" cap="none" spc="0" baseline="0">
                  <a:solidFill>
                    <a:schemeClr val="tx1">
                      <a:lumMod val="90000"/>
                      <a:lumOff val="10000"/>
                    </a:schemeClr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5pPr>
              <a:lvl6pPr marL="22606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6pPr>
              <a:lvl7pPr marL="24892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7pPr>
              <a:lvl8pPr marL="27178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8pPr>
              <a:lvl9pPr marL="2946400" marR="0" indent="-812800" algn="l" defTabSz="1218406" eaLnBrk="1" latinLnBrk="0" hangingPunct="1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Pct val="123000"/>
                <a:buFontTx/>
                <a:buChar char=""/>
                <a:tabLst/>
                <a:defRPr sz="2400" b="0" i="0" u="none" strike="noStrike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lnSpc>
                  <a:spcPct val="100000"/>
                </a:lnSpc>
                <a:spcAft>
                  <a:spcPts val="600"/>
                </a:spcAft>
              </a:pPr>
              <a:r>
                <a:rPr lang="es-ES" sz="1400" b="1" spc="50" dirty="0" smtClean="0">
                  <a:solidFill>
                    <a:srgbClr val="13C045"/>
                  </a:solidFill>
                </a:rPr>
                <a:t>Centros </a:t>
              </a:r>
              <a:r>
                <a:rPr lang="es-ES" sz="1400" b="1" spc="50" dirty="0" smtClean="0">
                  <a:solidFill>
                    <a:srgbClr val="13C045"/>
                  </a:solidFill>
                </a:rPr>
                <a:t>de </a:t>
              </a:r>
              <a:r>
                <a:rPr lang="es-ES" sz="1400" b="1" spc="50" dirty="0" smtClean="0">
                  <a:solidFill>
                    <a:srgbClr val="13C045"/>
                  </a:solidFill>
                </a:rPr>
                <a:t>trabajo</a:t>
              </a:r>
            </a:p>
            <a:p>
              <a:pPr>
                <a:lnSpc>
                  <a:spcPct val="100000"/>
                </a:lnSpc>
                <a:spcAft>
                  <a:spcPts val="600"/>
                </a:spcAft>
              </a:pPr>
              <a:r>
                <a:rPr lang="es-ES" sz="1400" spc="50" dirty="0" smtClean="0">
                  <a:solidFill>
                    <a:srgbClr val="FF9900"/>
                  </a:solidFill>
                </a:rPr>
                <a:t>(40 </a:t>
              </a:r>
              <a:r>
                <a:rPr lang="es-ES" sz="1400" spc="50" dirty="0">
                  <a:solidFill>
                    <a:srgbClr val="FF9900"/>
                  </a:solidFill>
                </a:rPr>
                <a:t>trabajadores</a:t>
              </a:r>
              <a:r>
                <a:rPr lang="es-ES" sz="1400" spc="50" dirty="0" smtClean="0">
                  <a:solidFill>
                    <a:srgbClr val="FF9900"/>
                  </a:solidFill>
                </a:rPr>
                <a:t>)</a:t>
              </a:r>
              <a:endParaRPr lang="es-ES" sz="1400" spc="50" dirty="0">
                <a:solidFill>
                  <a:srgbClr val="FF99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595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Marcador de texto 2">
            <a:extLst>
              <a:ext uri="{FF2B5EF4-FFF2-40B4-BE49-F238E27FC236}">
                <a16:creationId xmlns="" xmlns:a16="http://schemas.microsoft.com/office/drawing/2014/main" id="{328429E5-D53C-3CD2-A2F0-CE417551744C}"/>
              </a:ext>
            </a:extLst>
          </p:cNvPr>
          <p:cNvSpPr txBox="1">
            <a:spLocks/>
          </p:cNvSpPr>
          <p:nvPr/>
        </p:nvSpPr>
        <p:spPr>
          <a:xfrm>
            <a:off x="1655703" y="1688746"/>
            <a:ext cx="659268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300" b="0" i="0" u="none" strike="noStrike" cap="none" spc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§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None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2606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4892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27178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29464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s-MX" sz="2000" b="1" spc="50" dirty="0">
                <a:solidFill>
                  <a:srgbClr val="004C14"/>
                </a:solidFill>
              </a:rPr>
              <a:t>Encargado de la prevención de riesgos laborales</a:t>
            </a:r>
          </a:p>
        </p:txBody>
      </p:sp>
      <p:sp>
        <p:nvSpPr>
          <p:cNvPr id="20" name="Freeform 5">
            <a:extLst>
              <a:ext uri="{FF2B5EF4-FFF2-40B4-BE49-F238E27FC236}">
                <a16:creationId xmlns="" xmlns:a16="http://schemas.microsoft.com/office/drawing/2014/main" id="{35483AD6-E19A-CC3F-EA70-FD1B1C129CD7}"/>
              </a:ext>
            </a:extLst>
          </p:cNvPr>
          <p:cNvSpPr>
            <a:spLocks noEditPoints="1"/>
          </p:cNvSpPr>
          <p:nvPr/>
        </p:nvSpPr>
        <p:spPr bwMode="auto">
          <a:xfrm>
            <a:off x="917808" y="1509380"/>
            <a:ext cx="573236" cy="634969"/>
          </a:xfrm>
          <a:custGeom>
            <a:avLst/>
            <a:gdLst>
              <a:gd name="T0" fmla="*/ 30 w 750"/>
              <a:gd name="T1" fmla="*/ 702 h 819"/>
              <a:gd name="T2" fmla="*/ 228 w 750"/>
              <a:gd name="T3" fmla="*/ 454 h 819"/>
              <a:gd name="T4" fmla="*/ 364 w 750"/>
              <a:gd name="T5" fmla="*/ 582 h 819"/>
              <a:gd name="T6" fmla="*/ 514 w 750"/>
              <a:gd name="T7" fmla="*/ 453 h 819"/>
              <a:gd name="T8" fmla="*/ 719 w 750"/>
              <a:gd name="T9" fmla="*/ 679 h 819"/>
              <a:gd name="T10" fmla="*/ 30 w 750"/>
              <a:gd name="T11" fmla="*/ 789 h 819"/>
              <a:gd name="T12" fmla="*/ 472 w 750"/>
              <a:gd name="T13" fmla="*/ 452 h 819"/>
              <a:gd name="T14" fmla="*/ 375 w 750"/>
              <a:gd name="T15" fmla="*/ 549 h 819"/>
              <a:gd name="T16" fmla="*/ 472 w 750"/>
              <a:gd name="T17" fmla="*/ 452 h 819"/>
              <a:gd name="T18" fmla="*/ 232 w 750"/>
              <a:gd name="T19" fmla="*/ 279 h 819"/>
              <a:gd name="T20" fmla="*/ 442 w 750"/>
              <a:gd name="T21" fmla="*/ 219 h 819"/>
              <a:gd name="T22" fmla="*/ 518 w 750"/>
              <a:gd name="T23" fmla="*/ 191 h 819"/>
              <a:gd name="T24" fmla="*/ 375 w 750"/>
              <a:gd name="T25" fmla="*/ 422 h 819"/>
              <a:gd name="T26" fmla="*/ 232 w 750"/>
              <a:gd name="T27" fmla="*/ 135 h 819"/>
              <a:gd name="T28" fmla="*/ 337 w 750"/>
              <a:gd name="T29" fmla="*/ 30 h 819"/>
              <a:gd name="T30" fmla="*/ 518 w 750"/>
              <a:gd name="T31" fmla="*/ 91 h 819"/>
              <a:gd name="T32" fmla="*/ 442 w 750"/>
              <a:gd name="T33" fmla="*/ 188 h 819"/>
              <a:gd name="T34" fmla="*/ 232 w 750"/>
              <a:gd name="T35" fmla="*/ 135 h 819"/>
              <a:gd name="T36" fmla="*/ 735 w 750"/>
              <a:gd name="T37" fmla="*/ 819 h 819"/>
              <a:gd name="T38" fmla="*/ 750 w 750"/>
              <a:gd name="T39" fmla="*/ 679 h 819"/>
              <a:gd name="T40" fmla="*/ 513 w 750"/>
              <a:gd name="T41" fmla="*/ 422 h 819"/>
              <a:gd name="T42" fmla="*/ 480 w 750"/>
              <a:gd name="T43" fmla="*/ 420 h 819"/>
              <a:gd name="T44" fmla="*/ 548 w 750"/>
              <a:gd name="T45" fmla="*/ 279 h 819"/>
              <a:gd name="T46" fmla="*/ 548 w 750"/>
              <a:gd name="T47" fmla="*/ 122 h 819"/>
              <a:gd name="T48" fmla="*/ 548 w 750"/>
              <a:gd name="T49" fmla="*/ 120 h 819"/>
              <a:gd name="T50" fmla="*/ 548 w 750"/>
              <a:gd name="T51" fmla="*/ 101 h 819"/>
              <a:gd name="T52" fmla="*/ 337 w 750"/>
              <a:gd name="T53" fmla="*/ 0 h 819"/>
              <a:gd name="T54" fmla="*/ 201 w 750"/>
              <a:gd name="T55" fmla="*/ 279 h 819"/>
              <a:gd name="T56" fmla="*/ 270 w 750"/>
              <a:gd name="T57" fmla="*/ 420 h 819"/>
              <a:gd name="T58" fmla="*/ 236 w 750"/>
              <a:gd name="T59" fmla="*/ 422 h 819"/>
              <a:gd name="T60" fmla="*/ 0 w 750"/>
              <a:gd name="T61" fmla="*/ 679 h 819"/>
              <a:gd name="T62" fmla="*/ 15 w 750"/>
              <a:gd name="T63" fmla="*/ 819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50" h="819">
                <a:moveTo>
                  <a:pt x="30" y="702"/>
                </a:moveTo>
                <a:lnTo>
                  <a:pt x="30" y="702"/>
                </a:lnTo>
                <a:cubicBezTo>
                  <a:pt x="30" y="668"/>
                  <a:pt x="31" y="657"/>
                  <a:pt x="31" y="657"/>
                </a:cubicBezTo>
                <a:cubicBezTo>
                  <a:pt x="42" y="552"/>
                  <a:pt x="125" y="467"/>
                  <a:pt x="228" y="454"/>
                </a:cubicBezTo>
                <a:lnTo>
                  <a:pt x="235" y="453"/>
                </a:lnTo>
                <a:lnTo>
                  <a:pt x="364" y="582"/>
                </a:lnTo>
                <a:cubicBezTo>
                  <a:pt x="370" y="588"/>
                  <a:pt x="380" y="588"/>
                  <a:pt x="386" y="582"/>
                </a:cubicBezTo>
                <a:lnTo>
                  <a:pt x="514" y="453"/>
                </a:lnTo>
                <a:lnTo>
                  <a:pt x="521" y="454"/>
                </a:lnTo>
                <a:cubicBezTo>
                  <a:pt x="634" y="468"/>
                  <a:pt x="719" y="565"/>
                  <a:pt x="719" y="679"/>
                </a:cubicBezTo>
                <a:lnTo>
                  <a:pt x="719" y="789"/>
                </a:lnTo>
                <a:lnTo>
                  <a:pt x="30" y="789"/>
                </a:lnTo>
                <a:lnTo>
                  <a:pt x="30" y="702"/>
                </a:lnTo>
                <a:close/>
                <a:moveTo>
                  <a:pt x="472" y="452"/>
                </a:moveTo>
                <a:lnTo>
                  <a:pt x="472" y="452"/>
                </a:lnTo>
                <a:lnTo>
                  <a:pt x="375" y="549"/>
                </a:lnTo>
                <a:lnTo>
                  <a:pt x="278" y="452"/>
                </a:lnTo>
                <a:lnTo>
                  <a:pt x="472" y="452"/>
                </a:lnTo>
                <a:close/>
                <a:moveTo>
                  <a:pt x="232" y="279"/>
                </a:moveTo>
                <a:lnTo>
                  <a:pt x="232" y="279"/>
                </a:lnTo>
                <a:lnTo>
                  <a:pt x="232" y="219"/>
                </a:lnTo>
                <a:lnTo>
                  <a:pt x="442" y="219"/>
                </a:lnTo>
                <a:cubicBezTo>
                  <a:pt x="461" y="219"/>
                  <a:pt x="480" y="214"/>
                  <a:pt x="497" y="204"/>
                </a:cubicBezTo>
                <a:lnTo>
                  <a:pt x="518" y="191"/>
                </a:lnTo>
                <a:lnTo>
                  <a:pt x="518" y="279"/>
                </a:lnTo>
                <a:cubicBezTo>
                  <a:pt x="518" y="357"/>
                  <a:pt x="454" y="422"/>
                  <a:pt x="375" y="422"/>
                </a:cubicBezTo>
                <a:cubicBezTo>
                  <a:pt x="296" y="422"/>
                  <a:pt x="232" y="357"/>
                  <a:pt x="232" y="279"/>
                </a:cubicBezTo>
                <a:close/>
                <a:moveTo>
                  <a:pt x="232" y="135"/>
                </a:moveTo>
                <a:lnTo>
                  <a:pt x="232" y="135"/>
                </a:lnTo>
                <a:cubicBezTo>
                  <a:pt x="232" y="77"/>
                  <a:pt x="279" y="30"/>
                  <a:pt x="337" y="30"/>
                </a:cubicBezTo>
                <a:lnTo>
                  <a:pt x="457" y="30"/>
                </a:lnTo>
                <a:cubicBezTo>
                  <a:pt x="490" y="30"/>
                  <a:pt x="518" y="57"/>
                  <a:pt x="518" y="91"/>
                </a:cubicBezTo>
                <a:lnTo>
                  <a:pt x="518" y="112"/>
                </a:lnTo>
                <a:cubicBezTo>
                  <a:pt x="518" y="154"/>
                  <a:pt x="484" y="188"/>
                  <a:pt x="442" y="188"/>
                </a:cubicBezTo>
                <a:lnTo>
                  <a:pt x="232" y="188"/>
                </a:lnTo>
                <a:lnTo>
                  <a:pt x="232" y="135"/>
                </a:lnTo>
                <a:close/>
                <a:moveTo>
                  <a:pt x="735" y="819"/>
                </a:moveTo>
                <a:lnTo>
                  <a:pt x="735" y="819"/>
                </a:lnTo>
                <a:cubicBezTo>
                  <a:pt x="743" y="819"/>
                  <a:pt x="750" y="813"/>
                  <a:pt x="750" y="804"/>
                </a:cubicBezTo>
                <a:lnTo>
                  <a:pt x="750" y="679"/>
                </a:lnTo>
                <a:cubicBezTo>
                  <a:pt x="750" y="547"/>
                  <a:pt x="647" y="435"/>
                  <a:pt x="516" y="423"/>
                </a:cubicBezTo>
                <a:lnTo>
                  <a:pt x="513" y="422"/>
                </a:lnTo>
                <a:cubicBezTo>
                  <a:pt x="512" y="422"/>
                  <a:pt x="511" y="422"/>
                  <a:pt x="510" y="422"/>
                </a:cubicBezTo>
                <a:lnTo>
                  <a:pt x="480" y="420"/>
                </a:lnTo>
                <a:lnTo>
                  <a:pt x="501" y="398"/>
                </a:lnTo>
                <a:cubicBezTo>
                  <a:pt x="531" y="366"/>
                  <a:pt x="548" y="323"/>
                  <a:pt x="548" y="279"/>
                </a:cubicBezTo>
                <a:lnTo>
                  <a:pt x="548" y="125"/>
                </a:lnTo>
                <a:cubicBezTo>
                  <a:pt x="548" y="124"/>
                  <a:pt x="548" y="123"/>
                  <a:pt x="548" y="122"/>
                </a:cubicBezTo>
                <a:lnTo>
                  <a:pt x="548" y="121"/>
                </a:lnTo>
                <a:lnTo>
                  <a:pt x="548" y="120"/>
                </a:lnTo>
                <a:cubicBezTo>
                  <a:pt x="548" y="117"/>
                  <a:pt x="548" y="115"/>
                  <a:pt x="548" y="112"/>
                </a:cubicBezTo>
                <a:lnTo>
                  <a:pt x="548" y="101"/>
                </a:lnTo>
                <a:cubicBezTo>
                  <a:pt x="548" y="45"/>
                  <a:pt x="503" y="0"/>
                  <a:pt x="447" y="0"/>
                </a:cubicBezTo>
                <a:lnTo>
                  <a:pt x="337" y="0"/>
                </a:lnTo>
                <a:cubicBezTo>
                  <a:pt x="262" y="0"/>
                  <a:pt x="201" y="60"/>
                  <a:pt x="201" y="135"/>
                </a:cubicBezTo>
                <a:lnTo>
                  <a:pt x="201" y="279"/>
                </a:lnTo>
                <a:cubicBezTo>
                  <a:pt x="201" y="323"/>
                  <a:pt x="218" y="366"/>
                  <a:pt x="249" y="398"/>
                </a:cubicBezTo>
                <a:lnTo>
                  <a:pt x="270" y="420"/>
                </a:lnTo>
                <a:lnTo>
                  <a:pt x="240" y="422"/>
                </a:lnTo>
                <a:cubicBezTo>
                  <a:pt x="238" y="422"/>
                  <a:pt x="237" y="422"/>
                  <a:pt x="236" y="422"/>
                </a:cubicBezTo>
                <a:lnTo>
                  <a:pt x="234" y="423"/>
                </a:lnTo>
                <a:cubicBezTo>
                  <a:pt x="102" y="435"/>
                  <a:pt x="0" y="547"/>
                  <a:pt x="0" y="679"/>
                </a:cubicBezTo>
                <a:lnTo>
                  <a:pt x="0" y="804"/>
                </a:lnTo>
                <a:cubicBezTo>
                  <a:pt x="0" y="813"/>
                  <a:pt x="6" y="819"/>
                  <a:pt x="15" y="819"/>
                </a:cubicBezTo>
                <a:lnTo>
                  <a:pt x="735" y="81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Organización preventiva de la entidad empleadora y los lugares de </a:t>
            </a:r>
            <a:r>
              <a:rPr lang="es-CL" dirty="0" smtClean="0"/>
              <a:t>trabajo</a:t>
            </a: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19</a:t>
            </a:fld>
            <a:endParaRPr lang="es-CL" dirty="0"/>
          </a:p>
        </p:txBody>
      </p:sp>
      <p:sp>
        <p:nvSpPr>
          <p:cNvPr id="13" name="Rectángulo 12"/>
          <p:cNvSpPr/>
          <p:nvPr/>
        </p:nvSpPr>
        <p:spPr>
          <a:xfrm>
            <a:off x="0" y="2486416"/>
            <a:ext cx="12192000" cy="4371584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65" name="Rectángulo 64"/>
          <p:cNvSpPr/>
          <p:nvPr/>
        </p:nvSpPr>
        <p:spPr>
          <a:xfrm>
            <a:off x="1148400" y="2880873"/>
            <a:ext cx="1058222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/>
              <a:t>Características del Encargado de la prevención de riesgos laborales </a:t>
            </a:r>
            <a:r>
              <a:rPr lang="es-MX" sz="1600" dirty="0" smtClean="0"/>
              <a:t>de la entidad empleadora</a:t>
            </a:r>
            <a:r>
              <a:rPr lang="es-MX" sz="1600" dirty="0" smtClean="0"/>
              <a:t>:</a:t>
            </a:r>
          </a:p>
          <a:p>
            <a:endParaRPr lang="es-MX" sz="1600" dirty="0" smtClean="0"/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Obligatorio para </a:t>
            </a:r>
            <a:r>
              <a:rPr lang="es-MX" sz="1600" dirty="0"/>
              <a:t>entidades empleadoras de hasta 100 personas trabajadoras</a:t>
            </a:r>
          </a:p>
          <a:p>
            <a:pPr marL="285750" indent="-285750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 smtClean="0"/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Puede ser el representante legal o a quien </a:t>
            </a:r>
            <a:r>
              <a:rPr lang="es-MX" sz="1600" dirty="0" smtClean="0"/>
              <a:t>designe</a:t>
            </a:r>
            <a:endParaRPr lang="es-MX" sz="1600" dirty="0" smtClean="0"/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/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Deberán solicitar capacitación en prevención de riesgos laborales al OAL (Los contenidos mínimos los instruirá SUSESO</a:t>
            </a:r>
            <a:r>
              <a:rPr lang="es-MX" sz="1600" dirty="0" smtClean="0"/>
              <a:t>)</a:t>
            </a:r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 smtClean="0"/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Debe colaborar </a:t>
            </a:r>
            <a:r>
              <a:rPr lang="es-MX" sz="1600" dirty="0"/>
              <a:t>en el cumplimiento de las obligaciones que </a:t>
            </a:r>
            <a:r>
              <a:rPr lang="es-MX" sz="1600" dirty="0" smtClean="0"/>
              <a:t>impone el reglamento</a:t>
            </a:r>
            <a:endParaRPr lang="es-MX" sz="1600" dirty="0"/>
          </a:p>
        </p:txBody>
      </p:sp>
    </p:spTree>
    <p:extLst>
      <p:ext uri="{BB962C8B-B14F-4D97-AF65-F5344CB8AC3E}">
        <p14:creationId xmlns:p14="http://schemas.microsoft.com/office/powerpoint/2010/main" val="1867022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Agenda</a:t>
            </a:r>
            <a:endParaRPr lang="es-CL" dirty="0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s-MX" dirty="0" smtClean="0"/>
              <a:t>1</a:t>
            </a:r>
            <a:endParaRPr lang="es-CL" dirty="0"/>
          </a:p>
        </p:txBody>
      </p:sp>
      <p:sp>
        <p:nvSpPr>
          <p:cNvPr id="11" name="Marcador de texto 10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r>
              <a:rPr lang="es-MX" dirty="0" smtClean="0"/>
              <a:t>2</a:t>
            </a:r>
            <a:endParaRPr lang="es-CL" dirty="0"/>
          </a:p>
        </p:txBody>
      </p:sp>
      <p:sp>
        <p:nvSpPr>
          <p:cNvPr id="12" name="Marcador de texto 11"/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r>
              <a:rPr lang="es-MX" dirty="0" smtClean="0"/>
              <a:t>3</a:t>
            </a:r>
            <a:endParaRPr lang="es-CL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s-CL" dirty="0"/>
              <a:t>Organización preventiva de la entidad empleadora y los lugares de trabajo</a:t>
            </a:r>
            <a:endParaRPr lang="es-CL" dirty="0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r>
              <a:rPr lang="es-CL" dirty="0" smtClean="0"/>
              <a:t>Responsabilidades generales de la entidad empleadora</a:t>
            </a:r>
            <a:endParaRPr lang="es-CL" dirty="0"/>
          </a:p>
          <a:p>
            <a:endParaRPr lang="es-CL" dirty="0"/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r>
              <a:rPr lang="es-MX" dirty="0" smtClean="0"/>
              <a:t>Contexto normativo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9986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Organización preventiva de la entidad empleadora y los lugares de </a:t>
            </a:r>
            <a:r>
              <a:rPr lang="es-CL" dirty="0" smtClean="0"/>
              <a:t>trabajo</a:t>
            </a: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20</a:t>
            </a:fld>
            <a:endParaRPr lang="es-CL" dirty="0"/>
          </a:p>
        </p:txBody>
      </p:sp>
      <p:sp>
        <p:nvSpPr>
          <p:cNvPr id="13" name="Rectángulo 12"/>
          <p:cNvSpPr/>
          <p:nvPr/>
        </p:nvSpPr>
        <p:spPr>
          <a:xfrm>
            <a:off x="0" y="2486416"/>
            <a:ext cx="12192000" cy="4371584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65" name="Rectángulo 64"/>
          <p:cNvSpPr/>
          <p:nvPr/>
        </p:nvSpPr>
        <p:spPr>
          <a:xfrm>
            <a:off x="1148400" y="2880873"/>
            <a:ext cx="10738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/>
              <a:t>Características del </a:t>
            </a:r>
            <a:r>
              <a:rPr lang="es-MX" sz="1600" dirty="0" smtClean="0"/>
              <a:t>Departamento </a:t>
            </a:r>
            <a:r>
              <a:rPr lang="es-MX" sz="1600" dirty="0"/>
              <a:t>de </a:t>
            </a:r>
            <a:r>
              <a:rPr lang="es-MX" sz="1600" dirty="0" smtClean="0"/>
              <a:t>prevención </a:t>
            </a:r>
            <a:r>
              <a:rPr lang="es-MX" sz="1600" dirty="0"/>
              <a:t>de riesgos laborales </a:t>
            </a:r>
            <a:r>
              <a:rPr lang="es-MX" sz="1600" dirty="0" smtClean="0"/>
              <a:t>de la entidad empleadora</a:t>
            </a:r>
            <a:r>
              <a:rPr lang="es-MX" sz="1600" dirty="0" smtClean="0"/>
              <a:t>:</a:t>
            </a:r>
          </a:p>
          <a:p>
            <a:endParaRPr lang="es-MX" sz="1600" dirty="0" smtClean="0"/>
          </a:p>
          <a:p>
            <a:pPr marL="285750" indent="-285750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Obligatorio </a:t>
            </a:r>
            <a:r>
              <a:rPr lang="es-MX" sz="1600" dirty="0"/>
              <a:t>para entidades empleadoras que tengan más de 100 personas </a:t>
            </a:r>
            <a:r>
              <a:rPr lang="es-MX" sz="1600" dirty="0" smtClean="0"/>
              <a:t>trabajadoras, a </a:t>
            </a:r>
            <a:r>
              <a:rPr lang="es-MX" sz="1600" dirty="0"/>
              <a:t>que se refiere el inciso cuarto del artículo 66 de la ley N° 16.744 </a:t>
            </a:r>
          </a:p>
          <a:p>
            <a:pPr marL="285750" indent="-285750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/>
          </a:p>
          <a:p>
            <a:pPr marL="285750" indent="-285750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/>
              <a:t>DPR deberán estar a cargo de un experto técnico o profesional que prestarán sus servicios a tiempo completo o a tiempo parcial dependiendo del tamaño de la entidad empleadora y la importancia de sus </a:t>
            </a:r>
            <a:r>
              <a:rPr lang="es-MX" sz="1600" dirty="0" smtClean="0"/>
              <a:t>riesgos</a:t>
            </a:r>
          </a:p>
          <a:p>
            <a:pPr marL="285750" indent="-285750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/>
          </a:p>
          <a:p>
            <a:pPr marL="285750" indent="-285750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>
                <a:solidFill>
                  <a:schemeClr val="dk1"/>
                </a:solidFill>
              </a:rPr>
              <a:t>Se requieren instrucciones de SUSESO para el registro documental de la actividad </a:t>
            </a:r>
            <a:r>
              <a:rPr lang="es-MX" sz="1600" dirty="0" smtClean="0">
                <a:solidFill>
                  <a:schemeClr val="dk1"/>
                </a:solidFill>
              </a:rPr>
              <a:t>preventiva</a:t>
            </a:r>
            <a:endParaRPr lang="es-CL" sz="1600" dirty="0"/>
          </a:p>
        </p:txBody>
      </p:sp>
      <p:sp>
        <p:nvSpPr>
          <p:cNvPr id="11" name="Freeform 166">
            <a:extLst>
              <a:ext uri="{FF2B5EF4-FFF2-40B4-BE49-F238E27FC236}">
                <a16:creationId xmlns:a16="http://schemas.microsoft.com/office/drawing/2014/main" xmlns="" id="{8E10D62E-9505-C415-883A-6F3016CC23EC}"/>
              </a:ext>
            </a:extLst>
          </p:cNvPr>
          <p:cNvSpPr>
            <a:spLocks noEditPoints="1"/>
          </p:cNvSpPr>
          <p:nvPr/>
        </p:nvSpPr>
        <p:spPr bwMode="auto">
          <a:xfrm>
            <a:off x="517318" y="1633025"/>
            <a:ext cx="394096" cy="388168"/>
          </a:xfrm>
          <a:custGeom>
            <a:avLst/>
            <a:gdLst>
              <a:gd name="T0" fmla="*/ 532 w 809"/>
              <a:gd name="T1" fmla="*/ 747 h 781"/>
              <a:gd name="T2" fmla="*/ 642 w 809"/>
              <a:gd name="T3" fmla="*/ 686 h 781"/>
              <a:gd name="T4" fmla="*/ 776 w 809"/>
              <a:gd name="T5" fmla="*/ 716 h 781"/>
              <a:gd name="T6" fmla="*/ 404 w 809"/>
              <a:gd name="T7" fmla="*/ 566 h 781"/>
              <a:gd name="T8" fmla="*/ 475 w 809"/>
              <a:gd name="T9" fmla="*/ 496 h 781"/>
              <a:gd name="T10" fmla="*/ 283 w 809"/>
              <a:gd name="T11" fmla="*/ 271 h 781"/>
              <a:gd name="T12" fmla="*/ 416 w 809"/>
              <a:gd name="T13" fmla="*/ 241 h 781"/>
              <a:gd name="T14" fmla="*/ 526 w 809"/>
              <a:gd name="T15" fmla="*/ 303 h 781"/>
              <a:gd name="T16" fmla="*/ 416 w 809"/>
              <a:gd name="T17" fmla="*/ 195 h 781"/>
              <a:gd name="T18" fmla="*/ 393 w 809"/>
              <a:gd name="T19" fmla="*/ 195 h 781"/>
              <a:gd name="T20" fmla="*/ 360 w 809"/>
              <a:gd name="T21" fmla="*/ 105 h 781"/>
              <a:gd name="T22" fmla="*/ 449 w 809"/>
              <a:gd name="T23" fmla="*/ 117 h 781"/>
              <a:gd name="T24" fmla="*/ 360 w 809"/>
              <a:gd name="T25" fmla="*/ 105 h 781"/>
              <a:gd name="T26" fmla="*/ 390 w 809"/>
              <a:gd name="T27" fmla="*/ 32 h 781"/>
              <a:gd name="T28" fmla="*/ 430 w 809"/>
              <a:gd name="T29" fmla="*/ 72 h 781"/>
              <a:gd name="T30" fmla="*/ 666 w 809"/>
              <a:gd name="T31" fmla="*/ 639 h 781"/>
              <a:gd name="T32" fmla="*/ 643 w 809"/>
              <a:gd name="T33" fmla="*/ 639 h 781"/>
              <a:gd name="T34" fmla="*/ 610 w 809"/>
              <a:gd name="T35" fmla="*/ 550 h 781"/>
              <a:gd name="T36" fmla="*/ 698 w 809"/>
              <a:gd name="T37" fmla="*/ 562 h 781"/>
              <a:gd name="T38" fmla="*/ 610 w 809"/>
              <a:gd name="T39" fmla="*/ 550 h 781"/>
              <a:gd name="T40" fmla="*/ 640 w 809"/>
              <a:gd name="T41" fmla="*/ 477 h 781"/>
              <a:gd name="T42" fmla="*/ 680 w 809"/>
              <a:gd name="T43" fmla="*/ 516 h 781"/>
              <a:gd name="T44" fmla="*/ 199 w 809"/>
              <a:gd name="T45" fmla="*/ 562 h 781"/>
              <a:gd name="T46" fmla="*/ 110 w 809"/>
              <a:gd name="T47" fmla="*/ 562 h 781"/>
              <a:gd name="T48" fmla="*/ 199 w 809"/>
              <a:gd name="T49" fmla="*/ 546 h 781"/>
              <a:gd name="T50" fmla="*/ 143 w 809"/>
              <a:gd name="T51" fmla="*/ 639 h 781"/>
              <a:gd name="T52" fmla="*/ 155 w 809"/>
              <a:gd name="T53" fmla="*/ 651 h 781"/>
              <a:gd name="T54" fmla="*/ 276 w 809"/>
              <a:gd name="T55" fmla="*/ 716 h 781"/>
              <a:gd name="T56" fmla="*/ 33 w 809"/>
              <a:gd name="T57" fmla="*/ 716 h 781"/>
              <a:gd name="T58" fmla="*/ 166 w 809"/>
              <a:gd name="T59" fmla="*/ 686 h 781"/>
              <a:gd name="T60" fmla="*/ 110 w 809"/>
              <a:gd name="T61" fmla="*/ 507 h 781"/>
              <a:gd name="T62" fmla="*/ 199 w 809"/>
              <a:gd name="T63" fmla="*/ 477 h 781"/>
              <a:gd name="T64" fmla="*/ 110 w 809"/>
              <a:gd name="T65" fmla="*/ 516 h 781"/>
              <a:gd name="T66" fmla="*/ 717 w 809"/>
              <a:gd name="T67" fmla="*/ 607 h 781"/>
              <a:gd name="T68" fmla="*/ 732 w 809"/>
              <a:gd name="T69" fmla="*/ 501 h 781"/>
              <a:gd name="T70" fmla="*/ 715 w 809"/>
              <a:gd name="T71" fmla="*/ 444 h 781"/>
              <a:gd name="T72" fmla="*/ 577 w 809"/>
              <a:gd name="T73" fmla="*/ 515 h 781"/>
              <a:gd name="T74" fmla="*/ 422 w 809"/>
              <a:gd name="T75" fmla="*/ 394 h 781"/>
              <a:gd name="T76" fmla="*/ 559 w 809"/>
              <a:gd name="T77" fmla="*/ 319 h 781"/>
              <a:gd name="T78" fmla="*/ 482 w 809"/>
              <a:gd name="T79" fmla="*/ 117 h 781"/>
              <a:gd name="T80" fmla="*/ 482 w 809"/>
              <a:gd name="T81" fmla="*/ 53 h 781"/>
              <a:gd name="T82" fmla="*/ 390 w 809"/>
              <a:gd name="T83" fmla="*/ 0 h 781"/>
              <a:gd name="T84" fmla="*/ 342 w 809"/>
              <a:gd name="T85" fmla="*/ 163 h 781"/>
              <a:gd name="T86" fmla="*/ 266 w 809"/>
              <a:gd name="T87" fmla="*/ 336 h 781"/>
              <a:gd name="T88" fmla="*/ 301 w 809"/>
              <a:gd name="T89" fmla="*/ 496 h 781"/>
              <a:gd name="T90" fmla="*/ 232 w 809"/>
              <a:gd name="T91" fmla="*/ 503 h 781"/>
              <a:gd name="T92" fmla="*/ 232 w 809"/>
              <a:gd name="T93" fmla="*/ 460 h 781"/>
              <a:gd name="T94" fmla="*/ 77 w 809"/>
              <a:gd name="T95" fmla="*/ 507 h 781"/>
              <a:gd name="T96" fmla="*/ 0 w 809"/>
              <a:gd name="T97" fmla="*/ 716 h 781"/>
              <a:gd name="T98" fmla="*/ 293 w 809"/>
              <a:gd name="T99" fmla="*/ 781 h 781"/>
              <a:gd name="T100" fmla="*/ 217 w 809"/>
              <a:gd name="T101" fmla="*/ 607 h 781"/>
              <a:gd name="T102" fmla="*/ 315 w 809"/>
              <a:gd name="T103" fmla="*/ 549 h 781"/>
              <a:gd name="T104" fmla="*/ 577 w 809"/>
              <a:gd name="T105" fmla="*/ 549 h 781"/>
              <a:gd name="T106" fmla="*/ 499 w 809"/>
              <a:gd name="T107" fmla="*/ 716 h 781"/>
              <a:gd name="T108" fmla="*/ 793 w 809"/>
              <a:gd name="T109" fmla="*/ 781 h 781"/>
              <a:gd name="T110" fmla="*/ 717 w 809"/>
              <a:gd name="T111" fmla="*/ 607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09" h="781">
                <a:moveTo>
                  <a:pt x="776" y="747"/>
                </a:moveTo>
                <a:lnTo>
                  <a:pt x="776" y="747"/>
                </a:lnTo>
                <a:lnTo>
                  <a:pt x="532" y="747"/>
                </a:lnTo>
                <a:lnTo>
                  <a:pt x="532" y="716"/>
                </a:lnTo>
                <a:cubicBezTo>
                  <a:pt x="532" y="678"/>
                  <a:pt x="560" y="646"/>
                  <a:pt x="597" y="640"/>
                </a:cubicBezTo>
                <a:lnTo>
                  <a:pt x="642" y="686"/>
                </a:lnTo>
                <a:cubicBezTo>
                  <a:pt x="649" y="692"/>
                  <a:pt x="660" y="692"/>
                  <a:pt x="666" y="686"/>
                </a:cubicBezTo>
                <a:lnTo>
                  <a:pt x="712" y="640"/>
                </a:lnTo>
                <a:cubicBezTo>
                  <a:pt x="748" y="646"/>
                  <a:pt x="776" y="678"/>
                  <a:pt x="776" y="716"/>
                </a:cubicBezTo>
                <a:lnTo>
                  <a:pt x="776" y="747"/>
                </a:lnTo>
                <a:close/>
                <a:moveTo>
                  <a:pt x="404" y="566"/>
                </a:moveTo>
                <a:lnTo>
                  <a:pt x="404" y="566"/>
                </a:lnTo>
                <a:cubicBezTo>
                  <a:pt x="366" y="566"/>
                  <a:pt x="334" y="535"/>
                  <a:pt x="334" y="496"/>
                </a:cubicBezTo>
                <a:cubicBezTo>
                  <a:pt x="334" y="457"/>
                  <a:pt x="366" y="425"/>
                  <a:pt x="404" y="425"/>
                </a:cubicBezTo>
                <a:cubicBezTo>
                  <a:pt x="443" y="425"/>
                  <a:pt x="475" y="457"/>
                  <a:pt x="475" y="496"/>
                </a:cubicBezTo>
                <a:cubicBezTo>
                  <a:pt x="475" y="535"/>
                  <a:pt x="443" y="566"/>
                  <a:pt x="404" y="566"/>
                </a:cubicBezTo>
                <a:close/>
                <a:moveTo>
                  <a:pt x="283" y="271"/>
                </a:moveTo>
                <a:lnTo>
                  <a:pt x="283" y="271"/>
                </a:lnTo>
                <a:cubicBezTo>
                  <a:pt x="283" y="234"/>
                  <a:pt x="310" y="202"/>
                  <a:pt x="347" y="196"/>
                </a:cubicBezTo>
                <a:lnTo>
                  <a:pt x="393" y="241"/>
                </a:lnTo>
                <a:cubicBezTo>
                  <a:pt x="399" y="248"/>
                  <a:pt x="410" y="248"/>
                  <a:pt x="416" y="241"/>
                </a:cubicBezTo>
                <a:lnTo>
                  <a:pt x="462" y="196"/>
                </a:lnTo>
                <a:cubicBezTo>
                  <a:pt x="499" y="202"/>
                  <a:pt x="526" y="234"/>
                  <a:pt x="526" y="271"/>
                </a:cubicBezTo>
                <a:lnTo>
                  <a:pt x="526" y="303"/>
                </a:lnTo>
                <a:lnTo>
                  <a:pt x="283" y="303"/>
                </a:lnTo>
                <a:lnTo>
                  <a:pt x="283" y="271"/>
                </a:lnTo>
                <a:close/>
                <a:moveTo>
                  <a:pt x="416" y="195"/>
                </a:moveTo>
                <a:lnTo>
                  <a:pt x="416" y="195"/>
                </a:lnTo>
                <a:lnTo>
                  <a:pt x="404" y="206"/>
                </a:lnTo>
                <a:lnTo>
                  <a:pt x="393" y="195"/>
                </a:lnTo>
                <a:lnTo>
                  <a:pt x="416" y="195"/>
                </a:lnTo>
                <a:close/>
                <a:moveTo>
                  <a:pt x="360" y="105"/>
                </a:moveTo>
                <a:lnTo>
                  <a:pt x="360" y="105"/>
                </a:lnTo>
                <a:lnTo>
                  <a:pt x="430" y="105"/>
                </a:lnTo>
                <a:cubicBezTo>
                  <a:pt x="436" y="105"/>
                  <a:pt x="443" y="104"/>
                  <a:pt x="449" y="102"/>
                </a:cubicBezTo>
                <a:lnTo>
                  <a:pt x="449" y="117"/>
                </a:lnTo>
                <a:cubicBezTo>
                  <a:pt x="449" y="142"/>
                  <a:pt x="429" y="161"/>
                  <a:pt x="404" y="161"/>
                </a:cubicBezTo>
                <a:cubicBezTo>
                  <a:pt x="380" y="161"/>
                  <a:pt x="360" y="142"/>
                  <a:pt x="360" y="117"/>
                </a:cubicBezTo>
                <a:lnTo>
                  <a:pt x="360" y="105"/>
                </a:lnTo>
                <a:close/>
                <a:moveTo>
                  <a:pt x="360" y="62"/>
                </a:moveTo>
                <a:lnTo>
                  <a:pt x="360" y="62"/>
                </a:lnTo>
                <a:cubicBezTo>
                  <a:pt x="360" y="46"/>
                  <a:pt x="373" y="32"/>
                  <a:pt x="390" y="32"/>
                </a:cubicBezTo>
                <a:lnTo>
                  <a:pt x="449" y="32"/>
                </a:lnTo>
                <a:lnTo>
                  <a:pt x="449" y="53"/>
                </a:lnTo>
                <a:cubicBezTo>
                  <a:pt x="449" y="63"/>
                  <a:pt x="440" y="72"/>
                  <a:pt x="430" y="72"/>
                </a:cubicBezTo>
                <a:lnTo>
                  <a:pt x="360" y="72"/>
                </a:lnTo>
                <a:lnTo>
                  <a:pt x="360" y="62"/>
                </a:lnTo>
                <a:close/>
                <a:moveTo>
                  <a:pt x="666" y="639"/>
                </a:moveTo>
                <a:lnTo>
                  <a:pt x="666" y="639"/>
                </a:lnTo>
                <a:lnTo>
                  <a:pt x="654" y="651"/>
                </a:lnTo>
                <a:lnTo>
                  <a:pt x="643" y="639"/>
                </a:lnTo>
                <a:lnTo>
                  <a:pt x="666" y="639"/>
                </a:lnTo>
                <a:close/>
                <a:moveTo>
                  <a:pt x="610" y="550"/>
                </a:moveTo>
                <a:lnTo>
                  <a:pt x="610" y="550"/>
                </a:lnTo>
                <a:lnTo>
                  <a:pt x="680" y="550"/>
                </a:lnTo>
                <a:cubicBezTo>
                  <a:pt x="686" y="550"/>
                  <a:pt x="693" y="548"/>
                  <a:pt x="698" y="546"/>
                </a:cubicBezTo>
                <a:lnTo>
                  <a:pt x="698" y="562"/>
                </a:lnTo>
                <a:cubicBezTo>
                  <a:pt x="698" y="586"/>
                  <a:pt x="679" y="606"/>
                  <a:pt x="654" y="606"/>
                </a:cubicBezTo>
                <a:cubicBezTo>
                  <a:pt x="630" y="606"/>
                  <a:pt x="610" y="586"/>
                  <a:pt x="610" y="562"/>
                </a:cubicBezTo>
                <a:lnTo>
                  <a:pt x="610" y="550"/>
                </a:lnTo>
                <a:close/>
                <a:moveTo>
                  <a:pt x="610" y="507"/>
                </a:moveTo>
                <a:lnTo>
                  <a:pt x="610" y="507"/>
                </a:lnTo>
                <a:cubicBezTo>
                  <a:pt x="610" y="490"/>
                  <a:pt x="623" y="477"/>
                  <a:pt x="640" y="477"/>
                </a:cubicBezTo>
                <a:lnTo>
                  <a:pt x="698" y="477"/>
                </a:lnTo>
                <a:lnTo>
                  <a:pt x="698" y="498"/>
                </a:lnTo>
                <a:cubicBezTo>
                  <a:pt x="698" y="508"/>
                  <a:pt x="690" y="516"/>
                  <a:pt x="680" y="516"/>
                </a:cubicBezTo>
                <a:lnTo>
                  <a:pt x="610" y="516"/>
                </a:lnTo>
                <a:lnTo>
                  <a:pt x="610" y="507"/>
                </a:lnTo>
                <a:close/>
                <a:moveTo>
                  <a:pt x="199" y="562"/>
                </a:moveTo>
                <a:lnTo>
                  <a:pt x="199" y="562"/>
                </a:lnTo>
                <a:cubicBezTo>
                  <a:pt x="199" y="586"/>
                  <a:pt x="179" y="606"/>
                  <a:pt x="155" y="606"/>
                </a:cubicBezTo>
                <a:cubicBezTo>
                  <a:pt x="130" y="606"/>
                  <a:pt x="110" y="586"/>
                  <a:pt x="110" y="562"/>
                </a:cubicBezTo>
                <a:lnTo>
                  <a:pt x="110" y="550"/>
                </a:lnTo>
                <a:lnTo>
                  <a:pt x="180" y="550"/>
                </a:lnTo>
                <a:cubicBezTo>
                  <a:pt x="187" y="550"/>
                  <a:pt x="193" y="548"/>
                  <a:pt x="199" y="546"/>
                </a:cubicBezTo>
                <a:lnTo>
                  <a:pt x="199" y="549"/>
                </a:lnTo>
                <a:lnTo>
                  <a:pt x="199" y="562"/>
                </a:lnTo>
                <a:close/>
                <a:moveTo>
                  <a:pt x="143" y="639"/>
                </a:moveTo>
                <a:lnTo>
                  <a:pt x="143" y="639"/>
                </a:lnTo>
                <a:lnTo>
                  <a:pt x="166" y="639"/>
                </a:lnTo>
                <a:lnTo>
                  <a:pt x="155" y="651"/>
                </a:lnTo>
                <a:lnTo>
                  <a:pt x="143" y="639"/>
                </a:lnTo>
                <a:close/>
                <a:moveTo>
                  <a:pt x="276" y="716"/>
                </a:moveTo>
                <a:lnTo>
                  <a:pt x="276" y="716"/>
                </a:lnTo>
                <a:lnTo>
                  <a:pt x="276" y="747"/>
                </a:lnTo>
                <a:lnTo>
                  <a:pt x="33" y="747"/>
                </a:lnTo>
                <a:lnTo>
                  <a:pt x="33" y="716"/>
                </a:lnTo>
                <a:cubicBezTo>
                  <a:pt x="33" y="678"/>
                  <a:pt x="60" y="646"/>
                  <a:pt x="97" y="640"/>
                </a:cubicBezTo>
                <a:lnTo>
                  <a:pt x="143" y="686"/>
                </a:lnTo>
                <a:cubicBezTo>
                  <a:pt x="149" y="692"/>
                  <a:pt x="160" y="692"/>
                  <a:pt x="166" y="686"/>
                </a:cubicBezTo>
                <a:lnTo>
                  <a:pt x="212" y="640"/>
                </a:lnTo>
                <a:cubicBezTo>
                  <a:pt x="249" y="646"/>
                  <a:pt x="276" y="678"/>
                  <a:pt x="276" y="716"/>
                </a:cubicBezTo>
                <a:close/>
                <a:moveTo>
                  <a:pt x="110" y="507"/>
                </a:moveTo>
                <a:lnTo>
                  <a:pt x="110" y="507"/>
                </a:lnTo>
                <a:cubicBezTo>
                  <a:pt x="110" y="490"/>
                  <a:pt x="124" y="477"/>
                  <a:pt x="140" y="477"/>
                </a:cubicBezTo>
                <a:lnTo>
                  <a:pt x="199" y="477"/>
                </a:lnTo>
                <a:lnTo>
                  <a:pt x="199" y="498"/>
                </a:lnTo>
                <a:cubicBezTo>
                  <a:pt x="199" y="508"/>
                  <a:pt x="190" y="516"/>
                  <a:pt x="180" y="516"/>
                </a:cubicBezTo>
                <a:lnTo>
                  <a:pt x="110" y="516"/>
                </a:lnTo>
                <a:lnTo>
                  <a:pt x="110" y="507"/>
                </a:lnTo>
                <a:close/>
                <a:moveTo>
                  <a:pt x="717" y="607"/>
                </a:moveTo>
                <a:lnTo>
                  <a:pt x="717" y="607"/>
                </a:lnTo>
                <a:cubicBezTo>
                  <a:pt x="726" y="594"/>
                  <a:pt x="732" y="578"/>
                  <a:pt x="732" y="562"/>
                </a:cubicBezTo>
                <a:lnTo>
                  <a:pt x="732" y="503"/>
                </a:lnTo>
                <a:cubicBezTo>
                  <a:pt x="732" y="502"/>
                  <a:pt x="732" y="501"/>
                  <a:pt x="732" y="501"/>
                </a:cubicBezTo>
                <a:cubicBezTo>
                  <a:pt x="732" y="500"/>
                  <a:pt x="732" y="499"/>
                  <a:pt x="732" y="498"/>
                </a:cubicBezTo>
                <a:lnTo>
                  <a:pt x="732" y="460"/>
                </a:lnTo>
                <a:cubicBezTo>
                  <a:pt x="732" y="451"/>
                  <a:pt x="724" y="444"/>
                  <a:pt x="715" y="444"/>
                </a:cubicBezTo>
                <a:lnTo>
                  <a:pt x="640" y="444"/>
                </a:lnTo>
                <a:cubicBezTo>
                  <a:pt x="605" y="444"/>
                  <a:pt x="577" y="472"/>
                  <a:pt x="577" y="507"/>
                </a:cubicBezTo>
                <a:lnTo>
                  <a:pt x="577" y="515"/>
                </a:lnTo>
                <a:lnTo>
                  <a:pt x="506" y="515"/>
                </a:lnTo>
                <a:cubicBezTo>
                  <a:pt x="507" y="509"/>
                  <a:pt x="508" y="503"/>
                  <a:pt x="508" y="496"/>
                </a:cubicBezTo>
                <a:cubicBezTo>
                  <a:pt x="508" y="445"/>
                  <a:pt x="471" y="402"/>
                  <a:pt x="422" y="394"/>
                </a:cubicBezTo>
                <a:lnTo>
                  <a:pt x="422" y="336"/>
                </a:lnTo>
                <a:lnTo>
                  <a:pt x="543" y="336"/>
                </a:lnTo>
                <a:cubicBezTo>
                  <a:pt x="552" y="336"/>
                  <a:pt x="559" y="328"/>
                  <a:pt x="559" y="319"/>
                </a:cubicBezTo>
                <a:lnTo>
                  <a:pt x="559" y="271"/>
                </a:lnTo>
                <a:cubicBezTo>
                  <a:pt x="559" y="218"/>
                  <a:pt x="519" y="171"/>
                  <a:pt x="467" y="163"/>
                </a:cubicBezTo>
                <a:cubicBezTo>
                  <a:pt x="477" y="150"/>
                  <a:pt x="482" y="134"/>
                  <a:pt x="482" y="117"/>
                </a:cubicBezTo>
                <a:lnTo>
                  <a:pt x="482" y="58"/>
                </a:lnTo>
                <a:cubicBezTo>
                  <a:pt x="482" y="57"/>
                  <a:pt x="482" y="56"/>
                  <a:pt x="482" y="57"/>
                </a:cubicBezTo>
                <a:cubicBezTo>
                  <a:pt x="482" y="56"/>
                  <a:pt x="482" y="54"/>
                  <a:pt x="482" y="53"/>
                </a:cubicBezTo>
                <a:lnTo>
                  <a:pt x="482" y="16"/>
                </a:lnTo>
                <a:cubicBezTo>
                  <a:pt x="482" y="7"/>
                  <a:pt x="474" y="0"/>
                  <a:pt x="465" y="0"/>
                </a:cubicBezTo>
                <a:lnTo>
                  <a:pt x="390" y="0"/>
                </a:lnTo>
                <a:cubicBezTo>
                  <a:pt x="355" y="0"/>
                  <a:pt x="327" y="27"/>
                  <a:pt x="327" y="62"/>
                </a:cubicBezTo>
                <a:lnTo>
                  <a:pt x="327" y="117"/>
                </a:lnTo>
                <a:cubicBezTo>
                  <a:pt x="327" y="134"/>
                  <a:pt x="332" y="150"/>
                  <a:pt x="342" y="163"/>
                </a:cubicBezTo>
                <a:cubicBezTo>
                  <a:pt x="289" y="171"/>
                  <a:pt x="249" y="218"/>
                  <a:pt x="249" y="271"/>
                </a:cubicBezTo>
                <a:lnTo>
                  <a:pt x="249" y="319"/>
                </a:lnTo>
                <a:cubicBezTo>
                  <a:pt x="249" y="328"/>
                  <a:pt x="257" y="336"/>
                  <a:pt x="266" y="336"/>
                </a:cubicBezTo>
                <a:lnTo>
                  <a:pt x="388" y="336"/>
                </a:lnTo>
                <a:lnTo>
                  <a:pt x="388" y="394"/>
                </a:lnTo>
                <a:cubicBezTo>
                  <a:pt x="339" y="401"/>
                  <a:pt x="301" y="444"/>
                  <a:pt x="301" y="496"/>
                </a:cubicBezTo>
                <a:cubicBezTo>
                  <a:pt x="301" y="503"/>
                  <a:pt x="301" y="509"/>
                  <a:pt x="303" y="515"/>
                </a:cubicBezTo>
                <a:lnTo>
                  <a:pt x="232" y="515"/>
                </a:lnTo>
                <a:lnTo>
                  <a:pt x="232" y="503"/>
                </a:lnTo>
                <a:cubicBezTo>
                  <a:pt x="232" y="502"/>
                  <a:pt x="232" y="501"/>
                  <a:pt x="232" y="501"/>
                </a:cubicBezTo>
                <a:cubicBezTo>
                  <a:pt x="232" y="500"/>
                  <a:pt x="232" y="499"/>
                  <a:pt x="232" y="498"/>
                </a:cubicBezTo>
                <a:lnTo>
                  <a:pt x="232" y="460"/>
                </a:lnTo>
                <a:cubicBezTo>
                  <a:pt x="232" y="451"/>
                  <a:pt x="225" y="444"/>
                  <a:pt x="215" y="444"/>
                </a:cubicBezTo>
                <a:lnTo>
                  <a:pt x="140" y="444"/>
                </a:lnTo>
                <a:cubicBezTo>
                  <a:pt x="105" y="444"/>
                  <a:pt x="77" y="472"/>
                  <a:pt x="77" y="507"/>
                </a:cubicBezTo>
                <a:lnTo>
                  <a:pt x="77" y="562"/>
                </a:lnTo>
                <a:cubicBezTo>
                  <a:pt x="77" y="578"/>
                  <a:pt x="82" y="594"/>
                  <a:pt x="92" y="607"/>
                </a:cubicBezTo>
                <a:cubicBezTo>
                  <a:pt x="40" y="616"/>
                  <a:pt x="0" y="662"/>
                  <a:pt x="0" y="716"/>
                </a:cubicBezTo>
                <a:lnTo>
                  <a:pt x="0" y="764"/>
                </a:lnTo>
                <a:cubicBezTo>
                  <a:pt x="0" y="773"/>
                  <a:pt x="7" y="781"/>
                  <a:pt x="16" y="781"/>
                </a:cubicBezTo>
                <a:lnTo>
                  <a:pt x="293" y="781"/>
                </a:lnTo>
                <a:cubicBezTo>
                  <a:pt x="302" y="781"/>
                  <a:pt x="309" y="773"/>
                  <a:pt x="309" y="764"/>
                </a:cubicBezTo>
                <a:lnTo>
                  <a:pt x="309" y="716"/>
                </a:lnTo>
                <a:cubicBezTo>
                  <a:pt x="309" y="662"/>
                  <a:pt x="269" y="616"/>
                  <a:pt x="217" y="607"/>
                </a:cubicBezTo>
                <a:cubicBezTo>
                  <a:pt x="227" y="594"/>
                  <a:pt x="232" y="578"/>
                  <a:pt x="232" y="562"/>
                </a:cubicBezTo>
                <a:lnTo>
                  <a:pt x="232" y="549"/>
                </a:lnTo>
                <a:lnTo>
                  <a:pt x="315" y="549"/>
                </a:lnTo>
                <a:cubicBezTo>
                  <a:pt x="333" y="579"/>
                  <a:pt x="366" y="600"/>
                  <a:pt x="404" y="600"/>
                </a:cubicBezTo>
                <a:cubicBezTo>
                  <a:pt x="442" y="600"/>
                  <a:pt x="475" y="579"/>
                  <a:pt x="493" y="549"/>
                </a:cubicBezTo>
                <a:lnTo>
                  <a:pt x="577" y="549"/>
                </a:lnTo>
                <a:lnTo>
                  <a:pt x="577" y="562"/>
                </a:lnTo>
                <a:cubicBezTo>
                  <a:pt x="577" y="578"/>
                  <a:pt x="582" y="594"/>
                  <a:pt x="592" y="607"/>
                </a:cubicBezTo>
                <a:cubicBezTo>
                  <a:pt x="539" y="616"/>
                  <a:pt x="499" y="662"/>
                  <a:pt x="499" y="716"/>
                </a:cubicBezTo>
                <a:lnTo>
                  <a:pt x="499" y="764"/>
                </a:lnTo>
                <a:cubicBezTo>
                  <a:pt x="499" y="773"/>
                  <a:pt x="507" y="781"/>
                  <a:pt x="516" y="781"/>
                </a:cubicBezTo>
                <a:lnTo>
                  <a:pt x="793" y="781"/>
                </a:lnTo>
                <a:cubicBezTo>
                  <a:pt x="802" y="781"/>
                  <a:pt x="809" y="773"/>
                  <a:pt x="809" y="764"/>
                </a:cubicBezTo>
                <a:lnTo>
                  <a:pt x="809" y="716"/>
                </a:lnTo>
                <a:cubicBezTo>
                  <a:pt x="809" y="662"/>
                  <a:pt x="769" y="616"/>
                  <a:pt x="717" y="607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 dirty="0">
              <a:solidFill>
                <a:schemeClr val="bg1"/>
              </a:solidFill>
            </a:endParaRPr>
          </a:p>
        </p:txBody>
      </p:sp>
      <p:sp>
        <p:nvSpPr>
          <p:cNvPr id="12" name="Marcador de texto 2">
            <a:extLst>
              <a:ext uri="{FF2B5EF4-FFF2-40B4-BE49-F238E27FC236}">
                <a16:creationId xmlns="" xmlns:a16="http://schemas.microsoft.com/office/drawing/2014/main" id="{328429E5-D53C-3CD2-A2F0-CE417551744C}"/>
              </a:ext>
            </a:extLst>
          </p:cNvPr>
          <p:cNvSpPr txBox="1">
            <a:spLocks/>
          </p:cNvSpPr>
          <p:nvPr/>
        </p:nvSpPr>
        <p:spPr>
          <a:xfrm>
            <a:off x="1674492" y="1688746"/>
            <a:ext cx="7306668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300" b="0" i="0" u="none" strike="noStrike" cap="none" spc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§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None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2606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4892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27178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29464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s-MX" sz="2000" b="1" spc="50" dirty="0">
                <a:solidFill>
                  <a:srgbClr val="004C14"/>
                </a:solidFill>
              </a:rPr>
              <a:t>Departamento de prevención de riesgos </a:t>
            </a:r>
          </a:p>
        </p:txBody>
      </p:sp>
      <p:grpSp>
        <p:nvGrpSpPr>
          <p:cNvPr id="14" name="Group 4">
            <a:extLst>
              <a:ext uri="{FF2B5EF4-FFF2-40B4-BE49-F238E27FC236}">
                <a16:creationId xmlns="" xmlns:a16="http://schemas.microsoft.com/office/drawing/2014/main" id="{92E1F0F6-B116-794C-69D5-212707EBD5E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56368" y="1579323"/>
            <a:ext cx="855444" cy="526621"/>
            <a:chOff x="1819" y="1000"/>
            <a:chExt cx="679" cy="418"/>
          </a:xfrm>
          <a:solidFill>
            <a:schemeClr val="accent1"/>
          </a:solidFill>
        </p:grpSpPr>
        <p:sp>
          <p:nvSpPr>
            <p:cNvPr id="15" name="Freeform 5">
              <a:extLst>
                <a:ext uri="{FF2B5EF4-FFF2-40B4-BE49-F238E27FC236}">
                  <a16:creationId xmlns="" xmlns:a16="http://schemas.microsoft.com/office/drawing/2014/main" id="{EC10EE2E-2B10-E923-F050-307EC6F9B4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39" y="1018"/>
              <a:ext cx="259" cy="381"/>
            </a:xfrm>
            <a:custGeom>
              <a:avLst/>
              <a:gdLst>
                <a:gd name="T0" fmla="*/ 203 w 425"/>
                <a:gd name="T1" fmla="*/ 345 h 617"/>
                <a:gd name="T2" fmla="*/ 82 w 425"/>
                <a:gd name="T3" fmla="*/ 345 h 617"/>
                <a:gd name="T4" fmla="*/ 114 w 425"/>
                <a:gd name="T5" fmla="*/ 32 h 617"/>
                <a:gd name="T6" fmla="*/ 243 w 425"/>
                <a:gd name="T7" fmla="*/ 32 h 617"/>
                <a:gd name="T8" fmla="*/ 192 w 425"/>
                <a:gd name="T9" fmla="*/ 140 h 617"/>
                <a:gd name="T10" fmla="*/ 41 w 425"/>
                <a:gd name="T11" fmla="*/ 105 h 617"/>
                <a:gd name="T12" fmla="*/ 243 w 425"/>
                <a:gd name="T13" fmla="*/ 155 h 617"/>
                <a:gd name="T14" fmla="*/ 243 w 425"/>
                <a:gd name="T15" fmla="*/ 212 h 617"/>
                <a:gd name="T16" fmla="*/ 41 w 425"/>
                <a:gd name="T17" fmla="*/ 212 h 617"/>
                <a:gd name="T18" fmla="*/ 192 w 425"/>
                <a:gd name="T19" fmla="*/ 172 h 617"/>
                <a:gd name="T20" fmla="*/ 243 w 425"/>
                <a:gd name="T21" fmla="*/ 155 h 617"/>
                <a:gd name="T22" fmla="*/ 247 w 425"/>
                <a:gd name="T23" fmla="*/ 314 h 617"/>
                <a:gd name="T24" fmla="*/ 243 w 425"/>
                <a:gd name="T25" fmla="*/ 313 h 617"/>
                <a:gd name="T26" fmla="*/ 239 w 425"/>
                <a:gd name="T27" fmla="*/ 303 h 617"/>
                <a:gd name="T28" fmla="*/ 276 w 425"/>
                <a:gd name="T29" fmla="*/ 98 h 617"/>
                <a:gd name="T30" fmla="*/ 275 w 425"/>
                <a:gd name="T31" fmla="*/ 95 h 617"/>
                <a:gd name="T32" fmla="*/ 276 w 425"/>
                <a:gd name="T33" fmla="*/ 88 h 617"/>
                <a:gd name="T34" fmla="*/ 260 w 425"/>
                <a:gd name="T35" fmla="*/ 0 h 617"/>
                <a:gd name="T36" fmla="*/ 9 w 425"/>
                <a:gd name="T37" fmla="*/ 105 h 617"/>
                <a:gd name="T38" fmla="*/ 45 w 425"/>
                <a:gd name="T39" fmla="*/ 303 h 617"/>
                <a:gd name="T40" fmla="*/ 42 w 425"/>
                <a:gd name="T41" fmla="*/ 313 h 617"/>
                <a:gd name="T42" fmla="*/ 37 w 425"/>
                <a:gd name="T43" fmla="*/ 314 h 617"/>
                <a:gd name="T44" fmla="*/ 0 w 425"/>
                <a:gd name="T45" fmla="*/ 321 h 617"/>
                <a:gd name="T46" fmla="*/ 79 w 425"/>
                <a:gd name="T47" fmla="*/ 357 h 617"/>
                <a:gd name="T48" fmla="*/ 149 w 425"/>
                <a:gd name="T49" fmla="*/ 440 h 617"/>
                <a:gd name="T50" fmla="*/ 152 w 425"/>
                <a:gd name="T51" fmla="*/ 441 h 617"/>
                <a:gd name="T52" fmla="*/ 247 w 425"/>
                <a:gd name="T53" fmla="*/ 346 h 617"/>
                <a:gd name="T54" fmla="*/ 393 w 425"/>
                <a:gd name="T55" fmla="*/ 508 h 617"/>
                <a:gd name="T56" fmla="*/ 160 w 425"/>
                <a:gd name="T57" fmla="*/ 585 h 617"/>
                <a:gd name="T58" fmla="*/ 161 w 425"/>
                <a:gd name="T59" fmla="*/ 615 h 617"/>
                <a:gd name="T60" fmla="*/ 409 w 425"/>
                <a:gd name="T61" fmla="*/ 617 h 617"/>
                <a:gd name="T62" fmla="*/ 425 w 425"/>
                <a:gd name="T63" fmla="*/ 508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5" h="617">
                  <a:moveTo>
                    <a:pt x="203" y="345"/>
                  </a:moveTo>
                  <a:lnTo>
                    <a:pt x="203" y="345"/>
                  </a:lnTo>
                  <a:lnTo>
                    <a:pt x="142" y="405"/>
                  </a:lnTo>
                  <a:lnTo>
                    <a:pt x="82" y="345"/>
                  </a:lnTo>
                  <a:lnTo>
                    <a:pt x="203" y="345"/>
                  </a:lnTo>
                  <a:close/>
                  <a:moveTo>
                    <a:pt x="114" y="32"/>
                  </a:moveTo>
                  <a:lnTo>
                    <a:pt x="114" y="32"/>
                  </a:lnTo>
                  <a:lnTo>
                    <a:pt x="243" y="32"/>
                  </a:lnTo>
                  <a:lnTo>
                    <a:pt x="243" y="88"/>
                  </a:lnTo>
                  <a:cubicBezTo>
                    <a:pt x="243" y="117"/>
                    <a:pt x="220" y="140"/>
                    <a:pt x="192" y="140"/>
                  </a:cubicBezTo>
                  <a:lnTo>
                    <a:pt x="41" y="140"/>
                  </a:lnTo>
                  <a:lnTo>
                    <a:pt x="41" y="105"/>
                  </a:lnTo>
                  <a:cubicBezTo>
                    <a:pt x="41" y="65"/>
                    <a:pt x="74" y="32"/>
                    <a:pt x="114" y="32"/>
                  </a:cubicBezTo>
                  <a:close/>
                  <a:moveTo>
                    <a:pt x="243" y="155"/>
                  </a:moveTo>
                  <a:lnTo>
                    <a:pt x="243" y="155"/>
                  </a:lnTo>
                  <a:lnTo>
                    <a:pt x="243" y="212"/>
                  </a:lnTo>
                  <a:cubicBezTo>
                    <a:pt x="243" y="267"/>
                    <a:pt x="198" y="313"/>
                    <a:pt x="142" y="313"/>
                  </a:cubicBezTo>
                  <a:cubicBezTo>
                    <a:pt x="86" y="313"/>
                    <a:pt x="41" y="267"/>
                    <a:pt x="41" y="212"/>
                  </a:cubicBezTo>
                  <a:lnTo>
                    <a:pt x="41" y="172"/>
                  </a:lnTo>
                  <a:lnTo>
                    <a:pt x="192" y="172"/>
                  </a:lnTo>
                  <a:cubicBezTo>
                    <a:pt x="207" y="172"/>
                    <a:pt x="222" y="168"/>
                    <a:pt x="235" y="160"/>
                  </a:cubicBezTo>
                  <a:lnTo>
                    <a:pt x="243" y="155"/>
                  </a:lnTo>
                  <a:close/>
                  <a:moveTo>
                    <a:pt x="247" y="314"/>
                  </a:moveTo>
                  <a:lnTo>
                    <a:pt x="247" y="314"/>
                  </a:lnTo>
                  <a:lnTo>
                    <a:pt x="246" y="313"/>
                  </a:lnTo>
                  <a:cubicBezTo>
                    <a:pt x="245" y="313"/>
                    <a:pt x="244" y="313"/>
                    <a:pt x="243" y="313"/>
                  </a:cubicBezTo>
                  <a:lnTo>
                    <a:pt x="231" y="312"/>
                  </a:lnTo>
                  <a:lnTo>
                    <a:pt x="239" y="303"/>
                  </a:lnTo>
                  <a:cubicBezTo>
                    <a:pt x="263" y="279"/>
                    <a:pt x="276" y="246"/>
                    <a:pt x="276" y="212"/>
                  </a:cubicBezTo>
                  <a:lnTo>
                    <a:pt x="276" y="98"/>
                  </a:lnTo>
                  <a:cubicBezTo>
                    <a:pt x="276" y="97"/>
                    <a:pt x="276" y="96"/>
                    <a:pt x="275" y="95"/>
                  </a:cubicBezTo>
                  <a:lnTo>
                    <a:pt x="275" y="95"/>
                  </a:lnTo>
                  <a:lnTo>
                    <a:pt x="275" y="94"/>
                  </a:lnTo>
                  <a:cubicBezTo>
                    <a:pt x="276" y="92"/>
                    <a:pt x="276" y="90"/>
                    <a:pt x="276" y="88"/>
                  </a:cubicBezTo>
                  <a:lnTo>
                    <a:pt x="276" y="16"/>
                  </a:lnTo>
                  <a:cubicBezTo>
                    <a:pt x="276" y="7"/>
                    <a:pt x="268" y="0"/>
                    <a:pt x="260" y="0"/>
                  </a:cubicBezTo>
                  <a:lnTo>
                    <a:pt x="114" y="0"/>
                  </a:lnTo>
                  <a:cubicBezTo>
                    <a:pt x="56" y="0"/>
                    <a:pt x="9" y="47"/>
                    <a:pt x="9" y="105"/>
                  </a:cubicBezTo>
                  <a:lnTo>
                    <a:pt x="9" y="212"/>
                  </a:lnTo>
                  <a:cubicBezTo>
                    <a:pt x="9" y="246"/>
                    <a:pt x="22" y="279"/>
                    <a:pt x="45" y="303"/>
                  </a:cubicBezTo>
                  <a:lnTo>
                    <a:pt x="54" y="312"/>
                  </a:lnTo>
                  <a:lnTo>
                    <a:pt x="42" y="313"/>
                  </a:lnTo>
                  <a:cubicBezTo>
                    <a:pt x="41" y="313"/>
                    <a:pt x="39" y="313"/>
                    <a:pt x="38" y="313"/>
                  </a:cubicBezTo>
                  <a:lnTo>
                    <a:pt x="37" y="314"/>
                  </a:lnTo>
                  <a:cubicBezTo>
                    <a:pt x="28" y="314"/>
                    <a:pt x="19" y="316"/>
                    <a:pt x="8" y="319"/>
                  </a:cubicBezTo>
                  <a:lnTo>
                    <a:pt x="0" y="321"/>
                  </a:lnTo>
                  <a:lnTo>
                    <a:pt x="8" y="323"/>
                  </a:lnTo>
                  <a:cubicBezTo>
                    <a:pt x="31" y="328"/>
                    <a:pt x="62" y="338"/>
                    <a:pt x="79" y="357"/>
                  </a:cubicBezTo>
                  <a:cubicBezTo>
                    <a:pt x="84" y="363"/>
                    <a:pt x="91" y="369"/>
                    <a:pt x="97" y="376"/>
                  </a:cubicBezTo>
                  <a:cubicBezTo>
                    <a:pt x="116" y="395"/>
                    <a:pt x="137" y="417"/>
                    <a:pt x="149" y="440"/>
                  </a:cubicBezTo>
                  <a:lnTo>
                    <a:pt x="151" y="442"/>
                  </a:lnTo>
                  <a:lnTo>
                    <a:pt x="152" y="441"/>
                  </a:lnTo>
                  <a:cubicBezTo>
                    <a:pt x="153" y="440"/>
                    <a:pt x="153" y="440"/>
                    <a:pt x="154" y="440"/>
                  </a:cubicBezTo>
                  <a:lnTo>
                    <a:pt x="247" y="346"/>
                  </a:lnTo>
                  <a:lnTo>
                    <a:pt x="250" y="346"/>
                  </a:lnTo>
                  <a:cubicBezTo>
                    <a:pt x="331" y="357"/>
                    <a:pt x="393" y="426"/>
                    <a:pt x="393" y="508"/>
                  </a:cubicBezTo>
                  <a:lnTo>
                    <a:pt x="393" y="585"/>
                  </a:lnTo>
                  <a:lnTo>
                    <a:pt x="160" y="585"/>
                  </a:lnTo>
                  <a:lnTo>
                    <a:pt x="160" y="587"/>
                  </a:lnTo>
                  <a:cubicBezTo>
                    <a:pt x="161" y="598"/>
                    <a:pt x="161" y="607"/>
                    <a:pt x="161" y="615"/>
                  </a:cubicBezTo>
                  <a:lnTo>
                    <a:pt x="161" y="617"/>
                  </a:lnTo>
                  <a:lnTo>
                    <a:pt x="409" y="617"/>
                  </a:lnTo>
                  <a:cubicBezTo>
                    <a:pt x="418" y="617"/>
                    <a:pt x="425" y="610"/>
                    <a:pt x="425" y="601"/>
                  </a:cubicBezTo>
                  <a:lnTo>
                    <a:pt x="425" y="508"/>
                  </a:lnTo>
                  <a:cubicBezTo>
                    <a:pt x="425" y="408"/>
                    <a:pt x="347" y="323"/>
                    <a:pt x="247" y="31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="" xmlns:a16="http://schemas.microsoft.com/office/drawing/2014/main" id="{EC18DE66-12F7-A16F-FAD1-19BA22BDCA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19" y="1018"/>
              <a:ext cx="273" cy="381"/>
            </a:xfrm>
            <a:custGeom>
              <a:avLst/>
              <a:gdLst>
                <a:gd name="T0" fmla="*/ 343 w 448"/>
                <a:gd name="T1" fmla="*/ 345 h 617"/>
                <a:gd name="T2" fmla="*/ 343 w 448"/>
                <a:gd name="T3" fmla="*/ 345 h 617"/>
                <a:gd name="T4" fmla="*/ 282 w 448"/>
                <a:gd name="T5" fmla="*/ 405 h 617"/>
                <a:gd name="T6" fmla="*/ 222 w 448"/>
                <a:gd name="T7" fmla="*/ 345 h 617"/>
                <a:gd name="T8" fmla="*/ 343 w 448"/>
                <a:gd name="T9" fmla="*/ 345 h 617"/>
                <a:gd name="T10" fmla="*/ 254 w 448"/>
                <a:gd name="T11" fmla="*/ 32 h 617"/>
                <a:gd name="T12" fmla="*/ 254 w 448"/>
                <a:gd name="T13" fmla="*/ 32 h 617"/>
                <a:gd name="T14" fmla="*/ 383 w 448"/>
                <a:gd name="T15" fmla="*/ 32 h 617"/>
                <a:gd name="T16" fmla="*/ 383 w 448"/>
                <a:gd name="T17" fmla="*/ 88 h 617"/>
                <a:gd name="T18" fmla="*/ 332 w 448"/>
                <a:gd name="T19" fmla="*/ 140 h 617"/>
                <a:gd name="T20" fmla="*/ 181 w 448"/>
                <a:gd name="T21" fmla="*/ 140 h 617"/>
                <a:gd name="T22" fmla="*/ 181 w 448"/>
                <a:gd name="T23" fmla="*/ 105 h 617"/>
                <a:gd name="T24" fmla="*/ 254 w 448"/>
                <a:gd name="T25" fmla="*/ 32 h 617"/>
                <a:gd name="T26" fmla="*/ 383 w 448"/>
                <a:gd name="T27" fmla="*/ 155 h 617"/>
                <a:gd name="T28" fmla="*/ 383 w 448"/>
                <a:gd name="T29" fmla="*/ 155 h 617"/>
                <a:gd name="T30" fmla="*/ 383 w 448"/>
                <a:gd name="T31" fmla="*/ 212 h 617"/>
                <a:gd name="T32" fmla="*/ 282 w 448"/>
                <a:gd name="T33" fmla="*/ 313 h 617"/>
                <a:gd name="T34" fmla="*/ 181 w 448"/>
                <a:gd name="T35" fmla="*/ 212 h 617"/>
                <a:gd name="T36" fmla="*/ 181 w 448"/>
                <a:gd name="T37" fmla="*/ 172 h 617"/>
                <a:gd name="T38" fmla="*/ 332 w 448"/>
                <a:gd name="T39" fmla="*/ 172 h 617"/>
                <a:gd name="T40" fmla="*/ 375 w 448"/>
                <a:gd name="T41" fmla="*/ 160 h 617"/>
                <a:gd name="T42" fmla="*/ 383 w 448"/>
                <a:gd name="T43" fmla="*/ 155 h 617"/>
                <a:gd name="T44" fmla="*/ 442 w 448"/>
                <a:gd name="T45" fmla="*/ 327 h 617"/>
                <a:gd name="T46" fmla="*/ 442 w 448"/>
                <a:gd name="T47" fmla="*/ 327 h 617"/>
                <a:gd name="T48" fmla="*/ 387 w 448"/>
                <a:gd name="T49" fmla="*/ 314 h 617"/>
                <a:gd name="T50" fmla="*/ 386 w 448"/>
                <a:gd name="T51" fmla="*/ 313 h 617"/>
                <a:gd name="T52" fmla="*/ 383 w 448"/>
                <a:gd name="T53" fmla="*/ 313 h 617"/>
                <a:gd name="T54" fmla="*/ 371 w 448"/>
                <a:gd name="T55" fmla="*/ 312 h 617"/>
                <a:gd name="T56" fmla="*/ 379 w 448"/>
                <a:gd name="T57" fmla="*/ 303 h 617"/>
                <a:gd name="T58" fmla="*/ 416 w 448"/>
                <a:gd name="T59" fmla="*/ 212 h 617"/>
                <a:gd name="T60" fmla="*/ 416 w 448"/>
                <a:gd name="T61" fmla="*/ 98 h 617"/>
                <a:gd name="T62" fmla="*/ 416 w 448"/>
                <a:gd name="T63" fmla="*/ 95 h 617"/>
                <a:gd name="T64" fmla="*/ 416 w 448"/>
                <a:gd name="T65" fmla="*/ 95 h 617"/>
                <a:gd name="T66" fmla="*/ 416 w 448"/>
                <a:gd name="T67" fmla="*/ 94 h 617"/>
                <a:gd name="T68" fmla="*/ 416 w 448"/>
                <a:gd name="T69" fmla="*/ 88 h 617"/>
                <a:gd name="T70" fmla="*/ 416 w 448"/>
                <a:gd name="T71" fmla="*/ 16 h 617"/>
                <a:gd name="T72" fmla="*/ 400 w 448"/>
                <a:gd name="T73" fmla="*/ 0 h 617"/>
                <a:gd name="T74" fmla="*/ 254 w 448"/>
                <a:gd name="T75" fmla="*/ 0 h 617"/>
                <a:gd name="T76" fmla="*/ 149 w 448"/>
                <a:gd name="T77" fmla="*/ 105 h 617"/>
                <a:gd name="T78" fmla="*/ 149 w 448"/>
                <a:gd name="T79" fmla="*/ 212 h 617"/>
                <a:gd name="T80" fmla="*/ 186 w 448"/>
                <a:gd name="T81" fmla="*/ 303 h 617"/>
                <a:gd name="T82" fmla="*/ 194 w 448"/>
                <a:gd name="T83" fmla="*/ 312 h 617"/>
                <a:gd name="T84" fmla="*/ 182 w 448"/>
                <a:gd name="T85" fmla="*/ 313 h 617"/>
                <a:gd name="T86" fmla="*/ 179 w 448"/>
                <a:gd name="T87" fmla="*/ 313 h 617"/>
                <a:gd name="T88" fmla="*/ 177 w 448"/>
                <a:gd name="T89" fmla="*/ 314 h 617"/>
                <a:gd name="T90" fmla="*/ 0 w 448"/>
                <a:gd name="T91" fmla="*/ 508 h 617"/>
                <a:gd name="T92" fmla="*/ 0 w 448"/>
                <a:gd name="T93" fmla="*/ 601 h 617"/>
                <a:gd name="T94" fmla="*/ 16 w 448"/>
                <a:gd name="T95" fmla="*/ 617 h 617"/>
                <a:gd name="T96" fmla="*/ 260 w 448"/>
                <a:gd name="T97" fmla="*/ 617 h 617"/>
                <a:gd name="T98" fmla="*/ 260 w 448"/>
                <a:gd name="T99" fmla="*/ 585 h 617"/>
                <a:gd name="T100" fmla="*/ 32 w 448"/>
                <a:gd name="T101" fmla="*/ 585 h 617"/>
                <a:gd name="T102" fmla="*/ 32 w 448"/>
                <a:gd name="T103" fmla="*/ 508 h 617"/>
                <a:gd name="T104" fmla="*/ 174 w 448"/>
                <a:gd name="T105" fmla="*/ 346 h 617"/>
                <a:gd name="T106" fmla="*/ 177 w 448"/>
                <a:gd name="T107" fmla="*/ 346 h 617"/>
                <a:gd name="T108" fmla="*/ 271 w 448"/>
                <a:gd name="T109" fmla="*/ 440 h 617"/>
                <a:gd name="T110" fmla="*/ 278 w 448"/>
                <a:gd name="T111" fmla="*/ 444 h 617"/>
                <a:gd name="T112" fmla="*/ 280 w 448"/>
                <a:gd name="T113" fmla="*/ 444 h 617"/>
                <a:gd name="T114" fmla="*/ 297 w 448"/>
                <a:gd name="T115" fmla="*/ 410 h 617"/>
                <a:gd name="T116" fmla="*/ 365 w 448"/>
                <a:gd name="T117" fmla="*/ 349 h 617"/>
                <a:gd name="T118" fmla="*/ 448 w 448"/>
                <a:gd name="T119" fmla="*/ 329 h 617"/>
                <a:gd name="T120" fmla="*/ 442 w 448"/>
                <a:gd name="T121" fmla="*/ 327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8" h="617">
                  <a:moveTo>
                    <a:pt x="343" y="345"/>
                  </a:moveTo>
                  <a:lnTo>
                    <a:pt x="343" y="345"/>
                  </a:lnTo>
                  <a:lnTo>
                    <a:pt x="282" y="405"/>
                  </a:lnTo>
                  <a:lnTo>
                    <a:pt x="222" y="345"/>
                  </a:lnTo>
                  <a:lnTo>
                    <a:pt x="343" y="345"/>
                  </a:lnTo>
                  <a:close/>
                  <a:moveTo>
                    <a:pt x="254" y="32"/>
                  </a:moveTo>
                  <a:lnTo>
                    <a:pt x="254" y="32"/>
                  </a:lnTo>
                  <a:lnTo>
                    <a:pt x="383" y="32"/>
                  </a:lnTo>
                  <a:lnTo>
                    <a:pt x="383" y="88"/>
                  </a:lnTo>
                  <a:cubicBezTo>
                    <a:pt x="383" y="117"/>
                    <a:pt x="360" y="140"/>
                    <a:pt x="332" y="140"/>
                  </a:cubicBezTo>
                  <a:lnTo>
                    <a:pt x="181" y="140"/>
                  </a:lnTo>
                  <a:lnTo>
                    <a:pt x="181" y="105"/>
                  </a:lnTo>
                  <a:cubicBezTo>
                    <a:pt x="181" y="65"/>
                    <a:pt x="214" y="32"/>
                    <a:pt x="254" y="32"/>
                  </a:cubicBezTo>
                  <a:close/>
                  <a:moveTo>
                    <a:pt x="383" y="155"/>
                  </a:moveTo>
                  <a:lnTo>
                    <a:pt x="383" y="155"/>
                  </a:lnTo>
                  <a:lnTo>
                    <a:pt x="383" y="212"/>
                  </a:lnTo>
                  <a:cubicBezTo>
                    <a:pt x="383" y="267"/>
                    <a:pt x="338" y="313"/>
                    <a:pt x="282" y="313"/>
                  </a:cubicBezTo>
                  <a:cubicBezTo>
                    <a:pt x="227" y="313"/>
                    <a:pt x="181" y="267"/>
                    <a:pt x="181" y="212"/>
                  </a:cubicBezTo>
                  <a:lnTo>
                    <a:pt x="181" y="172"/>
                  </a:lnTo>
                  <a:lnTo>
                    <a:pt x="332" y="172"/>
                  </a:lnTo>
                  <a:cubicBezTo>
                    <a:pt x="347" y="172"/>
                    <a:pt x="362" y="168"/>
                    <a:pt x="375" y="160"/>
                  </a:cubicBezTo>
                  <a:lnTo>
                    <a:pt x="383" y="155"/>
                  </a:lnTo>
                  <a:close/>
                  <a:moveTo>
                    <a:pt x="442" y="327"/>
                  </a:moveTo>
                  <a:lnTo>
                    <a:pt x="442" y="327"/>
                  </a:lnTo>
                  <a:cubicBezTo>
                    <a:pt x="425" y="320"/>
                    <a:pt x="406" y="315"/>
                    <a:pt x="387" y="314"/>
                  </a:cubicBezTo>
                  <a:lnTo>
                    <a:pt x="386" y="313"/>
                  </a:lnTo>
                  <a:cubicBezTo>
                    <a:pt x="385" y="313"/>
                    <a:pt x="384" y="313"/>
                    <a:pt x="383" y="313"/>
                  </a:cubicBezTo>
                  <a:lnTo>
                    <a:pt x="371" y="312"/>
                  </a:lnTo>
                  <a:lnTo>
                    <a:pt x="379" y="303"/>
                  </a:lnTo>
                  <a:cubicBezTo>
                    <a:pt x="403" y="279"/>
                    <a:pt x="416" y="246"/>
                    <a:pt x="416" y="212"/>
                  </a:cubicBezTo>
                  <a:lnTo>
                    <a:pt x="416" y="98"/>
                  </a:lnTo>
                  <a:cubicBezTo>
                    <a:pt x="416" y="97"/>
                    <a:pt x="416" y="96"/>
                    <a:pt x="416" y="95"/>
                  </a:cubicBezTo>
                  <a:lnTo>
                    <a:pt x="416" y="95"/>
                  </a:lnTo>
                  <a:lnTo>
                    <a:pt x="416" y="94"/>
                  </a:lnTo>
                  <a:cubicBezTo>
                    <a:pt x="416" y="92"/>
                    <a:pt x="416" y="90"/>
                    <a:pt x="416" y="88"/>
                  </a:cubicBezTo>
                  <a:lnTo>
                    <a:pt x="416" y="16"/>
                  </a:lnTo>
                  <a:cubicBezTo>
                    <a:pt x="416" y="7"/>
                    <a:pt x="409" y="0"/>
                    <a:pt x="400" y="0"/>
                  </a:cubicBezTo>
                  <a:lnTo>
                    <a:pt x="254" y="0"/>
                  </a:lnTo>
                  <a:cubicBezTo>
                    <a:pt x="196" y="0"/>
                    <a:pt x="149" y="47"/>
                    <a:pt x="149" y="105"/>
                  </a:cubicBezTo>
                  <a:lnTo>
                    <a:pt x="149" y="212"/>
                  </a:lnTo>
                  <a:cubicBezTo>
                    <a:pt x="149" y="246"/>
                    <a:pt x="162" y="279"/>
                    <a:pt x="186" y="303"/>
                  </a:cubicBezTo>
                  <a:lnTo>
                    <a:pt x="194" y="312"/>
                  </a:lnTo>
                  <a:lnTo>
                    <a:pt x="182" y="313"/>
                  </a:lnTo>
                  <a:cubicBezTo>
                    <a:pt x="181" y="313"/>
                    <a:pt x="180" y="313"/>
                    <a:pt x="179" y="313"/>
                  </a:cubicBezTo>
                  <a:lnTo>
                    <a:pt x="177" y="314"/>
                  </a:lnTo>
                  <a:cubicBezTo>
                    <a:pt x="78" y="323"/>
                    <a:pt x="0" y="408"/>
                    <a:pt x="0" y="508"/>
                  </a:cubicBezTo>
                  <a:lnTo>
                    <a:pt x="0" y="601"/>
                  </a:lnTo>
                  <a:cubicBezTo>
                    <a:pt x="0" y="610"/>
                    <a:pt x="7" y="617"/>
                    <a:pt x="16" y="617"/>
                  </a:cubicBezTo>
                  <a:lnTo>
                    <a:pt x="260" y="617"/>
                  </a:lnTo>
                  <a:lnTo>
                    <a:pt x="260" y="585"/>
                  </a:lnTo>
                  <a:lnTo>
                    <a:pt x="32" y="585"/>
                  </a:lnTo>
                  <a:lnTo>
                    <a:pt x="32" y="508"/>
                  </a:lnTo>
                  <a:cubicBezTo>
                    <a:pt x="32" y="426"/>
                    <a:pt x="93" y="357"/>
                    <a:pt x="174" y="346"/>
                  </a:cubicBezTo>
                  <a:lnTo>
                    <a:pt x="177" y="346"/>
                  </a:lnTo>
                  <a:lnTo>
                    <a:pt x="271" y="440"/>
                  </a:lnTo>
                  <a:cubicBezTo>
                    <a:pt x="273" y="442"/>
                    <a:pt x="275" y="443"/>
                    <a:pt x="278" y="444"/>
                  </a:cubicBezTo>
                  <a:lnTo>
                    <a:pt x="280" y="444"/>
                  </a:lnTo>
                  <a:lnTo>
                    <a:pt x="297" y="410"/>
                  </a:lnTo>
                  <a:lnTo>
                    <a:pt x="365" y="349"/>
                  </a:lnTo>
                  <a:lnTo>
                    <a:pt x="448" y="329"/>
                  </a:lnTo>
                  <a:lnTo>
                    <a:pt x="442" y="32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7" name="Freeform 7">
              <a:extLst>
                <a:ext uri="{FF2B5EF4-FFF2-40B4-BE49-F238E27FC236}">
                  <a16:creationId xmlns="" xmlns:a16="http://schemas.microsoft.com/office/drawing/2014/main" id="{77163B9A-0260-2EED-A7DB-BCF8BBFFDA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2" y="1000"/>
              <a:ext cx="379" cy="418"/>
            </a:xfrm>
            <a:custGeom>
              <a:avLst/>
              <a:gdLst>
                <a:gd name="T0" fmla="*/ 590 w 622"/>
                <a:gd name="T1" fmla="*/ 646 h 678"/>
                <a:gd name="T2" fmla="*/ 590 w 622"/>
                <a:gd name="T3" fmla="*/ 646 h 678"/>
                <a:gd name="T4" fmla="*/ 32 w 622"/>
                <a:gd name="T5" fmla="*/ 646 h 678"/>
                <a:gd name="T6" fmla="*/ 32 w 622"/>
                <a:gd name="T7" fmla="*/ 559 h 678"/>
                <a:gd name="T8" fmla="*/ 191 w 622"/>
                <a:gd name="T9" fmla="*/ 378 h 678"/>
                <a:gd name="T10" fmla="*/ 195 w 622"/>
                <a:gd name="T11" fmla="*/ 378 h 678"/>
                <a:gd name="T12" fmla="*/ 300 w 622"/>
                <a:gd name="T13" fmla="*/ 482 h 678"/>
                <a:gd name="T14" fmla="*/ 322 w 622"/>
                <a:gd name="T15" fmla="*/ 482 h 678"/>
                <a:gd name="T16" fmla="*/ 426 w 622"/>
                <a:gd name="T17" fmla="*/ 378 h 678"/>
                <a:gd name="T18" fmla="*/ 430 w 622"/>
                <a:gd name="T19" fmla="*/ 378 h 678"/>
                <a:gd name="T20" fmla="*/ 590 w 622"/>
                <a:gd name="T21" fmla="*/ 559 h 678"/>
                <a:gd name="T22" fmla="*/ 590 w 622"/>
                <a:gd name="T23" fmla="*/ 646 h 678"/>
                <a:gd name="T24" fmla="*/ 383 w 622"/>
                <a:gd name="T25" fmla="*/ 376 h 678"/>
                <a:gd name="T26" fmla="*/ 383 w 622"/>
                <a:gd name="T27" fmla="*/ 376 h 678"/>
                <a:gd name="T28" fmla="*/ 311 w 622"/>
                <a:gd name="T29" fmla="*/ 449 h 678"/>
                <a:gd name="T30" fmla="*/ 239 w 622"/>
                <a:gd name="T31" fmla="*/ 376 h 678"/>
                <a:gd name="T32" fmla="*/ 383 w 622"/>
                <a:gd name="T33" fmla="*/ 376 h 678"/>
                <a:gd name="T34" fmla="*/ 197 w 622"/>
                <a:gd name="T35" fmla="*/ 231 h 678"/>
                <a:gd name="T36" fmla="*/ 197 w 622"/>
                <a:gd name="T37" fmla="*/ 231 h 678"/>
                <a:gd name="T38" fmla="*/ 197 w 622"/>
                <a:gd name="T39" fmla="*/ 185 h 678"/>
                <a:gd name="T40" fmla="*/ 366 w 622"/>
                <a:gd name="T41" fmla="*/ 185 h 678"/>
                <a:gd name="T42" fmla="*/ 412 w 622"/>
                <a:gd name="T43" fmla="*/ 172 h 678"/>
                <a:gd name="T44" fmla="*/ 425 w 622"/>
                <a:gd name="T45" fmla="*/ 165 h 678"/>
                <a:gd name="T46" fmla="*/ 425 w 622"/>
                <a:gd name="T47" fmla="*/ 231 h 678"/>
                <a:gd name="T48" fmla="*/ 311 w 622"/>
                <a:gd name="T49" fmla="*/ 345 h 678"/>
                <a:gd name="T50" fmla="*/ 197 w 622"/>
                <a:gd name="T51" fmla="*/ 231 h 678"/>
                <a:gd name="T52" fmla="*/ 197 w 622"/>
                <a:gd name="T53" fmla="*/ 114 h 678"/>
                <a:gd name="T54" fmla="*/ 197 w 622"/>
                <a:gd name="T55" fmla="*/ 114 h 678"/>
                <a:gd name="T56" fmla="*/ 280 w 622"/>
                <a:gd name="T57" fmla="*/ 30 h 678"/>
                <a:gd name="T58" fmla="*/ 425 w 622"/>
                <a:gd name="T59" fmla="*/ 30 h 678"/>
                <a:gd name="T60" fmla="*/ 425 w 622"/>
                <a:gd name="T61" fmla="*/ 95 h 678"/>
                <a:gd name="T62" fmla="*/ 366 w 622"/>
                <a:gd name="T63" fmla="*/ 154 h 678"/>
                <a:gd name="T64" fmla="*/ 197 w 622"/>
                <a:gd name="T65" fmla="*/ 154 h 678"/>
                <a:gd name="T66" fmla="*/ 197 w 622"/>
                <a:gd name="T67" fmla="*/ 114 h 678"/>
                <a:gd name="T68" fmla="*/ 427 w 622"/>
                <a:gd name="T69" fmla="*/ 346 h 678"/>
                <a:gd name="T70" fmla="*/ 427 w 622"/>
                <a:gd name="T71" fmla="*/ 346 h 678"/>
                <a:gd name="T72" fmla="*/ 425 w 622"/>
                <a:gd name="T73" fmla="*/ 346 h 678"/>
                <a:gd name="T74" fmla="*/ 422 w 622"/>
                <a:gd name="T75" fmla="*/ 345 h 678"/>
                <a:gd name="T76" fmla="*/ 404 w 622"/>
                <a:gd name="T77" fmla="*/ 344 h 678"/>
                <a:gd name="T78" fmla="*/ 416 w 622"/>
                <a:gd name="T79" fmla="*/ 331 h 678"/>
                <a:gd name="T80" fmla="*/ 456 w 622"/>
                <a:gd name="T81" fmla="*/ 231 h 678"/>
                <a:gd name="T82" fmla="*/ 456 w 622"/>
                <a:gd name="T83" fmla="*/ 105 h 678"/>
                <a:gd name="T84" fmla="*/ 456 w 622"/>
                <a:gd name="T85" fmla="*/ 103 h 678"/>
                <a:gd name="T86" fmla="*/ 456 w 622"/>
                <a:gd name="T87" fmla="*/ 102 h 678"/>
                <a:gd name="T88" fmla="*/ 456 w 622"/>
                <a:gd name="T89" fmla="*/ 101 h 678"/>
                <a:gd name="T90" fmla="*/ 456 w 622"/>
                <a:gd name="T91" fmla="*/ 95 h 678"/>
                <a:gd name="T92" fmla="*/ 456 w 622"/>
                <a:gd name="T93" fmla="*/ 15 h 678"/>
                <a:gd name="T94" fmla="*/ 441 w 622"/>
                <a:gd name="T95" fmla="*/ 0 h 678"/>
                <a:gd name="T96" fmla="*/ 280 w 622"/>
                <a:gd name="T97" fmla="*/ 0 h 678"/>
                <a:gd name="T98" fmla="*/ 165 w 622"/>
                <a:gd name="T99" fmla="*/ 114 h 678"/>
                <a:gd name="T100" fmla="*/ 165 w 622"/>
                <a:gd name="T101" fmla="*/ 231 h 678"/>
                <a:gd name="T102" fmla="*/ 206 w 622"/>
                <a:gd name="T103" fmla="*/ 331 h 678"/>
                <a:gd name="T104" fmla="*/ 218 w 622"/>
                <a:gd name="T105" fmla="*/ 344 h 678"/>
                <a:gd name="T106" fmla="*/ 200 w 622"/>
                <a:gd name="T107" fmla="*/ 345 h 678"/>
                <a:gd name="T108" fmla="*/ 196 w 622"/>
                <a:gd name="T109" fmla="*/ 346 h 678"/>
                <a:gd name="T110" fmla="*/ 195 w 622"/>
                <a:gd name="T111" fmla="*/ 346 h 678"/>
                <a:gd name="T112" fmla="*/ 0 w 622"/>
                <a:gd name="T113" fmla="*/ 559 h 678"/>
                <a:gd name="T114" fmla="*/ 0 w 622"/>
                <a:gd name="T115" fmla="*/ 662 h 678"/>
                <a:gd name="T116" fmla="*/ 16 w 622"/>
                <a:gd name="T117" fmla="*/ 678 h 678"/>
                <a:gd name="T118" fmla="*/ 606 w 622"/>
                <a:gd name="T119" fmla="*/ 678 h 678"/>
                <a:gd name="T120" fmla="*/ 622 w 622"/>
                <a:gd name="T121" fmla="*/ 662 h 678"/>
                <a:gd name="T122" fmla="*/ 622 w 622"/>
                <a:gd name="T123" fmla="*/ 559 h 678"/>
                <a:gd name="T124" fmla="*/ 427 w 622"/>
                <a:gd name="T125" fmla="*/ 34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2" h="678">
                  <a:moveTo>
                    <a:pt x="590" y="646"/>
                  </a:moveTo>
                  <a:lnTo>
                    <a:pt x="590" y="646"/>
                  </a:lnTo>
                  <a:lnTo>
                    <a:pt x="32" y="646"/>
                  </a:lnTo>
                  <a:lnTo>
                    <a:pt x="32" y="559"/>
                  </a:lnTo>
                  <a:cubicBezTo>
                    <a:pt x="32" y="468"/>
                    <a:pt x="100" y="390"/>
                    <a:pt x="191" y="378"/>
                  </a:cubicBezTo>
                  <a:lnTo>
                    <a:pt x="195" y="378"/>
                  </a:lnTo>
                  <a:lnTo>
                    <a:pt x="300" y="482"/>
                  </a:lnTo>
                  <a:cubicBezTo>
                    <a:pt x="306" y="488"/>
                    <a:pt x="316" y="488"/>
                    <a:pt x="322" y="482"/>
                  </a:cubicBezTo>
                  <a:lnTo>
                    <a:pt x="426" y="378"/>
                  </a:lnTo>
                  <a:lnTo>
                    <a:pt x="430" y="378"/>
                  </a:lnTo>
                  <a:cubicBezTo>
                    <a:pt x="522" y="390"/>
                    <a:pt x="590" y="468"/>
                    <a:pt x="590" y="559"/>
                  </a:cubicBezTo>
                  <a:lnTo>
                    <a:pt x="590" y="646"/>
                  </a:lnTo>
                  <a:close/>
                  <a:moveTo>
                    <a:pt x="383" y="376"/>
                  </a:moveTo>
                  <a:lnTo>
                    <a:pt x="383" y="376"/>
                  </a:lnTo>
                  <a:lnTo>
                    <a:pt x="311" y="449"/>
                  </a:lnTo>
                  <a:lnTo>
                    <a:pt x="239" y="376"/>
                  </a:lnTo>
                  <a:lnTo>
                    <a:pt x="383" y="376"/>
                  </a:lnTo>
                  <a:close/>
                  <a:moveTo>
                    <a:pt x="197" y="231"/>
                  </a:moveTo>
                  <a:lnTo>
                    <a:pt x="197" y="231"/>
                  </a:lnTo>
                  <a:lnTo>
                    <a:pt x="197" y="185"/>
                  </a:lnTo>
                  <a:lnTo>
                    <a:pt x="366" y="185"/>
                  </a:lnTo>
                  <a:cubicBezTo>
                    <a:pt x="382" y="185"/>
                    <a:pt x="398" y="181"/>
                    <a:pt x="412" y="172"/>
                  </a:cubicBezTo>
                  <a:lnTo>
                    <a:pt x="425" y="165"/>
                  </a:lnTo>
                  <a:lnTo>
                    <a:pt x="425" y="231"/>
                  </a:lnTo>
                  <a:cubicBezTo>
                    <a:pt x="425" y="294"/>
                    <a:pt x="374" y="345"/>
                    <a:pt x="311" y="345"/>
                  </a:cubicBezTo>
                  <a:cubicBezTo>
                    <a:pt x="248" y="345"/>
                    <a:pt x="197" y="294"/>
                    <a:pt x="197" y="231"/>
                  </a:cubicBezTo>
                  <a:close/>
                  <a:moveTo>
                    <a:pt x="197" y="114"/>
                  </a:moveTo>
                  <a:lnTo>
                    <a:pt x="197" y="114"/>
                  </a:lnTo>
                  <a:cubicBezTo>
                    <a:pt x="197" y="68"/>
                    <a:pt x="234" y="30"/>
                    <a:pt x="280" y="30"/>
                  </a:cubicBezTo>
                  <a:lnTo>
                    <a:pt x="425" y="30"/>
                  </a:lnTo>
                  <a:lnTo>
                    <a:pt x="425" y="95"/>
                  </a:lnTo>
                  <a:cubicBezTo>
                    <a:pt x="425" y="127"/>
                    <a:pt x="398" y="154"/>
                    <a:pt x="366" y="154"/>
                  </a:cubicBezTo>
                  <a:lnTo>
                    <a:pt x="197" y="154"/>
                  </a:lnTo>
                  <a:lnTo>
                    <a:pt x="197" y="114"/>
                  </a:lnTo>
                  <a:close/>
                  <a:moveTo>
                    <a:pt x="427" y="346"/>
                  </a:moveTo>
                  <a:lnTo>
                    <a:pt x="427" y="346"/>
                  </a:lnTo>
                  <a:lnTo>
                    <a:pt x="425" y="346"/>
                  </a:lnTo>
                  <a:cubicBezTo>
                    <a:pt x="424" y="345"/>
                    <a:pt x="423" y="345"/>
                    <a:pt x="422" y="345"/>
                  </a:cubicBezTo>
                  <a:lnTo>
                    <a:pt x="404" y="344"/>
                  </a:lnTo>
                  <a:lnTo>
                    <a:pt x="416" y="331"/>
                  </a:lnTo>
                  <a:cubicBezTo>
                    <a:pt x="442" y="304"/>
                    <a:pt x="456" y="268"/>
                    <a:pt x="456" y="231"/>
                  </a:cubicBezTo>
                  <a:lnTo>
                    <a:pt x="456" y="105"/>
                  </a:lnTo>
                  <a:cubicBezTo>
                    <a:pt x="456" y="104"/>
                    <a:pt x="456" y="103"/>
                    <a:pt x="456" y="103"/>
                  </a:cubicBezTo>
                  <a:lnTo>
                    <a:pt x="456" y="102"/>
                  </a:lnTo>
                  <a:lnTo>
                    <a:pt x="456" y="101"/>
                  </a:lnTo>
                  <a:cubicBezTo>
                    <a:pt x="456" y="99"/>
                    <a:pt x="456" y="97"/>
                    <a:pt x="456" y="95"/>
                  </a:cubicBezTo>
                  <a:lnTo>
                    <a:pt x="456" y="15"/>
                  </a:lnTo>
                  <a:cubicBezTo>
                    <a:pt x="456" y="7"/>
                    <a:pt x="449" y="0"/>
                    <a:pt x="441" y="0"/>
                  </a:cubicBezTo>
                  <a:lnTo>
                    <a:pt x="280" y="0"/>
                  </a:lnTo>
                  <a:cubicBezTo>
                    <a:pt x="217" y="0"/>
                    <a:pt x="165" y="51"/>
                    <a:pt x="165" y="114"/>
                  </a:cubicBezTo>
                  <a:lnTo>
                    <a:pt x="165" y="231"/>
                  </a:lnTo>
                  <a:cubicBezTo>
                    <a:pt x="165" y="268"/>
                    <a:pt x="180" y="304"/>
                    <a:pt x="206" y="331"/>
                  </a:cubicBezTo>
                  <a:lnTo>
                    <a:pt x="218" y="344"/>
                  </a:lnTo>
                  <a:lnTo>
                    <a:pt x="200" y="345"/>
                  </a:lnTo>
                  <a:cubicBezTo>
                    <a:pt x="199" y="345"/>
                    <a:pt x="198" y="345"/>
                    <a:pt x="196" y="346"/>
                  </a:cubicBezTo>
                  <a:lnTo>
                    <a:pt x="195" y="346"/>
                  </a:lnTo>
                  <a:cubicBezTo>
                    <a:pt x="86" y="356"/>
                    <a:pt x="0" y="450"/>
                    <a:pt x="0" y="559"/>
                  </a:cubicBezTo>
                  <a:lnTo>
                    <a:pt x="0" y="662"/>
                  </a:lnTo>
                  <a:cubicBezTo>
                    <a:pt x="0" y="670"/>
                    <a:pt x="7" y="678"/>
                    <a:pt x="16" y="678"/>
                  </a:cubicBezTo>
                  <a:lnTo>
                    <a:pt x="606" y="678"/>
                  </a:lnTo>
                  <a:cubicBezTo>
                    <a:pt x="615" y="678"/>
                    <a:pt x="622" y="670"/>
                    <a:pt x="622" y="662"/>
                  </a:cubicBezTo>
                  <a:lnTo>
                    <a:pt x="622" y="559"/>
                  </a:lnTo>
                  <a:cubicBezTo>
                    <a:pt x="622" y="450"/>
                    <a:pt x="536" y="356"/>
                    <a:pt x="427" y="34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</p:grpSp>
    </p:spTree>
    <p:extLst>
      <p:ext uri="{BB962C8B-B14F-4D97-AF65-F5344CB8AC3E}">
        <p14:creationId xmlns:p14="http://schemas.microsoft.com/office/powerpoint/2010/main" val="3132070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Organización preventiva de la entidad empleadora y los lugares de </a:t>
            </a:r>
            <a:r>
              <a:rPr lang="es-CL" dirty="0" smtClean="0"/>
              <a:t>trabajo</a:t>
            </a: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21</a:t>
            </a:fld>
            <a:endParaRPr lang="es-CL" dirty="0"/>
          </a:p>
        </p:txBody>
      </p:sp>
      <p:sp>
        <p:nvSpPr>
          <p:cNvPr id="13" name="Rectángulo 12"/>
          <p:cNvSpPr/>
          <p:nvPr/>
        </p:nvSpPr>
        <p:spPr>
          <a:xfrm>
            <a:off x="0" y="2486416"/>
            <a:ext cx="12192000" cy="4371584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11" name="Freeform 166">
            <a:extLst>
              <a:ext uri="{FF2B5EF4-FFF2-40B4-BE49-F238E27FC236}">
                <a16:creationId xmlns:a16="http://schemas.microsoft.com/office/drawing/2014/main" xmlns="" id="{8E10D62E-9505-C415-883A-6F3016CC23EC}"/>
              </a:ext>
            </a:extLst>
          </p:cNvPr>
          <p:cNvSpPr>
            <a:spLocks noEditPoints="1"/>
          </p:cNvSpPr>
          <p:nvPr/>
        </p:nvSpPr>
        <p:spPr bwMode="auto">
          <a:xfrm>
            <a:off x="517318" y="1633025"/>
            <a:ext cx="394096" cy="388168"/>
          </a:xfrm>
          <a:custGeom>
            <a:avLst/>
            <a:gdLst>
              <a:gd name="T0" fmla="*/ 532 w 809"/>
              <a:gd name="T1" fmla="*/ 747 h 781"/>
              <a:gd name="T2" fmla="*/ 642 w 809"/>
              <a:gd name="T3" fmla="*/ 686 h 781"/>
              <a:gd name="T4" fmla="*/ 776 w 809"/>
              <a:gd name="T5" fmla="*/ 716 h 781"/>
              <a:gd name="T6" fmla="*/ 404 w 809"/>
              <a:gd name="T7" fmla="*/ 566 h 781"/>
              <a:gd name="T8" fmla="*/ 475 w 809"/>
              <a:gd name="T9" fmla="*/ 496 h 781"/>
              <a:gd name="T10" fmla="*/ 283 w 809"/>
              <a:gd name="T11" fmla="*/ 271 h 781"/>
              <a:gd name="T12" fmla="*/ 416 w 809"/>
              <a:gd name="T13" fmla="*/ 241 h 781"/>
              <a:gd name="T14" fmla="*/ 526 w 809"/>
              <a:gd name="T15" fmla="*/ 303 h 781"/>
              <a:gd name="T16" fmla="*/ 416 w 809"/>
              <a:gd name="T17" fmla="*/ 195 h 781"/>
              <a:gd name="T18" fmla="*/ 393 w 809"/>
              <a:gd name="T19" fmla="*/ 195 h 781"/>
              <a:gd name="T20" fmla="*/ 360 w 809"/>
              <a:gd name="T21" fmla="*/ 105 h 781"/>
              <a:gd name="T22" fmla="*/ 449 w 809"/>
              <a:gd name="T23" fmla="*/ 117 h 781"/>
              <a:gd name="T24" fmla="*/ 360 w 809"/>
              <a:gd name="T25" fmla="*/ 105 h 781"/>
              <a:gd name="T26" fmla="*/ 390 w 809"/>
              <a:gd name="T27" fmla="*/ 32 h 781"/>
              <a:gd name="T28" fmla="*/ 430 w 809"/>
              <a:gd name="T29" fmla="*/ 72 h 781"/>
              <a:gd name="T30" fmla="*/ 666 w 809"/>
              <a:gd name="T31" fmla="*/ 639 h 781"/>
              <a:gd name="T32" fmla="*/ 643 w 809"/>
              <a:gd name="T33" fmla="*/ 639 h 781"/>
              <a:gd name="T34" fmla="*/ 610 w 809"/>
              <a:gd name="T35" fmla="*/ 550 h 781"/>
              <a:gd name="T36" fmla="*/ 698 w 809"/>
              <a:gd name="T37" fmla="*/ 562 h 781"/>
              <a:gd name="T38" fmla="*/ 610 w 809"/>
              <a:gd name="T39" fmla="*/ 550 h 781"/>
              <a:gd name="T40" fmla="*/ 640 w 809"/>
              <a:gd name="T41" fmla="*/ 477 h 781"/>
              <a:gd name="T42" fmla="*/ 680 w 809"/>
              <a:gd name="T43" fmla="*/ 516 h 781"/>
              <a:gd name="T44" fmla="*/ 199 w 809"/>
              <a:gd name="T45" fmla="*/ 562 h 781"/>
              <a:gd name="T46" fmla="*/ 110 w 809"/>
              <a:gd name="T47" fmla="*/ 562 h 781"/>
              <a:gd name="T48" fmla="*/ 199 w 809"/>
              <a:gd name="T49" fmla="*/ 546 h 781"/>
              <a:gd name="T50" fmla="*/ 143 w 809"/>
              <a:gd name="T51" fmla="*/ 639 h 781"/>
              <a:gd name="T52" fmla="*/ 155 w 809"/>
              <a:gd name="T53" fmla="*/ 651 h 781"/>
              <a:gd name="T54" fmla="*/ 276 w 809"/>
              <a:gd name="T55" fmla="*/ 716 h 781"/>
              <a:gd name="T56" fmla="*/ 33 w 809"/>
              <a:gd name="T57" fmla="*/ 716 h 781"/>
              <a:gd name="T58" fmla="*/ 166 w 809"/>
              <a:gd name="T59" fmla="*/ 686 h 781"/>
              <a:gd name="T60" fmla="*/ 110 w 809"/>
              <a:gd name="T61" fmla="*/ 507 h 781"/>
              <a:gd name="T62" fmla="*/ 199 w 809"/>
              <a:gd name="T63" fmla="*/ 477 h 781"/>
              <a:gd name="T64" fmla="*/ 110 w 809"/>
              <a:gd name="T65" fmla="*/ 516 h 781"/>
              <a:gd name="T66" fmla="*/ 717 w 809"/>
              <a:gd name="T67" fmla="*/ 607 h 781"/>
              <a:gd name="T68" fmla="*/ 732 w 809"/>
              <a:gd name="T69" fmla="*/ 501 h 781"/>
              <a:gd name="T70" fmla="*/ 715 w 809"/>
              <a:gd name="T71" fmla="*/ 444 h 781"/>
              <a:gd name="T72" fmla="*/ 577 w 809"/>
              <a:gd name="T73" fmla="*/ 515 h 781"/>
              <a:gd name="T74" fmla="*/ 422 w 809"/>
              <a:gd name="T75" fmla="*/ 394 h 781"/>
              <a:gd name="T76" fmla="*/ 559 w 809"/>
              <a:gd name="T77" fmla="*/ 319 h 781"/>
              <a:gd name="T78" fmla="*/ 482 w 809"/>
              <a:gd name="T79" fmla="*/ 117 h 781"/>
              <a:gd name="T80" fmla="*/ 482 w 809"/>
              <a:gd name="T81" fmla="*/ 53 h 781"/>
              <a:gd name="T82" fmla="*/ 390 w 809"/>
              <a:gd name="T83" fmla="*/ 0 h 781"/>
              <a:gd name="T84" fmla="*/ 342 w 809"/>
              <a:gd name="T85" fmla="*/ 163 h 781"/>
              <a:gd name="T86" fmla="*/ 266 w 809"/>
              <a:gd name="T87" fmla="*/ 336 h 781"/>
              <a:gd name="T88" fmla="*/ 301 w 809"/>
              <a:gd name="T89" fmla="*/ 496 h 781"/>
              <a:gd name="T90" fmla="*/ 232 w 809"/>
              <a:gd name="T91" fmla="*/ 503 h 781"/>
              <a:gd name="T92" fmla="*/ 232 w 809"/>
              <a:gd name="T93" fmla="*/ 460 h 781"/>
              <a:gd name="T94" fmla="*/ 77 w 809"/>
              <a:gd name="T95" fmla="*/ 507 h 781"/>
              <a:gd name="T96" fmla="*/ 0 w 809"/>
              <a:gd name="T97" fmla="*/ 716 h 781"/>
              <a:gd name="T98" fmla="*/ 293 w 809"/>
              <a:gd name="T99" fmla="*/ 781 h 781"/>
              <a:gd name="T100" fmla="*/ 217 w 809"/>
              <a:gd name="T101" fmla="*/ 607 h 781"/>
              <a:gd name="T102" fmla="*/ 315 w 809"/>
              <a:gd name="T103" fmla="*/ 549 h 781"/>
              <a:gd name="T104" fmla="*/ 577 w 809"/>
              <a:gd name="T105" fmla="*/ 549 h 781"/>
              <a:gd name="T106" fmla="*/ 499 w 809"/>
              <a:gd name="T107" fmla="*/ 716 h 781"/>
              <a:gd name="T108" fmla="*/ 793 w 809"/>
              <a:gd name="T109" fmla="*/ 781 h 781"/>
              <a:gd name="T110" fmla="*/ 717 w 809"/>
              <a:gd name="T111" fmla="*/ 607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09" h="781">
                <a:moveTo>
                  <a:pt x="776" y="747"/>
                </a:moveTo>
                <a:lnTo>
                  <a:pt x="776" y="747"/>
                </a:lnTo>
                <a:lnTo>
                  <a:pt x="532" y="747"/>
                </a:lnTo>
                <a:lnTo>
                  <a:pt x="532" y="716"/>
                </a:lnTo>
                <a:cubicBezTo>
                  <a:pt x="532" y="678"/>
                  <a:pt x="560" y="646"/>
                  <a:pt x="597" y="640"/>
                </a:cubicBezTo>
                <a:lnTo>
                  <a:pt x="642" y="686"/>
                </a:lnTo>
                <a:cubicBezTo>
                  <a:pt x="649" y="692"/>
                  <a:pt x="660" y="692"/>
                  <a:pt x="666" y="686"/>
                </a:cubicBezTo>
                <a:lnTo>
                  <a:pt x="712" y="640"/>
                </a:lnTo>
                <a:cubicBezTo>
                  <a:pt x="748" y="646"/>
                  <a:pt x="776" y="678"/>
                  <a:pt x="776" y="716"/>
                </a:cubicBezTo>
                <a:lnTo>
                  <a:pt x="776" y="747"/>
                </a:lnTo>
                <a:close/>
                <a:moveTo>
                  <a:pt x="404" y="566"/>
                </a:moveTo>
                <a:lnTo>
                  <a:pt x="404" y="566"/>
                </a:lnTo>
                <a:cubicBezTo>
                  <a:pt x="366" y="566"/>
                  <a:pt x="334" y="535"/>
                  <a:pt x="334" y="496"/>
                </a:cubicBezTo>
                <a:cubicBezTo>
                  <a:pt x="334" y="457"/>
                  <a:pt x="366" y="425"/>
                  <a:pt x="404" y="425"/>
                </a:cubicBezTo>
                <a:cubicBezTo>
                  <a:pt x="443" y="425"/>
                  <a:pt x="475" y="457"/>
                  <a:pt x="475" y="496"/>
                </a:cubicBezTo>
                <a:cubicBezTo>
                  <a:pt x="475" y="535"/>
                  <a:pt x="443" y="566"/>
                  <a:pt x="404" y="566"/>
                </a:cubicBezTo>
                <a:close/>
                <a:moveTo>
                  <a:pt x="283" y="271"/>
                </a:moveTo>
                <a:lnTo>
                  <a:pt x="283" y="271"/>
                </a:lnTo>
                <a:cubicBezTo>
                  <a:pt x="283" y="234"/>
                  <a:pt x="310" y="202"/>
                  <a:pt x="347" y="196"/>
                </a:cubicBezTo>
                <a:lnTo>
                  <a:pt x="393" y="241"/>
                </a:lnTo>
                <a:cubicBezTo>
                  <a:pt x="399" y="248"/>
                  <a:pt x="410" y="248"/>
                  <a:pt x="416" y="241"/>
                </a:cubicBezTo>
                <a:lnTo>
                  <a:pt x="462" y="196"/>
                </a:lnTo>
                <a:cubicBezTo>
                  <a:pt x="499" y="202"/>
                  <a:pt x="526" y="234"/>
                  <a:pt x="526" y="271"/>
                </a:cubicBezTo>
                <a:lnTo>
                  <a:pt x="526" y="303"/>
                </a:lnTo>
                <a:lnTo>
                  <a:pt x="283" y="303"/>
                </a:lnTo>
                <a:lnTo>
                  <a:pt x="283" y="271"/>
                </a:lnTo>
                <a:close/>
                <a:moveTo>
                  <a:pt x="416" y="195"/>
                </a:moveTo>
                <a:lnTo>
                  <a:pt x="416" y="195"/>
                </a:lnTo>
                <a:lnTo>
                  <a:pt x="404" y="206"/>
                </a:lnTo>
                <a:lnTo>
                  <a:pt x="393" y="195"/>
                </a:lnTo>
                <a:lnTo>
                  <a:pt x="416" y="195"/>
                </a:lnTo>
                <a:close/>
                <a:moveTo>
                  <a:pt x="360" y="105"/>
                </a:moveTo>
                <a:lnTo>
                  <a:pt x="360" y="105"/>
                </a:lnTo>
                <a:lnTo>
                  <a:pt x="430" y="105"/>
                </a:lnTo>
                <a:cubicBezTo>
                  <a:pt x="436" y="105"/>
                  <a:pt x="443" y="104"/>
                  <a:pt x="449" y="102"/>
                </a:cubicBezTo>
                <a:lnTo>
                  <a:pt x="449" y="117"/>
                </a:lnTo>
                <a:cubicBezTo>
                  <a:pt x="449" y="142"/>
                  <a:pt x="429" y="161"/>
                  <a:pt x="404" y="161"/>
                </a:cubicBezTo>
                <a:cubicBezTo>
                  <a:pt x="380" y="161"/>
                  <a:pt x="360" y="142"/>
                  <a:pt x="360" y="117"/>
                </a:cubicBezTo>
                <a:lnTo>
                  <a:pt x="360" y="105"/>
                </a:lnTo>
                <a:close/>
                <a:moveTo>
                  <a:pt x="360" y="62"/>
                </a:moveTo>
                <a:lnTo>
                  <a:pt x="360" y="62"/>
                </a:lnTo>
                <a:cubicBezTo>
                  <a:pt x="360" y="46"/>
                  <a:pt x="373" y="32"/>
                  <a:pt x="390" y="32"/>
                </a:cubicBezTo>
                <a:lnTo>
                  <a:pt x="449" y="32"/>
                </a:lnTo>
                <a:lnTo>
                  <a:pt x="449" y="53"/>
                </a:lnTo>
                <a:cubicBezTo>
                  <a:pt x="449" y="63"/>
                  <a:pt x="440" y="72"/>
                  <a:pt x="430" y="72"/>
                </a:cubicBezTo>
                <a:lnTo>
                  <a:pt x="360" y="72"/>
                </a:lnTo>
                <a:lnTo>
                  <a:pt x="360" y="62"/>
                </a:lnTo>
                <a:close/>
                <a:moveTo>
                  <a:pt x="666" y="639"/>
                </a:moveTo>
                <a:lnTo>
                  <a:pt x="666" y="639"/>
                </a:lnTo>
                <a:lnTo>
                  <a:pt x="654" y="651"/>
                </a:lnTo>
                <a:lnTo>
                  <a:pt x="643" y="639"/>
                </a:lnTo>
                <a:lnTo>
                  <a:pt x="666" y="639"/>
                </a:lnTo>
                <a:close/>
                <a:moveTo>
                  <a:pt x="610" y="550"/>
                </a:moveTo>
                <a:lnTo>
                  <a:pt x="610" y="550"/>
                </a:lnTo>
                <a:lnTo>
                  <a:pt x="680" y="550"/>
                </a:lnTo>
                <a:cubicBezTo>
                  <a:pt x="686" y="550"/>
                  <a:pt x="693" y="548"/>
                  <a:pt x="698" y="546"/>
                </a:cubicBezTo>
                <a:lnTo>
                  <a:pt x="698" y="562"/>
                </a:lnTo>
                <a:cubicBezTo>
                  <a:pt x="698" y="586"/>
                  <a:pt x="679" y="606"/>
                  <a:pt x="654" y="606"/>
                </a:cubicBezTo>
                <a:cubicBezTo>
                  <a:pt x="630" y="606"/>
                  <a:pt x="610" y="586"/>
                  <a:pt x="610" y="562"/>
                </a:cubicBezTo>
                <a:lnTo>
                  <a:pt x="610" y="550"/>
                </a:lnTo>
                <a:close/>
                <a:moveTo>
                  <a:pt x="610" y="507"/>
                </a:moveTo>
                <a:lnTo>
                  <a:pt x="610" y="507"/>
                </a:lnTo>
                <a:cubicBezTo>
                  <a:pt x="610" y="490"/>
                  <a:pt x="623" y="477"/>
                  <a:pt x="640" y="477"/>
                </a:cubicBezTo>
                <a:lnTo>
                  <a:pt x="698" y="477"/>
                </a:lnTo>
                <a:lnTo>
                  <a:pt x="698" y="498"/>
                </a:lnTo>
                <a:cubicBezTo>
                  <a:pt x="698" y="508"/>
                  <a:pt x="690" y="516"/>
                  <a:pt x="680" y="516"/>
                </a:cubicBezTo>
                <a:lnTo>
                  <a:pt x="610" y="516"/>
                </a:lnTo>
                <a:lnTo>
                  <a:pt x="610" y="507"/>
                </a:lnTo>
                <a:close/>
                <a:moveTo>
                  <a:pt x="199" y="562"/>
                </a:moveTo>
                <a:lnTo>
                  <a:pt x="199" y="562"/>
                </a:lnTo>
                <a:cubicBezTo>
                  <a:pt x="199" y="586"/>
                  <a:pt x="179" y="606"/>
                  <a:pt x="155" y="606"/>
                </a:cubicBezTo>
                <a:cubicBezTo>
                  <a:pt x="130" y="606"/>
                  <a:pt x="110" y="586"/>
                  <a:pt x="110" y="562"/>
                </a:cubicBezTo>
                <a:lnTo>
                  <a:pt x="110" y="550"/>
                </a:lnTo>
                <a:lnTo>
                  <a:pt x="180" y="550"/>
                </a:lnTo>
                <a:cubicBezTo>
                  <a:pt x="187" y="550"/>
                  <a:pt x="193" y="548"/>
                  <a:pt x="199" y="546"/>
                </a:cubicBezTo>
                <a:lnTo>
                  <a:pt x="199" y="549"/>
                </a:lnTo>
                <a:lnTo>
                  <a:pt x="199" y="562"/>
                </a:lnTo>
                <a:close/>
                <a:moveTo>
                  <a:pt x="143" y="639"/>
                </a:moveTo>
                <a:lnTo>
                  <a:pt x="143" y="639"/>
                </a:lnTo>
                <a:lnTo>
                  <a:pt x="166" y="639"/>
                </a:lnTo>
                <a:lnTo>
                  <a:pt x="155" y="651"/>
                </a:lnTo>
                <a:lnTo>
                  <a:pt x="143" y="639"/>
                </a:lnTo>
                <a:close/>
                <a:moveTo>
                  <a:pt x="276" y="716"/>
                </a:moveTo>
                <a:lnTo>
                  <a:pt x="276" y="716"/>
                </a:lnTo>
                <a:lnTo>
                  <a:pt x="276" y="747"/>
                </a:lnTo>
                <a:lnTo>
                  <a:pt x="33" y="747"/>
                </a:lnTo>
                <a:lnTo>
                  <a:pt x="33" y="716"/>
                </a:lnTo>
                <a:cubicBezTo>
                  <a:pt x="33" y="678"/>
                  <a:pt x="60" y="646"/>
                  <a:pt x="97" y="640"/>
                </a:cubicBezTo>
                <a:lnTo>
                  <a:pt x="143" y="686"/>
                </a:lnTo>
                <a:cubicBezTo>
                  <a:pt x="149" y="692"/>
                  <a:pt x="160" y="692"/>
                  <a:pt x="166" y="686"/>
                </a:cubicBezTo>
                <a:lnTo>
                  <a:pt x="212" y="640"/>
                </a:lnTo>
                <a:cubicBezTo>
                  <a:pt x="249" y="646"/>
                  <a:pt x="276" y="678"/>
                  <a:pt x="276" y="716"/>
                </a:cubicBezTo>
                <a:close/>
                <a:moveTo>
                  <a:pt x="110" y="507"/>
                </a:moveTo>
                <a:lnTo>
                  <a:pt x="110" y="507"/>
                </a:lnTo>
                <a:cubicBezTo>
                  <a:pt x="110" y="490"/>
                  <a:pt x="124" y="477"/>
                  <a:pt x="140" y="477"/>
                </a:cubicBezTo>
                <a:lnTo>
                  <a:pt x="199" y="477"/>
                </a:lnTo>
                <a:lnTo>
                  <a:pt x="199" y="498"/>
                </a:lnTo>
                <a:cubicBezTo>
                  <a:pt x="199" y="508"/>
                  <a:pt x="190" y="516"/>
                  <a:pt x="180" y="516"/>
                </a:cubicBezTo>
                <a:lnTo>
                  <a:pt x="110" y="516"/>
                </a:lnTo>
                <a:lnTo>
                  <a:pt x="110" y="507"/>
                </a:lnTo>
                <a:close/>
                <a:moveTo>
                  <a:pt x="717" y="607"/>
                </a:moveTo>
                <a:lnTo>
                  <a:pt x="717" y="607"/>
                </a:lnTo>
                <a:cubicBezTo>
                  <a:pt x="726" y="594"/>
                  <a:pt x="732" y="578"/>
                  <a:pt x="732" y="562"/>
                </a:cubicBezTo>
                <a:lnTo>
                  <a:pt x="732" y="503"/>
                </a:lnTo>
                <a:cubicBezTo>
                  <a:pt x="732" y="502"/>
                  <a:pt x="732" y="501"/>
                  <a:pt x="732" y="501"/>
                </a:cubicBezTo>
                <a:cubicBezTo>
                  <a:pt x="732" y="500"/>
                  <a:pt x="732" y="499"/>
                  <a:pt x="732" y="498"/>
                </a:cubicBezTo>
                <a:lnTo>
                  <a:pt x="732" y="460"/>
                </a:lnTo>
                <a:cubicBezTo>
                  <a:pt x="732" y="451"/>
                  <a:pt x="724" y="444"/>
                  <a:pt x="715" y="444"/>
                </a:cubicBezTo>
                <a:lnTo>
                  <a:pt x="640" y="444"/>
                </a:lnTo>
                <a:cubicBezTo>
                  <a:pt x="605" y="444"/>
                  <a:pt x="577" y="472"/>
                  <a:pt x="577" y="507"/>
                </a:cubicBezTo>
                <a:lnTo>
                  <a:pt x="577" y="515"/>
                </a:lnTo>
                <a:lnTo>
                  <a:pt x="506" y="515"/>
                </a:lnTo>
                <a:cubicBezTo>
                  <a:pt x="507" y="509"/>
                  <a:pt x="508" y="503"/>
                  <a:pt x="508" y="496"/>
                </a:cubicBezTo>
                <a:cubicBezTo>
                  <a:pt x="508" y="445"/>
                  <a:pt x="471" y="402"/>
                  <a:pt x="422" y="394"/>
                </a:cubicBezTo>
                <a:lnTo>
                  <a:pt x="422" y="336"/>
                </a:lnTo>
                <a:lnTo>
                  <a:pt x="543" y="336"/>
                </a:lnTo>
                <a:cubicBezTo>
                  <a:pt x="552" y="336"/>
                  <a:pt x="559" y="328"/>
                  <a:pt x="559" y="319"/>
                </a:cubicBezTo>
                <a:lnTo>
                  <a:pt x="559" y="271"/>
                </a:lnTo>
                <a:cubicBezTo>
                  <a:pt x="559" y="218"/>
                  <a:pt x="519" y="171"/>
                  <a:pt x="467" y="163"/>
                </a:cubicBezTo>
                <a:cubicBezTo>
                  <a:pt x="477" y="150"/>
                  <a:pt x="482" y="134"/>
                  <a:pt x="482" y="117"/>
                </a:cubicBezTo>
                <a:lnTo>
                  <a:pt x="482" y="58"/>
                </a:lnTo>
                <a:cubicBezTo>
                  <a:pt x="482" y="57"/>
                  <a:pt x="482" y="56"/>
                  <a:pt x="482" y="57"/>
                </a:cubicBezTo>
                <a:cubicBezTo>
                  <a:pt x="482" y="56"/>
                  <a:pt x="482" y="54"/>
                  <a:pt x="482" y="53"/>
                </a:cubicBezTo>
                <a:lnTo>
                  <a:pt x="482" y="16"/>
                </a:lnTo>
                <a:cubicBezTo>
                  <a:pt x="482" y="7"/>
                  <a:pt x="474" y="0"/>
                  <a:pt x="465" y="0"/>
                </a:cubicBezTo>
                <a:lnTo>
                  <a:pt x="390" y="0"/>
                </a:lnTo>
                <a:cubicBezTo>
                  <a:pt x="355" y="0"/>
                  <a:pt x="327" y="27"/>
                  <a:pt x="327" y="62"/>
                </a:cubicBezTo>
                <a:lnTo>
                  <a:pt x="327" y="117"/>
                </a:lnTo>
                <a:cubicBezTo>
                  <a:pt x="327" y="134"/>
                  <a:pt x="332" y="150"/>
                  <a:pt x="342" y="163"/>
                </a:cubicBezTo>
                <a:cubicBezTo>
                  <a:pt x="289" y="171"/>
                  <a:pt x="249" y="218"/>
                  <a:pt x="249" y="271"/>
                </a:cubicBezTo>
                <a:lnTo>
                  <a:pt x="249" y="319"/>
                </a:lnTo>
                <a:cubicBezTo>
                  <a:pt x="249" y="328"/>
                  <a:pt x="257" y="336"/>
                  <a:pt x="266" y="336"/>
                </a:cubicBezTo>
                <a:lnTo>
                  <a:pt x="388" y="336"/>
                </a:lnTo>
                <a:lnTo>
                  <a:pt x="388" y="394"/>
                </a:lnTo>
                <a:cubicBezTo>
                  <a:pt x="339" y="401"/>
                  <a:pt x="301" y="444"/>
                  <a:pt x="301" y="496"/>
                </a:cubicBezTo>
                <a:cubicBezTo>
                  <a:pt x="301" y="503"/>
                  <a:pt x="301" y="509"/>
                  <a:pt x="303" y="515"/>
                </a:cubicBezTo>
                <a:lnTo>
                  <a:pt x="232" y="515"/>
                </a:lnTo>
                <a:lnTo>
                  <a:pt x="232" y="503"/>
                </a:lnTo>
                <a:cubicBezTo>
                  <a:pt x="232" y="502"/>
                  <a:pt x="232" y="501"/>
                  <a:pt x="232" y="501"/>
                </a:cubicBezTo>
                <a:cubicBezTo>
                  <a:pt x="232" y="500"/>
                  <a:pt x="232" y="499"/>
                  <a:pt x="232" y="498"/>
                </a:cubicBezTo>
                <a:lnTo>
                  <a:pt x="232" y="460"/>
                </a:lnTo>
                <a:cubicBezTo>
                  <a:pt x="232" y="451"/>
                  <a:pt x="225" y="444"/>
                  <a:pt x="215" y="444"/>
                </a:cubicBezTo>
                <a:lnTo>
                  <a:pt x="140" y="444"/>
                </a:lnTo>
                <a:cubicBezTo>
                  <a:pt x="105" y="444"/>
                  <a:pt x="77" y="472"/>
                  <a:pt x="77" y="507"/>
                </a:cubicBezTo>
                <a:lnTo>
                  <a:pt x="77" y="562"/>
                </a:lnTo>
                <a:cubicBezTo>
                  <a:pt x="77" y="578"/>
                  <a:pt x="82" y="594"/>
                  <a:pt x="92" y="607"/>
                </a:cubicBezTo>
                <a:cubicBezTo>
                  <a:pt x="40" y="616"/>
                  <a:pt x="0" y="662"/>
                  <a:pt x="0" y="716"/>
                </a:cubicBezTo>
                <a:lnTo>
                  <a:pt x="0" y="764"/>
                </a:lnTo>
                <a:cubicBezTo>
                  <a:pt x="0" y="773"/>
                  <a:pt x="7" y="781"/>
                  <a:pt x="16" y="781"/>
                </a:cubicBezTo>
                <a:lnTo>
                  <a:pt x="293" y="781"/>
                </a:lnTo>
                <a:cubicBezTo>
                  <a:pt x="302" y="781"/>
                  <a:pt x="309" y="773"/>
                  <a:pt x="309" y="764"/>
                </a:cubicBezTo>
                <a:lnTo>
                  <a:pt x="309" y="716"/>
                </a:lnTo>
                <a:cubicBezTo>
                  <a:pt x="309" y="662"/>
                  <a:pt x="269" y="616"/>
                  <a:pt x="217" y="607"/>
                </a:cubicBezTo>
                <a:cubicBezTo>
                  <a:pt x="227" y="594"/>
                  <a:pt x="232" y="578"/>
                  <a:pt x="232" y="562"/>
                </a:cubicBezTo>
                <a:lnTo>
                  <a:pt x="232" y="549"/>
                </a:lnTo>
                <a:lnTo>
                  <a:pt x="315" y="549"/>
                </a:lnTo>
                <a:cubicBezTo>
                  <a:pt x="333" y="579"/>
                  <a:pt x="366" y="600"/>
                  <a:pt x="404" y="600"/>
                </a:cubicBezTo>
                <a:cubicBezTo>
                  <a:pt x="442" y="600"/>
                  <a:pt x="475" y="579"/>
                  <a:pt x="493" y="549"/>
                </a:cubicBezTo>
                <a:lnTo>
                  <a:pt x="577" y="549"/>
                </a:lnTo>
                <a:lnTo>
                  <a:pt x="577" y="562"/>
                </a:lnTo>
                <a:cubicBezTo>
                  <a:pt x="577" y="578"/>
                  <a:pt x="582" y="594"/>
                  <a:pt x="592" y="607"/>
                </a:cubicBezTo>
                <a:cubicBezTo>
                  <a:pt x="539" y="616"/>
                  <a:pt x="499" y="662"/>
                  <a:pt x="499" y="716"/>
                </a:cubicBezTo>
                <a:lnTo>
                  <a:pt x="499" y="764"/>
                </a:lnTo>
                <a:cubicBezTo>
                  <a:pt x="499" y="773"/>
                  <a:pt x="507" y="781"/>
                  <a:pt x="516" y="781"/>
                </a:cubicBezTo>
                <a:lnTo>
                  <a:pt x="793" y="781"/>
                </a:lnTo>
                <a:cubicBezTo>
                  <a:pt x="802" y="781"/>
                  <a:pt x="809" y="773"/>
                  <a:pt x="809" y="764"/>
                </a:cubicBezTo>
                <a:lnTo>
                  <a:pt x="809" y="716"/>
                </a:lnTo>
                <a:cubicBezTo>
                  <a:pt x="809" y="662"/>
                  <a:pt x="769" y="616"/>
                  <a:pt x="717" y="607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 dirty="0">
              <a:solidFill>
                <a:schemeClr val="bg1"/>
              </a:solidFill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324" y="3259247"/>
            <a:ext cx="10382363" cy="2442576"/>
          </a:xfrm>
          <a:prstGeom prst="rect">
            <a:avLst/>
          </a:prstGeom>
        </p:spPr>
      </p:pic>
      <p:sp>
        <p:nvSpPr>
          <p:cNvPr id="14" name="Marcador de texto 2">
            <a:extLst>
              <a:ext uri="{FF2B5EF4-FFF2-40B4-BE49-F238E27FC236}">
                <a16:creationId xmlns="" xmlns:a16="http://schemas.microsoft.com/office/drawing/2014/main" id="{328429E5-D53C-3CD2-A2F0-CE417551744C}"/>
              </a:ext>
            </a:extLst>
          </p:cNvPr>
          <p:cNvSpPr txBox="1">
            <a:spLocks/>
          </p:cNvSpPr>
          <p:nvPr/>
        </p:nvSpPr>
        <p:spPr>
          <a:xfrm>
            <a:off x="1674492" y="1688746"/>
            <a:ext cx="7306668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300" b="0" i="0" u="none" strike="noStrike" cap="none" spc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§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None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2606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4892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27178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29464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s-MX" sz="2000" b="1" spc="50" dirty="0">
                <a:solidFill>
                  <a:srgbClr val="004C14"/>
                </a:solidFill>
              </a:rPr>
              <a:t>Departamento de prevención de riesgos </a:t>
            </a:r>
          </a:p>
        </p:txBody>
      </p:sp>
      <p:grpSp>
        <p:nvGrpSpPr>
          <p:cNvPr id="15" name="Group 4">
            <a:extLst>
              <a:ext uri="{FF2B5EF4-FFF2-40B4-BE49-F238E27FC236}">
                <a16:creationId xmlns="" xmlns:a16="http://schemas.microsoft.com/office/drawing/2014/main" id="{92E1F0F6-B116-794C-69D5-212707EBD5E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56368" y="1579323"/>
            <a:ext cx="855444" cy="526621"/>
            <a:chOff x="1819" y="1000"/>
            <a:chExt cx="679" cy="418"/>
          </a:xfrm>
          <a:solidFill>
            <a:schemeClr val="accent1"/>
          </a:solidFill>
        </p:grpSpPr>
        <p:sp>
          <p:nvSpPr>
            <p:cNvPr id="16" name="Freeform 5">
              <a:extLst>
                <a:ext uri="{FF2B5EF4-FFF2-40B4-BE49-F238E27FC236}">
                  <a16:creationId xmlns="" xmlns:a16="http://schemas.microsoft.com/office/drawing/2014/main" id="{EC10EE2E-2B10-E923-F050-307EC6F9B4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39" y="1018"/>
              <a:ext cx="259" cy="381"/>
            </a:xfrm>
            <a:custGeom>
              <a:avLst/>
              <a:gdLst>
                <a:gd name="T0" fmla="*/ 203 w 425"/>
                <a:gd name="T1" fmla="*/ 345 h 617"/>
                <a:gd name="T2" fmla="*/ 82 w 425"/>
                <a:gd name="T3" fmla="*/ 345 h 617"/>
                <a:gd name="T4" fmla="*/ 114 w 425"/>
                <a:gd name="T5" fmla="*/ 32 h 617"/>
                <a:gd name="T6" fmla="*/ 243 w 425"/>
                <a:gd name="T7" fmla="*/ 32 h 617"/>
                <a:gd name="T8" fmla="*/ 192 w 425"/>
                <a:gd name="T9" fmla="*/ 140 h 617"/>
                <a:gd name="T10" fmla="*/ 41 w 425"/>
                <a:gd name="T11" fmla="*/ 105 h 617"/>
                <a:gd name="T12" fmla="*/ 243 w 425"/>
                <a:gd name="T13" fmla="*/ 155 h 617"/>
                <a:gd name="T14" fmla="*/ 243 w 425"/>
                <a:gd name="T15" fmla="*/ 212 h 617"/>
                <a:gd name="T16" fmla="*/ 41 w 425"/>
                <a:gd name="T17" fmla="*/ 212 h 617"/>
                <a:gd name="T18" fmla="*/ 192 w 425"/>
                <a:gd name="T19" fmla="*/ 172 h 617"/>
                <a:gd name="T20" fmla="*/ 243 w 425"/>
                <a:gd name="T21" fmla="*/ 155 h 617"/>
                <a:gd name="T22" fmla="*/ 247 w 425"/>
                <a:gd name="T23" fmla="*/ 314 h 617"/>
                <a:gd name="T24" fmla="*/ 243 w 425"/>
                <a:gd name="T25" fmla="*/ 313 h 617"/>
                <a:gd name="T26" fmla="*/ 239 w 425"/>
                <a:gd name="T27" fmla="*/ 303 h 617"/>
                <a:gd name="T28" fmla="*/ 276 w 425"/>
                <a:gd name="T29" fmla="*/ 98 h 617"/>
                <a:gd name="T30" fmla="*/ 275 w 425"/>
                <a:gd name="T31" fmla="*/ 95 h 617"/>
                <a:gd name="T32" fmla="*/ 276 w 425"/>
                <a:gd name="T33" fmla="*/ 88 h 617"/>
                <a:gd name="T34" fmla="*/ 260 w 425"/>
                <a:gd name="T35" fmla="*/ 0 h 617"/>
                <a:gd name="T36" fmla="*/ 9 w 425"/>
                <a:gd name="T37" fmla="*/ 105 h 617"/>
                <a:gd name="T38" fmla="*/ 45 w 425"/>
                <a:gd name="T39" fmla="*/ 303 h 617"/>
                <a:gd name="T40" fmla="*/ 42 w 425"/>
                <a:gd name="T41" fmla="*/ 313 h 617"/>
                <a:gd name="T42" fmla="*/ 37 w 425"/>
                <a:gd name="T43" fmla="*/ 314 h 617"/>
                <a:gd name="T44" fmla="*/ 0 w 425"/>
                <a:gd name="T45" fmla="*/ 321 h 617"/>
                <a:gd name="T46" fmla="*/ 79 w 425"/>
                <a:gd name="T47" fmla="*/ 357 h 617"/>
                <a:gd name="T48" fmla="*/ 149 w 425"/>
                <a:gd name="T49" fmla="*/ 440 h 617"/>
                <a:gd name="T50" fmla="*/ 152 w 425"/>
                <a:gd name="T51" fmla="*/ 441 h 617"/>
                <a:gd name="T52" fmla="*/ 247 w 425"/>
                <a:gd name="T53" fmla="*/ 346 h 617"/>
                <a:gd name="T54" fmla="*/ 393 w 425"/>
                <a:gd name="T55" fmla="*/ 508 h 617"/>
                <a:gd name="T56" fmla="*/ 160 w 425"/>
                <a:gd name="T57" fmla="*/ 585 h 617"/>
                <a:gd name="T58" fmla="*/ 161 w 425"/>
                <a:gd name="T59" fmla="*/ 615 h 617"/>
                <a:gd name="T60" fmla="*/ 409 w 425"/>
                <a:gd name="T61" fmla="*/ 617 h 617"/>
                <a:gd name="T62" fmla="*/ 425 w 425"/>
                <a:gd name="T63" fmla="*/ 508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5" h="617">
                  <a:moveTo>
                    <a:pt x="203" y="345"/>
                  </a:moveTo>
                  <a:lnTo>
                    <a:pt x="203" y="345"/>
                  </a:lnTo>
                  <a:lnTo>
                    <a:pt x="142" y="405"/>
                  </a:lnTo>
                  <a:lnTo>
                    <a:pt x="82" y="345"/>
                  </a:lnTo>
                  <a:lnTo>
                    <a:pt x="203" y="345"/>
                  </a:lnTo>
                  <a:close/>
                  <a:moveTo>
                    <a:pt x="114" y="32"/>
                  </a:moveTo>
                  <a:lnTo>
                    <a:pt x="114" y="32"/>
                  </a:lnTo>
                  <a:lnTo>
                    <a:pt x="243" y="32"/>
                  </a:lnTo>
                  <a:lnTo>
                    <a:pt x="243" y="88"/>
                  </a:lnTo>
                  <a:cubicBezTo>
                    <a:pt x="243" y="117"/>
                    <a:pt x="220" y="140"/>
                    <a:pt x="192" y="140"/>
                  </a:cubicBezTo>
                  <a:lnTo>
                    <a:pt x="41" y="140"/>
                  </a:lnTo>
                  <a:lnTo>
                    <a:pt x="41" y="105"/>
                  </a:lnTo>
                  <a:cubicBezTo>
                    <a:pt x="41" y="65"/>
                    <a:pt x="74" y="32"/>
                    <a:pt x="114" y="32"/>
                  </a:cubicBezTo>
                  <a:close/>
                  <a:moveTo>
                    <a:pt x="243" y="155"/>
                  </a:moveTo>
                  <a:lnTo>
                    <a:pt x="243" y="155"/>
                  </a:lnTo>
                  <a:lnTo>
                    <a:pt x="243" y="212"/>
                  </a:lnTo>
                  <a:cubicBezTo>
                    <a:pt x="243" y="267"/>
                    <a:pt x="198" y="313"/>
                    <a:pt x="142" y="313"/>
                  </a:cubicBezTo>
                  <a:cubicBezTo>
                    <a:pt x="86" y="313"/>
                    <a:pt x="41" y="267"/>
                    <a:pt x="41" y="212"/>
                  </a:cubicBezTo>
                  <a:lnTo>
                    <a:pt x="41" y="172"/>
                  </a:lnTo>
                  <a:lnTo>
                    <a:pt x="192" y="172"/>
                  </a:lnTo>
                  <a:cubicBezTo>
                    <a:pt x="207" y="172"/>
                    <a:pt x="222" y="168"/>
                    <a:pt x="235" y="160"/>
                  </a:cubicBezTo>
                  <a:lnTo>
                    <a:pt x="243" y="155"/>
                  </a:lnTo>
                  <a:close/>
                  <a:moveTo>
                    <a:pt x="247" y="314"/>
                  </a:moveTo>
                  <a:lnTo>
                    <a:pt x="247" y="314"/>
                  </a:lnTo>
                  <a:lnTo>
                    <a:pt x="246" y="313"/>
                  </a:lnTo>
                  <a:cubicBezTo>
                    <a:pt x="245" y="313"/>
                    <a:pt x="244" y="313"/>
                    <a:pt x="243" y="313"/>
                  </a:cubicBezTo>
                  <a:lnTo>
                    <a:pt x="231" y="312"/>
                  </a:lnTo>
                  <a:lnTo>
                    <a:pt x="239" y="303"/>
                  </a:lnTo>
                  <a:cubicBezTo>
                    <a:pt x="263" y="279"/>
                    <a:pt x="276" y="246"/>
                    <a:pt x="276" y="212"/>
                  </a:cubicBezTo>
                  <a:lnTo>
                    <a:pt x="276" y="98"/>
                  </a:lnTo>
                  <a:cubicBezTo>
                    <a:pt x="276" y="97"/>
                    <a:pt x="276" y="96"/>
                    <a:pt x="275" y="95"/>
                  </a:cubicBezTo>
                  <a:lnTo>
                    <a:pt x="275" y="95"/>
                  </a:lnTo>
                  <a:lnTo>
                    <a:pt x="275" y="94"/>
                  </a:lnTo>
                  <a:cubicBezTo>
                    <a:pt x="276" y="92"/>
                    <a:pt x="276" y="90"/>
                    <a:pt x="276" y="88"/>
                  </a:cubicBezTo>
                  <a:lnTo>
                    <a:pt x="276" y="16"/>
                  </a:lnTo>
                  <a:cubicBezTo>
                    <a:pt x="276" y="7"/>
                    <a:pt x="268" y="0"/>
                    <a:pt x="260" y="0"/>
                  </a:cubicBezTo>
                  <a:lnTo>
                    <a:pt x="114" y="0"/>
                  </a:lnTo>
                  <a:cubicBezTo>
                    <a:pt x="56" y="0"/>
                    <a:pt x="9" y="47"/>
                    <a:pt x="9" y="105"/>
                  </a:cubicBezTo>
                  <a:lnTo>
                    <a:pt x="9" y="212"/>
                  </a:lnTo>
                  <a:cubicBezTo>
                    <a:pt x="9" y="246"/>
                    <a:pt x="22" y="279"/>
                    <a:pt x="45" y="303"/>
                  </a:cubicBezTo>
                  <a:lnTo>
                    <a:pt x="54" y="312"/>
                  </a:lnTo>
                  <a:lnTo>
                    <a:pt x="42" y="313"/>
                  </a:lnTo>
                  <a:cubicBezTo>
                    <a:pt x="41" y="313"/>
                    <a:pt x="39" y="313"/>
                    <a:pt x="38" y="313"/>
                  </a:cubicBezTo>
                  <a:lnTo>
                    <a:pt x="37" y="314"/>
                  </a:lnTo>
                  <a:cubicBezTo>
                    <a:pt x="28" y="314"/>
                    <a:pt x="19" y="316"/>
                    <a:pt x="8" y="319"/>
                  </a:cubicBezTo>
                  <a:lnTo>
                    <a:pt x="0" y="321"/>
                  </a:lnTo>
                  <a:lnTo>
                    <a:pt x="8" y="323"/>
                  </a:lnTo>
                  <a:cubicBezTo>
                    <a:pt x="31" y="328"/>
                    <a:pt x="62" y="338"/>
                    <a:pt x="79" y="357"/>
                  </a:cubicBezTo>
                  <a:cubicBezTo>
                    <a:pt x="84" y="363"/>
                    <a:pt x="91" y="369"/>
                    <a:pt x="97" y="376"/>
                  </a:cubicBezTo>
                  <a:cubicBezTo>
                    <a:pt x="116" y="395"/>
                    <a:pt x="137" y="417"/>
                    <a:pt x="149" y="440"/>
                  </a:cubicBezTo>
                  <a:lnTo>
                    <a:pt x="151" y="442"/>
                  </a:lnTo>
                  <a:lnTo>
                    <a:pt x="152" y="441"/>
                  </a:lnTo>
                  <a:cubicBezTo>
                    <a:pt x="153" y="440"/>
                    <a:pt x="153" y="440"/>
                    <a:pt x="154" y="440"/>
                  </a:cubicBezTo>
                  <a:lnTo>
                    <a:pt x="247" y="346"/>
                  </a:lnTo>
                  <a:lnTo>
                    <a:pt x="250" y="346"/>
                  </a:lnTo>
                  <a:cubicBezTo>
                    <a:pt x="331" y="357"/>
                    <a:pt x="393" y="426"/>
                    <a:pt x="393" y="508"/>
                  </a:cubicBezTo>
                  <a:lnTo>
                    <a:pt x="393" y="585"/>
                  </a:lnTo>
                  <a:lnTo>
                    <a:pt x="160" y="585"/>
                  </a:lnTo>
                  <a:lnTo>
                    <a:pt x="160" y="587"/>
                  </a:lnTo>
                  <a:cubicBezTo>
                    <a:pt x="161" y="598"/>
                    <a:pt x="161" y="607"/>
                    <a:pt x="161" y="615"/>
                  </a:cubicBezTo>
                  <a:lnTo>
                    <a:pt x="161" y="617"/>
                  </a:lnTo>
                  <a:lnTo>
                    <a:pt x="409" y="617"/>
                  </a:lnTo>
                  <a:cubicBezTo>
                    <a:pt x="418" y="617"/>
                    <a:pt x="425" y="610"/>
                    <a:pt x="425" y="601"/>
                  </a:cubicBezTo>
                  <a:lnTo>
                    <a:pt x="425" y="508"/>
                  </a:lnTo>
                  <a:cubicBezTo>
                    <a:pt x="425" y="408"/>
                    <a:pt x="347" y="323"/>
                    <a:pt x="247" y="31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17" name="Freeform 6">
              <a:extLst>
                <a:ext uri="{FF2B5EF4-FFF2-40B4-BE49-F238E27FC236}">
                  <a16:creationId xmlns="" xmlns:a16="http://schemas.microsoft.com/office/drawing/2014/main" id="{EC18DE66-12F7-A16F-FAD1-19BA22BDCA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19" y="1018"/>
              <a:ext cx="273" cy="381"/>
            </a:xfrm>
            <a:custGeom>
              <a:avLst/>
              <a:gdLst>
                <a:gd name="T0" fmla="*/ 343 w 448"/>
                <a:gd name="T1" fmla="*/ 345 h 617"/>
                <a:gd name="T2" fmla="*/ 343 w 448"/>
                <a:gd name="T3" fmla="*/ 345 h 617"/>
                <a:gd name="T4" fmla="*/ 282 w 448"/>
                <a:gd name="T5" fmla="*/ 405 h 617"/>
                <a:gd name="T6" fmla="*/ 222 w 448"/>
                <a:gd name="T7" fmla="*/ 345 h 617"/>
                <a:gd name="T8" fmla="*/ 343 w 448"/>
                <a:gd name="T9" fmla="*/ 345 h 617"/>
                <a:gd name="T10" fmla="*/ 254 w 448"/>
                <a:gd name="T11" fmla="*/ 32 h 617"/>
                <a:gd name="T12" fmla="*/ 254 w 448"/>
                <a:gd name="T13" fmla="*/ 32 h 617"/>
                <a:gd name="T14" fmla="*/ 383 w 448"/>
                <a:gd name="T15" fmla="*/ 32 h 617"/>
                <a:gd name="T16" fmla="*/ 383 w 448"/>
                <a:gd name="T17" fmla="*/ 88 h 617"/>
                <a:gd name="T18" fmla="*/ 332 w 448"/>
                <a:gd name="T19" fmla="*/ 140 h 617"/>
                <a:gd name="T20" fmla="*/ 181 w 448"/>
                <a:gd name="T21" fmla="*/ 140 h 617"/>
                <a:gd name="T22" fmla="*/ 181 w 448"/>
                <a:gd name="T23" fmla="*/ 105 h 617"/>
                <a:gd name="T24" fmla="*/ 254 w 448"/>
                <a:gd name="T25" fmla="*/ 32 h 617"/>
                <a:gd name="T26" fmla="*/ 383 w 448"/>
                <a:gd name="T27" fmla="*/ 155 h 617"/>
                <a:gd name="T28" fmla="*/ 383 w 448"/>
                <a:gd name="T29" fmla="*/ 155 h 617"/>
                <a:gd name="T30" fmla="*/ 383 w 448"/>
                <a:gd name="T31" fmla="*/ 212 h 617"/>
                <a:gd name="T32" fmla="*/ 282 w 448"/>
                <a:gd name="T33" fmla="*/ 313 h 617"/>
                <a:gd name="T34" fmla="*/ 181 w 448"/>
                <a:gd name="T35" fmla="*/ 212 h 617"/>
                <a:gd name="T36" fmla="*/ 181 w 448"/>
                <a:gd name="T37" fmla="*/ 172 h 617"/>
                <a:gd name="T38" fmla="*/ 332 w 448"/>
                <a:gd name="T39" fmla="*/ 172 h 617"/>
                <a:gd name="T40" fmla="*/ 375 w 448"/>
                <a:gd name="T41" fmla="*/ 160 h 617"/>
                <a:gd name="T42" fmla="*/ 383 w 448"/>
                <a:gd name="T43" fmla="*/ 155 h 617"/>
                <a:gd name="T44" fmla="*/ 442 w 448"/>
                <a:gd name="T45" fmla="*/ 327 h 617"/>
                <a:gd name="T46" fmla="*/ 442 w 448"/>
                <a:gd name="T47" fmla="*/ 327 h 617"/>
                <a:gd name="T48" fmla="*/ 387 w 448"/>
                <a:gd name="T49" fmla="*/ 314 h 617"/>
                <a:gd name="T50" fmla="*/ 386 w 448"/>
                <a:gd name="T51" fmla="*/ 313 h 617"/>
                <a:gd name="T52" fmla="*/ 383 w 448"/>
                <a:gd name="T53" fmla="*/ 313 h 617"/>
                <a:gd name="T54" fmla="*/ 371 w 448"/>
                <a:gd name="T55" fmla="*/ 312 h 617"/>
                <a:gd name="T56" fmla="*/ 379 w 448"/>
                <a:gd name="T57" fmla="*/ 303 h 617"/>
                <a:gd name="T58" fmla="*/ 416 w 448"/>
                <a:gd name="T59" fmla="*/ 212 h 617"/>
                <a:gd name="T60" fmla="*/ 416 w 448"/>
                <a:gd name="T61" fmla="*/ 98 h 617"/>
                <a:gd name="T62" fmla="*/ 416 w 448"/>
                <a:gd name="T63" fmla="*/ 95 h 617"/>
                <a:gd name="T64" fmla="*/ 416 w 448"/>
                <a:gd name="T65" fmla="*/ 95 h 617"/>
                <a:gd name="T66" fmla="*/ 416 w 448"/>
                <a:gd name="T67" fmla="*/ 94 h 617"/>
                <a:gd name="T68" fmla="*/ 416 w 448"/>
                <a:gd name="T69" fmla="*/ 88 h 617"/>
                <a:gd name="T70" fmla="*/ 416 w 448"/>
                <a:gd name="T71" fmla="*/ 16 h 617"/>
                <a:gd name="T72" fmla="*/ 400 w 448"/>
                <a:gd name="T73" fmla="*/ 0 h 617"/>
                <a:gd name="T74" fmla="*/ 254 w 448"/>
                <a:gd name="T75" fmla="*/ 0 h 617"/>
                <a:gd name="T76" fmla="*/ 149 w 448"/>
                <a:gd name="T77" fmla="*/ 105 h 617"/>
                <a:gd name="T78" fmla="*/ 149 w 448"/>
                <a:gd name="T79" fmla="*/ 212 h 617"/>
                <a:gd name="T80" fmla="*/ 186 w 448"/>
                <a:gd name="T81" fmla="*/ 303 h 617"/>
                <a:gd name="T82" fmla="*/ 194 w 448"/>
                <a:gd name="T83" fmla="*/ 312 h 617"/>
                <a:gd name="T84" fmla="*/ 182 w 448"/>
                <a:gd name="T85" fmla="*/ 313 h 617"/>
                <a:gd name="T86" fmla="*/ 179 w 448"/>
                <a:gd name="T87" fmla="*/ 313 h 617"/>
                <a:gd name="T88" fmla="*/ 177 w 448"/>
                <a:gd name="T89" fmla="*/ 314 h 617"/>
                <a:gd name="T90" fmla="*/ 0 w 448"/>
                <a:gd name="T91" fmla="*/ 508 h 617"/>
                <a:gd name="T92" fmla="*/ 0 w 448"/>
                <a:gd name="T93" fmla="*/ 601 h 617"/>
                <a:gd name="T94" fmla="*/ 16 w 448"/>
                <a:gd name="T95" fmla="*/ 617 h 617"/>
                <a:gd name="T96" fmla="*/ 260 w 448"/>
                <a:gd name="T97" fmla="*/ 617 h 617"/>
                <a:gd name="T98" fmla="*/ 260 w 448"/>
                <a:gd name="T99" fmla="*/ 585 h 617"/>
                <a:gd name="T100" fmla="*/ 32 w 448"/>
                <a:gd name="T101" fmla="*/ 585 h 617"/>
                <a:gd name="T102" fmla="*/ 32 w 448"/>
                <a:gd name="T103" fmla="*/ 508 h 617"/>
                <a:gd name="T104" fmla="*/ 174 w 448"/>
                <a:gd name="T105" fmla="*/ 346 h 617"/>
                <a:gd name="T106" fmla="*/ 177 w 448"/>
                <a:gd name="T107" fmla="*/ 346 h 617"/>
                <a:gd name="T108" fmla="*/ 271 w 448"/>
                <a:gd name="T109" fmla="*/ 440 h 617"/>
                <a:gd name="T110" fmla="*/ 278 w 448"/>
                <a:gd name="T111" fmla="*/ 444 h 617"/>
                <a:gd name="T112" fmla="*/ 280 w 448"/>
                <a:gd name="T113" fmla="*/ 444 h 617"/>
                <a:gd name="T114" fmla="*/ 297 w 448"/>
                <a:gd name="T115" fmla="*/ 410 h 617"/>
                <a:gd name="T116" fmla="*/ 365 w 448"/>
                <a:gd name="T117" fmla="*/ 349 h 617"/>
                <a:gd name="T118" fmla="*/ 448 w 448"/>
                <a:gd name="T119" fmla="*/ 329 h 617"/>
                <a:gd name="T120" fmla="*/ 442 w 448"/>
                <a:gd name="T121" fmla="*/ 327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8" h="617">
                  <a:moveTo>
                    <a:pt x="343" y="345"/>
                  </a:moveTo>
                  <a:lnTo>
                    <a:pt x="343" y="345"/>
                  </a:lnTo>
                  <a:lnTo>
                    <a:pt x="282" y="405"/>
                  </a:lnTo>
                  <a:lnTo>
                    <a:pt x="222" y="345"/>
                  </a:lnTo>
                  <a:lnTo>
                    <a:pt x="343" y="345"/>
                  </a:lnTo>
                  <a:close/>
                  <a:moveTo>
                    <a:pt x="254" y="32"/>
                  </a:moveTo>
                  <a:lnTo>
                    <a:pt x="254" y="32"/>
                  </a:lnTo>
                  <a:lnTo>
                    <a:pt x="383" y="32"/>
                  </a:lnTo>
                  <a:lnTo>
                    <a:pt x="383" y="88"/>
                  </a:lnTo>
                  <a:cubicBezTo>
                    <a:pt x="383" y="117"/>
                    <a:pt x="360" y="140"/>
                    <a:pt x="332" y="140"/>
                  </a:cubicBezTo>
                  <a:lnTo>
                    <a:pt x="181" y="140"/>
                  </a:lnTo>
                  <a:lnTo>
                    <a:pt x="181" y="105"/>
                  </a:lnTo>
                  <a:cubicBezTo>
                    <a:pt x="181" y="65"/>
                    <a:pt x="214" y="32"/>
                    <a:pt x="254" y="32"/>
                  </a:cubicBezTo>
                  <a:close/>
                  <a:moveTo>
                    <a:pt x="383" y="155"/>
                  </a:moveTo>
                  <a:lnTo>
                    <a:pt x="383" y="155"/>
                  </a:lnTo>
                  <a:lnTo>
                    <a:pt x="383" y="212"/>
                  </a:lnTo>
                  <a:cubicBezTo>
                    <a:pt x="383" y="267"/>
                    <a:pt x="338" y="313"/>
                    <a:pt x="282" y="313"/>
                  </a:cubicBezTo>
                  <a:cubicBezTo>
                    <a:pt x="227" y="313"/>
                    <a:pt x="181" y="267"/>
                    <a:pt x="181" y="212"/>
                  </a:cubicBezTo>
                  <a:lnTo>
                    <a:pt x="181" y="172"/>
                  </a:lnTo>
                  <a:lnTo>
                    <a:pt x="332" y="172"/>
                  </a:lnTo>
                  <a:cubicBezTo>
                    <a:pt x="347" y="172"/>
                    <a:pt x="362" y="168"/>
                    <a:pt x="375" y="160"/>
                  </a:cubicBezTo>
                  <a:lnTo>
                    <a:pt x="383" y="155"/>
                  </a:lnTo>
                  <a:close/>
                  <a:moveTo>
                    <a:pt x="442" y="327"/>
                  </a:moveTo>
                  <a:lnTo>
                    <a:pt x="442" y="327"/>
                  </a:lnTo>
                  <a:cubicBezTo>
                    <a:pt x="425" y="320"/>
                    <a:pt x="406" y="315"/>
                    <a:pt x="387" y="314"/>
                  </a:cubicBezTo>
                  <a:lnTo>
                    <a:pt x="386" y="313"/>
                  </a:lnTo>
                  <a:cubicBezTo>
                    <a:pt x="385" y="313"/>
                    <a:pt x="384" y="313"/>
                    <a:pt x="383" y="313"/>
                  </a:cubicBezTo>
                  <a:lnTo>
                    <a:pt x="371" y="312"/>
                  </a:lnTo>
                  <a:lnTo>
                    <a:pt x="379" y="303"/>
                  </a:lnTo>
                  <a:cubicBezTo>
                    <a:pt x="403" y="279"/>
                    <a:pt x="416" y="246"/>
                    <a:pt x="416" y="212"/>
                  </a:cubicBezTo>
                  <a:lnTo>
                    <a:pt x="416" y="98"/>
                  </a:lnTo>
                  <a:cubicBezTo>
                    <a:pt x="416" y="97"/>
                    <a:pt x="416" y="96"/>
                    <a:pt x="416" y="95"/>
                  </a:cubicBezTo>
                  <a:lnTo>
                    <a:pt x="416" y="95"/>
                  </a:lnTo>
                  <a:lnTo>
                    <a:pt x="416" y="94"/>
                  </a:lnTo>
                  <a:cubicBezTo>
                    <a:pt x="416" y="92"/>
                    <a:pt x="416" y="90"/>
                    <a:pt x="416" y="88"/>
                  </a:cubicBezTo>
                  <a:lnTo>
                    <a:pt x="416" y="16"/>
                  </a:lnTo>
                  <a:cubicBezTo>
                    <a:pt x="416" y="7"/>
                    <a:pt x="409" y="0"/>
                    <a:pt x="400" y="0"/>
                  </a:cubicBezTo>
                  <a:lnTo>
                    <a:pt x="254" y="0"/>
                  </a:lnTo>
                  <a:cubicBezTo>
                    <a:pt x="196" y="0"/>
                    <a:pt x="149" y="47"/>
                    <a:pt x="149" y="105"/>
                  </a:cubicBezTo>
                  <a:lnTo>
                    <a:pt x="149" y="212"/>
                  </a:lnTo>
                  <a:cubicBezTo>
                    <a:pt x="149" y="246"/>
                    <a:pt x="162" y="279"/>
                    <a:pt x="186" y="303"/>
                  </a:cubicBezTo>
                  <a:lnTo>
                    <a:pt x="194" y="312"/>
                  </a:lnTo>
                  <a:lnTo>
                    <a:pt x="182" y="313"/>
                  </a:lnTo>
                  <a:cubicBezTo>
                    <a:pt x="181" y="313"/>
                    <a:pt x="180" y="313"/>
                    <a:pt x="179" y="313"/>
                  </a:cubicBezTo>
                  <a:lnTo>
                    <a:pt x="177" y="314"/>
                  </a:lnTo>
                  <a:cubicBezTo>
                    <a:pt x="78" y="323"/>
                    <a:pt x="0" y="408"/>
                    <a:pt x="0" y="508"/>
                  </a:cubicBezTo>
                  <a:lnTo>
                    <a:pt x="0" y="601"/>
                  </a:lnTo>
                  <a:cubicBezTo>
                    <a:pt x="0" y="610"/>
                    <a:pt x="7" y="617"/>
                    <a:pt x="16" y="617"/>
                  </a:cubicBezTo>
                  <a:lnTo>
                    <a:pt x="260" y="617"/>
                  </a:lnTo>
                  <a:lnTo>
                    <a:pt x="260" y="585"/>
                  </a:lnTo>
                  <a:lnTo>
                    <a:pt x="32" y="585"/>
                  </a:lnTo>
                  <a:lnTo>
                    <a:pt x="32" y="508"/>
                  </a:lnTo>
                  <a:cubicBezTo>
                    <a:pt x="32" y="426"/>
                    <a:pt x="93" y="357"/>
                    <a:pt x="174" y="346"/>
                  </a:cubicBezTo>
                  <a:lnTo>
                    <a:pt x="177" y="346"/>
                  </a:lnTo>
                  <a:lnTo>
                    <a:pt x="271" y="440"/>
                  </a:lnTo>
                  <a:cubicBezTo>
                    <a:pt x="273" y="442"/>
                    <a:pt x="275" y="443"/>
                    <a:pt x="278" y="444"/>
                  </a:cubicBezTo>
                  <a:lnTo>
                    <a:pt x="280" y="444"/>
                  </a:lnTo>
                  <a:lnTo>
                    <a:pt x="297" y="410"/>
                  </a:lnTo>
                  <a:lnTo>
                    <a:pt x="365" y="349"/>
                  </a:lnTo>
                  <a:lnTo>
                    <a:pt x="448" y="329"/>
                  </a:lnTo>
                  <a:lnTo>
                    <a:pt x="442" y="32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8" name="Freeform 7">
              <a:extLst>
                <a:ext uri="{FF2B5EF4-FFF2-40B4-BE49-F238E27FC236}">
                  <a16:creationId xmlns="" xmlns:a16="http://schemas.microsoft.com/office/drawing/2014/main" id="{77163B9A-0260-2EED-A7DB-BCF8BBFFDA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2" y="1000"/>
              <a:ext cx="379" cy="418"/>
            </a:xfrm>
            <a:custGeom>
              <a:avLst/>
              <a:gdLst>
                <a:gd name="T0" fmla="*/ 590 w 622"/>
                <a:gd name="T1" fmla="*/ 646 h 678"/>
                <a:gd name="T2" fmla="*/ 590 w 622"/>
                <a:gd name="T3" fmla="*/ 646 h 678"/>
                <a:gd name="T4" fmla="*/ 32 w 622"/>
                <a:gd name="T5" fmla="*/ 646 h 678"/>
                <a:gd name="T6" fmla="*/ 32 w 622"/>
                <a:gd name="T7" fmla="*/ 559 h 678"/>
                <a:gd name="T8" fmla="*/ 191 w 622"/>
                <a:gd name="T9" fmla="*/ 378 h 678"/>
                <a:gd name="T10" fmla="*/ 195 w 622"/>
                <a:gd name="T11" fmla="*/ 378 h 678"/>
                <a:gd name="T12" fmla="*/ 300 w 622"/>
                <a:gd name="T13" fmla="*/ 482 h 678"/>
                <a:gd name="T14" fmla="*/ 322 w 622"/>
                <a:gd name="T15" fmla="*/ 482 h 678"/>
                <a:gd name="T16" fmla="*/ 426 w 622"/>
                <a:gd name="T17" fmla="*/ 378 h 678"/>
                <a:gd name="T18" fmla="*/ 430 w 622"/>
                <a:gd name="T19" fmla="*/ 378 h 678"/>
                <a:gd name="T20" fmla="*/ 590 w 622"/>
                <a:gd name="T21" fmla="*/ 559 h 678"/>
                <a:gd name="T22" fmla="*/ 590 w 622"/>
                <a:gd name="T23" fmla="*/ 646 h 678"/>
                <a:gd name="T24" fmla="*/ 383 w 622"/>
                <a:gd name="T25" fmla="*/ 376 h 678"/>
                <a:gd name="T26" fmla="*/ 383 w 622"/>
                <a:gd name="T27" fmla="*/ 376 h 678"/>
                <a:gd name="T28" fmla="*/ 311 w 622"/>
                <a:gd name="T29" fmla="*/ 449 h 678"/>
                <a:gd name="T30" fmla="*/ 239 w 622"/>
                <a:gd name="T31" fmla="*/ 376 h 678"/>
                <a:gd name="T32" fmla="*/ 383 w 622"/>
                <a:gd name="T33" fmla="*/ 376 h 678"/>
                <a:gd name="T34" fmla="*/ 197 w 622"/>
                <a:gd name="T35" fmla="*/ 231 h 678"/>
                <a:gd name="T36" fmla="*/ 197 w 622"/>
                <a:gd name="T37" fmla="*/ 231 h 678"/>
                <a:gd name="T38" fmla="*/ 197 w 622"/>
                <a:gd name="T39" fmla="*/ 185 h 678"/>
                <a:gd name="T40" fmla="*/ 366 w 622"/>
                <a:gd name="T41" fmla="*/ 185 h 678"/>
                <a:gd name="T42" fmla="*/ 412 w 622"/>
                <a:gd name="T43" fmla="*/ 172 h 678"/>
                <a:gd name="T44" fmla="*/ 425 w 622"/>
                <a:gd name="T45" fmla="*/ 165 h 678"/>
                <a:gd name="T46" fmla="*/ 425 w 622"/>
                <a:gd name="T47" fmla="*/ 231 h 678"/>
                <a:gd name="T48" fmla="*/ 311 w 622"/>
                <a:gd name="T49" fmla="*/ 345 h 678"/>
                <a:gd name="T50" fmla="*/ 197 w 622"/>
                <a:gd name="T51" fmla="*/ 231 h 678"/>
                <a:gd name="T52" fmla="*/ 197 w 622"/>
                <a:gd name="T53" fmla="*/ 114 h 678"/>
                <a:gd name="T54" fmla="*/ 197 w 622"/>
                <a:gd name="T55" fmla="*/ 114 h 678"/>
                <a:gd name="T56" fmla="*/ 280 w 622"/>
                <a:gd name="T57" fmla="*/ 30 h 678"/>
                <a:gd name="T58" fmla="*/ 425 w 622"/>
                <a:gd name="T59" fmla="*/ 30 h 678"/>
                <a:gd name="T60" fmla="*/ 425 w 622"/>
                <a:gd name="T61" fmla="*/ 95 h 678"/>
                <a:gd name="T62" fmla="*/ 366 w 622"/>
                <a:gd name="T63" fmla="*/ 154 h 678"/>
                <a:gd name="T64" fmla="*/ 197 w 622"/>
                <a:gd name="T65" fmla="*/ 154 h 678"/>
                <a:gd name="T66" fmla="*/ 197 w 622"/>
                <a:gd name="T67" fmla="*/ 114 h 678"/>
                <a:gd name="T68" fmla="*/ 427 w 622"/>
                <a:gd name="T69" fmla="*/ 346 h 678"/>
                <a:gd name="T70" fmla="*/ 427 w 622"/>
                <a:gd name="T71" fmla="*/ 346 h 678"/>
                <a:gd name="T72" fmla="*/ 425 w 622"/>
                <a:gd name="T73" fmla="*/ 346 h 678"/>
                <a:gd name="T74" fmla="*/ 422 w 622"/>
                <a:gd name="T75" fmla="*/ 345 h 678"/>
                <a:gd name="T76" fmla="*/ 404 w 622"/>
                <a:gd name="T77" fmla="*/ 344 h 678"/>
                <a:gd name="T78" fmla="*/ 416 w 622"/>
                <a:gd name="T79" fmla="*/ 331 h 678"/>
                <a:gd name="T80" fmla="*/ 456 w 622"/>
                <a:gd name="T81" fmla="*/ 231 h 678"/>
                <a:gd name="T82" fmla="*/ 456 w 622"/>
                <a:gd name="T83" fmla="*/ 105 h 678"/>
                <a:gd name="T84" fmla="*/ 456 w 622"/>
                <a:gd name="T85" fmla="*/ 103 h 678"/>
                <a:gd name="T86" fmla="*/ 456 w 622"/>
                <a:gd name="T87" fmla="*/ 102 h 678"/>
                <a:gd name="T88" fmla="*/ 456 w 622"/>
                <a:gd name="T89" fmla="*/ 101 h 678"/>
                <a:gd name="T90" fmla="*/ 456 w 622"/>
                <a:gd name="T91" fmla="*/ 95 h 678"/>
                <a:gd name="T92" fmla="*/ 456 w 622"/>
                <a:gd name="T93" fmla="*/ 15 h 678"/>
                <a:gd name="T94" fmla="*/ 441 w 622"/>
                <a:gd name="T95" fmla="*/ 0 h 678"/>
                <a:gd name="T96" fmla="*/ 280 w 622"/>
                <a:gd name="T97" fmla="*/ 0 h 678"/>
                <a:gd name="T98" fmla="*/ 165 w 622"/>
                <a:gd name="T99" fmla="*/ 114 h 678"/>
                <a:gd name="T100" fmla="*/ 165 w 622"/>
                <a:gd name="T101" fmla="*/ 231 h 678"/>
                <a:gd name="T102" fmla="*/ 206 w 622"/>
                <a:gd name="T103" fmla="*/ 331 h 678"/>
                <a:gd name="T104" fmla="*/ 218 w 622"/>
                <a:gd name="T105" fmla="*/ 344 h 678"/>
                <a:gd name="T106" fmla="*/ 200 w 622"/>
                <a:gd name="T107" fmla="*/ 345 h 678"/>
                <a:gd name="T108" fmla="*/ 196 w 622"/>
                <a:gd name="T109" fmla="*/ 346 h 678"/>
                <a:gd name="T110" fmla="*/ 195 w 622"/>
                <a:gd name="T111" fmla="*/ 346 h 678"/>
                <a:gd name="T112" fmla="*/ 0 w 622"/>
                <a:gd name="T113" fmla="*/ 559 h 678"/>
                <a:gd name="T114" fmla="*/ 0 w 622"/>
                <a:gd name="T115" fmla="*/ 662 h 678"/>
                <a:gd name="T116" fmla="*/ 16 w 622"/>
                <a:gd name="T117" fmla="*/ 678 h 678"/>
                <a:gd name="T118" fmla="*/ 606 w 622"/>
                <a:gd name="T119" fmla="*/ 678 h 678"/>
                <a:gd name="T120" fmla="*/ 622 w 622"/>
                <a:gd name="T121" fmla="*/ 662 h 678"/>
                <a:gd name="T122" fmla="*/ 622 w 622"/>
                <a:gd name="T123" fmla="*/ 559 h 678"/>
                <a:gd name="T124" fmla="*/ 427 w 622"/>
                <a:gd name="T125" fmla="*/ 34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2" h="678">
                  <a:moveTo>
                    <a:pt x="590" y="646"/>
                  </a:moveTo>
                  <a:lnTo>
                    <a:pt x="590" y="646"/>
                  </a:lnTo>
                  <a:lnTo>
                    <a:pt x="32" y="646"/>
                  </a:lnTo>
                  <a:lnTo>
                    <a:pt x="32" y="559"/>
                  </a:lnTo>
                  <a:cubicBezTo>
                    <a:pt x="32" y="468"/>
                    <a:pt x="100" y="390"/>
                    <a:pt x="191" y="378"/>
                  </a:cubicBezTo>
                  <a:lnTo>
                    <a:pt x="195" y="378"/>
                  </a:lnTo>
                  <a:lnTo>
                    <a:pt x="300" y="482"/>
                  </a:lnTo>
                  <a:cubicBezTo>
                    <a:pt x="306" y="488"/>
                    <a:pt x="316" y="488"/>
                    <a:pt x="322" y="482"/>
                  </a:cubicBezTo>
                  <a:lnTo>
                    <a:pt x="426" y="378"/>
                  </a:lnTo>
                  <a:lnTo>
                    <a:pt x="430" y="378"/>
                  </a:lnTo>
                  <a:cubicBezTo>
                    <a:pt x="522" y="390"/>
                    <a:pt x="590" y="468"/>
                    <a:pt x="590" y="559"/>
                  </a:cubicBezTo>
                  <a:lnTo>
                    <a:pt x="590" y="646"/>
                  </a:lnTo>
                  <a:close/>
                  <a:moveTo>
                    <a:pt x="383" y="376"/>
                  </a:moveTo>
                  <a:lnTo>
                    <a:pt x="383" y="376"/>
                  </a:lnTo>
                  <a:lnTo>
                    <a:pt x="311" y="449"/>
                  </a:lnTo>
                  <a:lnTo>
                    <a:pt x="239" y="376"/>
                  </a:lnTo>
                  <a:lnTo>
                    <a:pt x="383" y="376"/>
                  </a:lnTo>
                  <a:close/>
                  <a:moveTo>
                    <a:pt x="197" y="231"/>
                  </a:moveTo>
                  <a:lnTo>
                    <a:pt x="197" y="231"/>
                  </a:lnTo>
                  <a:lnTo>
                    <a:pt x="197" y="185"/>
                  </a:lnTo>
                  <a:lnTo>
                    <a:pt x="366" y="185"/>
                  </a:lnTo>
                  <a:cubicBezTo>
                    <a:pt x="382" y="185"/>
                    <a:pt x="398" y="181"/>
                    <a:pt x="412" y="172"/>
                  </a:cubicBezTo>
                  <a:lnTo>
                    <a:pt x="425" y="165"/>
                  </a:lnTo>
                  <a:lnTo>
                    <a:pt x="425" y="231"/>
                  </a:lnTo>
                  <a:cubicBezTo>
                    <a:pt x="425" y="294"/>
                    <a:pt x="374" y="345"/>
                    <a:pt x="311" y="345"/>
                  </a:cubicBezTo>
                  <a:cubicBezTo>
                    <a:pt x="248" y="345"/>
                    <a:pt x="197" y="294"/>
                    <a:pt x="197" y="231"/>
                  </a:cubicBezTo>
                  <a:close/>
                  <a:moveTo>
                    <a:pt x="197" y="114"/>
                  </a:moveTo>
                  <a:lnTo>
                    <a:pt x="197" y="114"/>
                  </a:lnTo>
                  <a:cubicBezTo>
                    <a:pt x="197" y="68"/>
                    <a:pt x="234" y="30"/>
                    <a:pt x="280" y="30"/>
                  </a:cubicBezTo>
                  <a:lnTo>
                    <a:pt x="425" y="30"/>
                  </a:lnTo>
                  <a:lnTo>
                    <a:pt x="425" y="95"/>
                  </a:lnTo>
                  <a:cubicBezTo>
                    <a:pt x="425" y="127"/>
                    <a:pt x="398" y="154"/>
                    <a:pt x="366" y="154"/>
                  </a:cubicBezTo>
                  <a:lnTo>
                    <a:pt x="197" y="154"/>
                  </a:lnTo>
                  <a:lnTo>
                    <a:pt x="197" y="114"/>
                  </a:lnTo>
                  <a:close/>
                  <a:moveTo>
                    <a:pt x="427" y="346"/>
                  </a:moveTo>
                  <a:lnTo>
                    <a:pt x="427" y="346"/>
                  </a:lnTo>
                  <a:lnTo>
                    <a:pt x="425" y="346"/>
                  </a:lnTo>
                  <a:cubicBezTo>
                    <a:pt x="424" y="345"/>
                    <a:pt x="423" y="345"/>
                    <a:pt x="422" y="345"/>
                  </a:cubicBezTo>
                  <a:lnTo>
                    <a:pt x="404" y="344"/>
                  </a:lnTo>
                  <a:lnTo>
                    <a:pt x="416" y="331"/>
                  </a:lnTo>
                  <a:cubicBezTo>
                    <a:pt x="442" y="304"/>
                    <a:pt x="456" y="268"/>
                    <a:pt x="456" y="231"/>
                  </a:cubicBezTo>
                  <a:lnTo>
                    <a:pt x="456" y="105"/>
                  </a:lnTo>
                  <a:cubicBezTo>
                    <a:pt x="456" y="104"/>
                    <a:pt x="456" y="103"/>
                    <a:pt x="456" y="103"/>
                  </a:cubicBezTo>
                  <a:lnTo>
                    <a:pt x="456" y="102"/>
                  </a:lnTo>
                  <a:lnTo>
                    <a:pt x="456" y="101"/>
                  </a:lnTo>
                  <a:cubicBezTo>
                    <a:pt x="456" y="99"/>
                    <a:pt x="456" y="97"/>
                    <a:pt x="456" y="95"/>
                  </a:cubicBezTo>
                  <a:lnTo>
                    <a:pt x="456" y="15"/>
                  </a:lnTo>
                  <a:cubicBezTo>
                    <a:pt x="456" y="7"/>
                    <a:pt x="449" y="0"/>
                    <a:pt x="441" y="0"/>
                  </a:cubicBezTo>
                  <a:lnTo>
                    <a:pt x="280" y="0"/>
                  </a:lnTo>
                  <a:cubicBezTo>
                    <a:pt x="217" y="0"/>
                    <a:pt x="165" y="51"/>
                    <a:pt x="165" y="114"/>
                  </a:cubicBezTo>
                  <a:lnTo>
                    <a:pt x="165" y="231"/>
                  </a:lnTo>
                  <a:cubicBezTo>
                    <a:pt x="165" y="268"/>
                    <a:pt x="180" y="304"/>
                    <a:pt x="206" y="331"/>
                  </a:cubicBezTo>
                  <a:lnTo>
                    <a:pt x="218" y="344"/>
                  </a:lnTo>
                  <a:lnTo>
                    <a:pt x="200" y="345"/>
                  </a:lnTo>
                  <a:cubicBezTo>
                    <a:pt x="199" y="345"/>
                    <a:pt x="198" y="345"/>
                    <a:pt x="196" y="346"/>
                  </a:cubicBezTo>
                  <a:lnTo>
                    <a:pt x="195" y="346"/>
                  </a:lnTo>
                  <a:cubicBezTo>
                    <a:pt x="86" y="356"/>
                    <a:pt x="0" y="450"/>
                    <a:pt x="0" y="559"/>
                  </a:cubicBezTo>
                  <a:lnTo>
                    <a:pt x="0" y="662"/>
                  </a:lnTo>
                  <a:cubicBezTo>
                    <a:pt x="0" y="670"/>
                    <a:pt x="7" y="678"/>
                    <a:pt x="16" y="678"/>
                  </a:cubicBezTo>
                  <a:lnTo>
                    <a:pt x="606" y="678"/>
                  </a:lnTo>
                  <a:cubicBezTo>
                    <a:pt x="615" y="678"/>
                    <a:pt x="622" y="670"/>
                    <a:pt x="622" y="662"/>
                  </a:cubicBezTo>
                  <a:lnTo>
                    <a:pt x="622" y="559"/>
                  </a:lnTo>
                  <a:cubicBezTo>
                    <a:pt x="622" y="450"/>
                    <a:pt x="536" y="356"/>
                    <a:pt x="427" y="34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</p:grpSp>
    </p:spTree>
    <p:extLst>
      <p:ext uri="{BB962C8B-B14F-4D97-AF65-F5344CB8AC3E}">
        <p14:creationId xmlns:p14="http://schemas.microsoft.com/office/powerpoint/2010/main" val="371249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Organización preventiva de la entidad empleadora y los lugares de </a:t>
            </a:r>
            <a:r>
              <a:rPr lang="es-CL" dirty="0" smtClean="0"/>
              <a:t>trabajo</a:t>
            </a: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22</a:t>
            </a:fld>
            <a:endParaRPr lang="es-CL" dirty="0"/>
          </a:p>
        </p:txBody>
      </p:sp>
      <p:sp>
        <p:nvSpPr>
          <p:cNvPr id="13" name="Rectángulo 12"/>
          <p:cNvSpPr/>
          <p:nvPr/>
        </p:nvSpPr>
        <p:spPr>
          <a:xfrm>
            <a:off x="0" y="2486416"/>
            <a:ext cx="12192000" cy="4371584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11" name="Freeform 166">
            <a:extLst>
              <a:ext uri="{FF2B5EF4-FFF2-40B4-BE49-F238E27FC236}">
                <a16:creationId xmlns:a16="http://schemas.microsoft.com/office/drawing/2014/main" xmlns="" id="{8E10D62E-9505-C415-883A-6F3016CC23EC}"/>
              </a:ext>
            </a:extLst>
          </p:cNvPr>
          <p:cNvSpPr>
            <a:spLocks noEditPoints="1"/>
          </p:cNvSpPr>
          <p:nvPr/>
        </p:nvSpPr>
        <p:spPr bwMode="auto">
          <a:xfrm>
            <a:off x="517318" y="1633025"/>
            <a:ext cx="394096" cy="388168"/>
          </a:xfrm>
          <a:custGeom>
            <a:avLst/>
            <a:gdLst>
              <a:gd name="T0" fmla="*/ 532 w 809"/>
              <a:gd name="T1" fmla="*/ 747 h 781"/>
              <a:gd name="T2" fmla="*/ 642 w 809"/>
              <a:gd name="T3" fmla="*/ 686 h 781"/>
              <a:gd name="T4" fmla="*/ 776 w 809"/>
              <a:gd name="T5" fmla="*/ 716 h 781"/>
              <a:gd name="T6" fmla="*/ 404 w 809"/>
              <a:gd name="T7" fmla="*/ 566 h 781"/>
              <a:gd name="T8" fmla="*/ 475 w 809"/>
              <a:gd name="T9" fmla="*/ 496 h 781"/>
              <a:gd name="T10" fmla="*/ 283 w 809"/>
              <a:gd name="T11" fmla="*/ 271 h 781"/>
              <a:gd name="T12" fmla="*/ 416 w 809"/>
              <a:gd name="T13" fmla="*/ 241 h 781"/>
              <a:gd name="T14" fmla="*/ 526 w 809"/>
              <a:gd name="T15" fmla="*/ 303 h 781"/>
              <a:gd name="T16" fmla="*/ 416 w 809"/>
              <a:gd name="T17" fmla="*/ 195 h 781"/>
              <a:gd name="T18" fmla="*/ 393 w 809"/>
              <a:gd name="T19" fmla="*/ 195 h 781"/>
              <a:gd name="T20" fmla="*/ 360 w 809"/>
              <a:gd name="T21" fmla="*/ 105 h 781"/>
              <a:gd name="T22" fmla="*/ 449 w 809"/>
              <a:gd name="T23" fmla="*/ 117 h 781"/>
              <a:gd name="T24" fmla="*/ 360 w 809"/>
              <a:gd name="T25" fmla="*/ 105 h 781"/>
              <a:gd name="T26" fmla="*/ 390 w 809"/>
              <a:gd name="T27" fmla="*/ 32 h 781"/>
              <a:gd name="T28" fmla="*/ 430 w 809"/>
              <a:gd name="T29" fmla="*/ 72 h 781"/>
              <a:gd name="T30" fmla="*/ 666 w 809"/>
              <a:gd name="T31" fmla="*/ 639 h 781"/>
              <a:gd name="T32" fmla="*/ 643 w 809"/>
              <a:gd name="T33" fmla="*/ 639 h 781"/>
              <a:gd name="T34" fmla="*/ 610 w 809"/>
              <a:gd name="T35" fmla="*/ 550 h 781"/>
              <a:gd name="T36" fmla="*/ 698 w 809"/>
              <a:gd name="T37" fmla="*/ 562 h 781"/>
              <a:gd name="T38" fmla="*/ 610 w 809"/>
              <a:gd name="T39" fmla="*/ 550 h 781"/>
              <a:gd name="T40" fmla="*/ 640 w 809"/>
              <a:gd name="T41" fmla="*/ 477 h 781"/>
              <a:gd name="T42" fmla="*/ 680 w 809"/>
              <a:gd name="T43" fmla="*/ 516 h 781"/>
              <a:gd name="T44" fmla="*/ 199 w 809"/>
              <a:gd name="T45" fmla="*/ 562 h 781"/>
              <a:gd name="T46" fmla="*/ 110 w 809"/>
              <a:gd name="T47" fmla="*/ 562 h 781"/>
              <a:gd name="T48" fmla="*/ 199 w 809"/>
              <a:gd name="T49" fmla="*/ 546 h 781"/>
              <a:gd name="T50" fmla="*/ 143 w 809"/>
              <a:gd name="T51" fmla="*/ 639 h 781"/>
              <a:gd name="T52" fmla="*/ 155 w 809"/>
              <a:gd name="T53" fmla="*/ 651 h 781"/>
              <a:gd name="T54" fmla="*/ 276 w 809"/>
              <a:gd name="T55" fmla="*/ 716 h 781"/>
              <a:gd name="T56" fmla="*/ 33 w 809"/>
              <a:gd name="T57" fmla="*/ 716 h 781"/>
              <a:gd name="T58" fmla="*/ 166 w 809"/>
              <a:gd name="T59" fmla="*/ 686 h 781"/>
              <a:gd name="T60" fmla="*/ 110 w 809"/>
              <a:gd name="T61" fmla="*/ 507 h 781"/>
              <a:gd name="T62" fmla="*/ 199 w 809"/>
              <a:gd name="T63" fmla="*/ 477 h 781"/>
              <a:gd name="T64" fmla="*/ 110 w 809"/>
              <a:gd name="T65" fmla="*/ 516 h 781"/>
              <a:gd name="T66" fmla="*/ 717 w 809"/>
              <a:gd name="T67" fmla="*/ 607 h 781"/>
              <a:gd name="T68" fmla="*/ 732 w 809"/>
              <a:gd name="T69" fmla="*/ 501 h 781"/>
              <a:gd name="T70" fmla="*/ 715 w 809"/>
              <a:gd name="T71" fmla="*/ 444 h 781"/>
              <a:gd name="T72" fmla="*/ 577 w 809"/>
              <a:gd name="T73" fmla="*/ 515 h 781"/>
              <a:gd name="T74" fmla="*/ 422 w 809"/>
              <a:gd name="T75" fmla="*/ 394 h 781"/>
              <a:gd name="T76" fmla="*/ 559 w 809"/>
              <a:gd name="T77" fmla="*/ 319 h 781"/>
              <a:gd name="T78" fmla="*/ 482 w 809"/>
              <a:gd name="T79" fmla="*/ 117 h 781"/>
              <a:gd name="T80" fmla="*/ 482 w 809"/>
              <a:gd name="T81" fmla="*/ 53 h 781"/>
              <a:gd name="T82" fmla="*/ 390 w 809"/>
              <a:gd name="T83" fmla="*/ 0 h 781"/>
              <a:gd name="T84" fmla="*/ 342 w 809"/>
              <a:gd name="T85" fmla="*/ 163 h 781"/>
              <a:gd name="T86" fmla="*/ 266 w 809"/>
              <a:gd name="T87" fmla="*/ 336 h 781"/>
              <a:gd name="T88" fmla="*/ 301 w 809"/>
              <a:gd name="T89" fmla="*/ 496 h 781"/>
              <a:gd name="T90" fmla="*/ 232 w 809"/>
              <a:gd name="T91" fmla="*/ 503 h 781"/>
              <a:gd name="T92" fmla="*/ 232 w 809"/>
              <a:gd name="T93" fmla="*/ 460 h 781"/>
              <a:gd name="T94" fmla="*/ 77 w 809"/>
              <a:gd name="T95" fmla="*/ 507 h 781"/>
              <a:gd name="T96" fmla="*/ 0 w 809"/>
              <a:gd name="T97" fmla="*/ 716 h 781"/>
              <a:gd name="T98" fmla="*/ 293 w 809"/>
              <a:gd name="T99" fmla="*/ 781 h 781"/>
              <a:gd name="T100" fmla="*/ 217 w 809"/>
              <a:gd name="T101" fmla="*/ 607 h 781"/>
              <a:gd name="T102" fmla="*/ 315 w 809"/>
              <a:gd name="T103" fmla="*/ 549 h 781"/>
              <a:gd name="T104" fmla="*/ 577 w 809"/>
              <a:gd name="T105" fmla="*/ 549 h 781"/>
              <a:gd name="T106" fmla="*/ 499 w 809"/>
              <a:gd name="T107" fmla="*/ 716 h 781"/>
              <a:gd name="T108" fmla="*/ 793 w 809"/>
              <a:gd name="T109" fmla="*/ 781 h 781"/>
              <a:gd name="T110" fmla="*/ 717 w 809"/>
              <a:gd name="T111" fmla="*/ 607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09" h="781">
                <a:moveTo>
                  <a:pt x="776" y="747"/>
                </a:moveTo>
                <a:lnTo>
                  <a:pt x="776" y="747"/>
                </a:lnTo>
                <a:lnTo>
                  <a:pt x="532" y="747"/>
                </a:lnTo>
                <a:lnTo>
                  <a:pt x="532" y="716"/>
                </a:lnTo>
                <a:cubicBezTo>
                  <a:pt x="532" y="678"/>
                  <a:pt x="560" y="646"/>
                  <a:pt x="597" y="640"/>
                </a:cubicBezTo>
                <a:lnTo>
                  <a:pt x="642" y="686"/>
                </a:lnTo>
                <a:cubicBezTo>
                  <a:pt x="649" y="692"/>
                  <a:pt x="660" y="692"/>
                  <a:pt x="666" y="686"/>
                </a:cubicBezTo>
                <a:lnTo>
                  <a:pt x="712" y="640"/>
                </a:lnTo>
                <a:cubicBezTo>
                  <a:pt x="748" y="646"/>
                  <a:pt x="776" y="678"/>
                  <a:pt x="776" y="716"/>
                </a:cubicBezTo>
                <a:lnTo>
                  <a:pt x="776" y="747"/>
                </a:lnTo>
                <a:close/>
                <a:moveTo>
                  <a:pt x="404" y="566"/>
                </a:moveTo>
                <a:lnTo>
                  <a:pt x="404" y="566"/>
                </a:lnTo>
                <a:cubicBezTo>
                  <a:pt x="366" y="566"/>
                  <a:pt x="334" y="535"/>
                  <a:pt x="334" y="496"/>
                </a:cubicBezTo>
                <a:cubicBezTo>
                  <a:pt x="334" y="457"/>
                  <a:pt x="366" y="425"/>
                  <a:pt x="404" y="425"/>
                </a:cubicBezTo>
                <a:cubicBezTo>
                  <a:pt x="443" y="425"/>
                  <a:pt x="475" y="457"/>
                  <a:pt x="475" y="496"/>
                </a:cubicBezTo>
                <a:cubicBezTo>
                  <a:pt x="475" y="535"/>
                  <a:pt x="443" y="566"/>
                  <a:pt x="404" y="566"/>
                </a:cubicBezTo>
                <a:close/>
                <a:moveTo>
                  <a:pt x="283" y="271"/>
                </a:moveTo>
                <a:lnTo>
                  <a:pt x="283" y="271"/>
                </a:lnTo>
                <a:cubicBezTo>
                  <a:pt x="283" y="234"/>
                  <a:pt x="310" y="202"/>
                  <a:pt x="347" y="196"/>
                </a:cubicBezTo>
                <a:lnTo>
                  <a:pt x="393" y="241"/>
                </a:lnTo>
                <a:cubicBezTo>
                  <a:pt x="399" y="248"/>
                  <a:pt x="410" y="248"/>
                  <a:pt x="416" y="241"/>
                </a:cubicBezTo>
                <a:lnTo>
                  <a:pt x="462" y="196"/>
                </a:lnTo>
                <a:cubicBezTo>
                  <a:pt x="499" y="202"/>
                  <a:pt x="526" y="234"/>
                  <a:pt x="526" y="271"/>
                </a:cubicBezTo>
                <a:lnTo>
                  <a:pt x="526" y="303"/>
                </a:lnTo>
                <a:lnTo>
                  <a:pt x="283" y="303"/>
                </a:lnTo>
                <a:lnTo>
                  <a:pt x="283" y="271"/>
                </a:lnTo>
                <a:close/>
                <a:moveTo>
                  <a:pt x="416" y="195"/>
                </a:moveTo>
                <a:lnTo>
                  <a:pt x="416" y="195"/>
                </a:lnTo>
                <a:lnTo>
                  <a:pt x="404" y="206"/>
                </a:lnTo>
                <a:lnTo>
                  <a:pt x="393" y="195"/>
                </a:lnTo>
                <a:lnTo>
                  <a:pt x="416" y="195"/>
                </a:lnTo>
                <a:close/>
                <a:moveTo>
                  <a:pt x="360" y="105"/>
                </a:moveTo>
                <a:lnTo>
                  <a:pt x="360" y="105"/>
                </a:lnTo>
                <a:lnTo>
                  <a:pt x="430" y="105"/>
                </a:lnTo>
                <a:cubicBezTo>
                  <a:pt x="436" y="105"/>
                  <a:pt x="443" y="104"/>
                  <a:pt x="449" y="102"/>
                </a:cubicBezTo>
                <a:lnTo>
                  <a:pt x="449" y="117"/>
                </a:lnTo>
                <a:cubicBezTo>
                  <a:pt x="449" y="142"/>
                  <a:pt x="429" y="161"/>
                  <a:pt x="404" y="161"/>
                </a:cubicBezTo>
                <a:cubicBezTo>
                  <a:pt x="380" y="161"/>
                  <a:pt x="360" y="142"/>
                  <a:pt x="360" y="117"/>
                </a:cubicBezTo>
                <a:lnTo>
                  <a:pt x="360" y="105"/>
                </a:lnTo>
                <a:close/>
                <a:moveTo>
                  <a:pt x="360" y="62"/>
                </a:moveTo>
                <a:lnTo>
                  <a:pt x="360" y="62"/>
                </a:lnTo>
                <a:cubicBezTo>
                  <a:pt x="360" y="46"/>
                  <a:pt x="373" y="32"/>
                  <a:pt x="390" y="32"/>
                </a:cubicBezTo>
                <a:lnTo>
                  <a:pt x="449" y="32"/>
                </a:lnTo>
                <a:lnTo>
                  <a:pt x="449" y="53"/>
                </a:lnTo>
                <a:cubicBezTo>
                  <a:pt x="449" y="63"/>
                  <a:pt x="440" y="72"/>
                  <a:pt x="430" y="72"/>
                </a:cubicBezTo>
                <a:lnTo>
                  <a:pt x="360" y="72"/>
                </a:lnTo>
                <a:lnTo>
                  <a:pt x="360" y="62"/>
                </a:lnTo>
                <a:close/>
                <a:moveTo>
                  <a:pt x="666" y="639"/>
                </a:moveTo>
                <a:lnTo>
                  <a:pt x="666" y="639"/>
                </a:lnTo>
                <a:lnTo>
                  <a:pt x="654" y="651"/>
                </a:lnTo>
                <a:lnTo>
                  <a:pt x="643" y="639"/>
                </a:lnTo>
                <a:lnTo>
                  <a:pt x="666" y="639"/>
                </a:lnTo>
                <a:close/>
                <a:moveTo>
                  <a:pt x="610" y="550"/>
                </a:moveTo>
                <a:lnTo>
                  <a:pt x="610" y="550"/>
                </a:lnTo>
                <a:lnTo>
                  <a:pt x="680" y="550"/>
                </a:lnTo>
                <a:cubicBezTo>
                  <a:pt x="686" y="550"/>
                  <a:pt x="693" y="548"/>
                  <a:pt x="698" y="546"/>
                </a:cubicBezTo>
                <a:lnTo>
                  <a:pt x="698" y="562"/>
                </a:lnTo>
                <a:cubicBezTo>
                  <a:pt x="698" y="586"/>
                  <a:pt x="679" y="606"/>
                  <a:pt x="654" y="606"/>
                </a:cubicBezTo>
                <a:cubicBezTo>
                  <a:pt x="630" y="606"/>
                  <a:pt x="610" y="586"/>
                  <a:pt x="610" y="562"/>
                </a:cubicBezTo>
                <a:lnTo>
                  <a:pt x="610" y="550"/>
                </a:lnTo>
                <a:close/>
                <a:moveTo>
                  <a:pt x="610" y="507"/>
                </a:moveTo>
                <a:lnTo>
                  <a:pt x="610" y="507"/>
                </a:lnTo>
                <a:cubicBezTo>
                  <a:pt x="610" y="490"/>
                  <a:pt x="623" y="477"/>
                  <a:pt x="640" y="477"/>
                </a:cubicBezTo>
                <a:lnTo>
                  <a:pt x="698" y="477"/>
                </a:lnTo>
                <a:lnTo>
                  <a:pt x="698" y="498"/>
                </a:lnTo>
                <a:cubicBezTo>
                  <a:pt x="698" y="508"/>
                  <a:pt x="690" y="516"/>
                  <a:pt x="680" y="516"/>
                </a:cubicBezTo>
                <a:lnTo>
                  <a:pt x="610" y="516"/>
                </a:lnTo>
                <a:lnTo>
                  <a:pt x="610" y="507"/>
                </a:lnTo>
                <a:close/>
                <a:moveTo>
                  <a:pt x="199" y="562"/>
                </a:moveTo>
                <a:lnTo>
                  <a:pt x="199" y="562"/>
                </a:lnTo>
                <a:cubicBezTo>
                  <a:pt x="199" y="586"/>
                  <a:pt x="179" y="606"/>
                  <a:pt x="155" y="606"/>
                </a:cubicBezTo>
                <a:cubicBezTo>
                  <a:pt x="130" y="606"/>
                  <a:pt x="110" y="586"/>
                  <a:pt x="110" y="562"/>
                </a:cubicBezTo>
                <a:lnTo>
                  <a:pt x="110" y="550"/>
                </a:lnTo>
                <a:lnTo>
                  <a:pt x="180" y="550"/>
                </a:lnTo>
                <a:cubicBezTo>
                  <a:pt x="187" y="550"/>
                  <a:pt x="193" y="548"/>
                  <a:pt x="199" y="546"/>
                </a:cubicBezTo>
                <a:lnTo>
                  <a:pt x="199" y="549"/>
                </a:lnTo>
                <a:lnTo>
                  <a:pt x="199" y="562"/>
                </a:lnTo>
                <a:close/>
                <a:moveTo>
                  <a:pt x="143" y="639"/>
                </a:moveTo>
                <a:lnTo>
                  <a:pt x="143" y="639"/>
                </a:lnTo>
                <a:lnTo>
                  <a:pt x="166" y="639"/>
                </a:lnTo>
                <a:lnTo>
                  <a:pt x="155" y="651"/>
                </a:lnTo>
                <a:lnTo>
                  <a:pt x="143" y="639"/>
                </a:lnTo>
                <a:close/>
                <a:moveTo>
                  <a:pt x="276" y="716"/>
                </a:moveTo>
                <a:lnTo>
                  <a:pt x="276" y="716"/>
                </a:lnTo>
                <a:lnTo>
                  <a:pt x="276" y="747"/>
                </a:lnTo>
                <a:lnTo>
                  <a:pt x="33" y="747"/>
                </a:lnTo>
                <a:lnTo>
                  <a:pt x="33" y="716"/>
                </a:lnTo>
                <a:cubicBezTo>
                  <a:pt x="33" y="678"/>
                  <a:pt x="60" y="646"/>
                  <a:pt x="97" y="640"/>
                </a:cubicBezTo>
                <a:lnTo>
                  <a:pt x="143" y="686"/>
                </a:lnTo>
                <a:cubicBezTo>
                  <a:pt x="149" y="692"/>
                  <a:pt x="160" y="692"/>
                  <a:pt x="166" y="686"/>
                </a:cubicBezTo>
                <a:lnTo>
                  <a:pt x="212" y="640"/>
                </a:lnTo>
                <a:cubicBezTo>
                  <a:pt x="249" y="646"/>
                  <a:pt x="276" y="678"/>
                  <a:pt x="276" y="716"/>
                </a:cubicBezTo>
                <a:close/>
                <a:moveTo>
                  <a:pt x="110" y="507"/>
                </a:moveTo>
                <a:lnTo>
                  <a:pt x="110" y="507"/>
                </a:lnTo>
                <a:cubicBezTo>
                  <a:pt x="110" y="490"/>
                  <a:pt x="124" y="477"/>
                  <a:pt x="140" y="477"/>
                </a:cubicBezTo>
                <a:lnTo>
                  <a:pt x="199" y="477"/>
                </a:lnTo>
                <a:lnTo>
                  <a:pt x="199" y="498"/>
                </a:lnTo>
                <a:cubicBezTo>
                  <a:pt x="199" y="508"/>
                  <a:pt x="190" y="516"/>
                  <a:pt x="180" y="516"/>
                </a:cubicBezTo>
                <a:lnTo>
                  <a:pt x="110" y="516"/>
                </a:lnTo>
                <a:lnTo>
                  <a:pt x="110" y="507"/>
                </a:lnTo>
                <a:close/>
                <a:moveTo>
                  <a:pt x="717" y="607"/>
                </a:moveTo>
                <a:lnTo>
                  <a:pt x="717" y="607"/>
                </a:lnTo>
                <a:cubicBezTo>
                  <a:pt x="726" y="594"/>
                  <a:pt x="732" y="578"/>
                  <a:pt x="732" y="562"/>
                </a:cubicBezTo>
                <a:lnTo>
                  <a:pt x="732" y="503"/>
                </a:lnTo>
                <a:cubicBezTo>
                  <a:pt x="732" y="502"/>
                  <a:pt x="732" y="501"/>
                  <a:pt x="732" y="501"/>
                </a:cubicBezTo>
                <a:cubicBezTo>
                  <a:pt x="732" y="500"/>
                  <a:pt x="732" y="499"/>
                  <a:pt x="732" y="498"/>
                </a:cubicBezTo>
                <a:lnTo>
                  <a:pt x="732" y="460"/>
                </a:lnTo>
                <a:cubicBezTo>
                  <a:pt x="732" y="451"/>
                  <a:pt x="724" y="444"/>
                  <a:pt x="715" y="444"/>
                </a:cubicBezTo>
                <a:lnTo>
                  <a:pt x="640" y="444"/>
                </a:lnTo>
                <a:cubicBezTo>
                  <a:pt x="605" y="444"/>
                  <a:pt x="577" y="472"/>
                  <a:pt x="577" y="507"/>
                </a:cubicBezTo>
                <a:lnTo>
                  <a:pt x="577" y="515"/>
                </a:lnTo>
                <a:lnTo>
                  <a:pt x="506" y="515"/>
                </a:lnTo>
                <a:cubicBezTo>
                  <a:pt x="507" y="509"/>
                  <a:pt x="508" y="503"/>
                  <a:pt x="508" y="496"/>
                </a:cubicBezTo>
                <a:cubicBezTo>
                  <a:pt x="508" y="445"/>
                  <a:pt x="471" y="402"/>
                  <a:pt x="422" y="394"/>
                </a:cubicBezTo>
                <a:lnTo>
                  <a:pt x="422" y="336"/>
                </a:lnTo>
                <a:lnTo>
                  <a:pt x="543" y="336"/>
                </a:lnTo>
                <a:cubicBezTo>
                  <a:pt x="552" y="336"/>
                  <a:pt x="559" y="328"/>
                  <a:pt x="559" y="319"/>
                </a:cubicBezTo>
                <a:lnTo>
                  <a:pt x="559" y="271"/>
                </a:lnTo>
                <a:cubicBezTo>
                  <a:pt x="559" y="218"/>
                  <a:pt x="519" y="171"/>
                  <a:pt x="467" y="163"/>
                </a:cubicBezTo>
                <a:cubicBezTo>
                  <a:pt x="477" y="150"/>
                  <a:pt x="482" y="134"/>
                  <a:pt x="482" y="117"/>
                </a:cubicBezTo>
                <a:lnTo>
                  <a:pt x="482" y="58"/>
                </a:lnTo>
                <a:cubicBezTo>
                  <a:pt x="482" y="57"/>
                  <a:pt x="482" y="56"/>
                  <a:pt x="482" y="57"/>
                </a:cubicBezTo>
                <a:cubicBezTo>
                  <a:pt x="482" y="56"/>
                  <a:pt x="482" y="54"/>
                  <a:pt x="482" y="53"/>
                </a:cubicBezTo>
                <a:lnTo>
                  <a:pt x="482" y="16"/>
                </a:lnTo>
                <a:cubicBezTo>
                  <a:pt x="482" y="7"/>
                  <a:pt x="474" y="0"/>
                  <a:pt x="465" y="0"/>
                </a:cubicBezTo>
                <a:lnTo>
                  <a:pt x="390" y="0"/>
                </a:lnTo>
                <a:cubicBezTo>
                  <a:pt x="355" y="0"/>
                  <a:pt x="327" y="27"/>
                  <a:pt x="327" y="62"/>
                </a:cubicBezTo>
                <a:lnTo>
                  <a:pt x="327" y="117"/>
                </a:lnTo>
                <a:cubicBezTo>
                  <a:pt x="327" y="134"/>
                  <a:pt x="332" y="150"/>
                  <a:pt x="342" y="163"/>
                </a:cubicBezTo>
                <a:cubicBezTo>
                  <a:pt x="289" y="171"/>
                  <a:pt x="249" y="218"/>
                  <a:pt x="249" y="271"/>
                </a:cubicBezTo>
                <a:lnTo>
                  <a:pt x="249" y="319"/>
                </a:lnTo>
                <a:cubicBezTo>
                  <a:pt x="249" y="328"/>
                  <a:pt x="257" y="336"/>
                  <a:pt x="266" y="336"/>
                </a:cubicBezTo>
                <a:lnTo>
                  <a:pt x="388" y="336"/>
                </a:lnTo>
                <a:lnTo>
                  <a:pt x="388" y="394"/>
                </a:lnTo>
                <a:cubicBezTo>
                  <a:pt x="339" y="401"/>
                  <a:pt x="301" y="444"/>
                  <a:pt x="301" y="496"/>
                </a:cubicBezTo>
                <a:cubicBezTo>
                  <a:pt x="301" y="503"/>
                  <a:pt x="301" y="509"/>
                  <a:pt x="303" y="515"/>
                </a:cubicBezTo>
                <a:lnTo>
                  <a:pt x="232" y="515"/>
                </a:lnTo>
                <a:lnTo>
                  <a:pt x="232" y="503"/>
                </a:lnTo>
                <a:cubicBezTo>
                  <a:pt x="232" y="502"/>
                  <a:pt x="232" y="501"/>
                  <a:pt x="232" y="501"/>
                </a:cubicBezTo>
                <a:cubicBezTo>
                  <a:pt x="232" y="500"/>
                  <a:pt x="232" y="499"/>
                  <a:pt x="232" y="498"/>
                </a:cubicBezTo>
                <a:lnTo>
                  <a:pt x="232" y="460"/>
                </a:lnTo>
                <a:cubicBezTo>
                  <a:pt x="232" y="451"/>
                  <a:pt x="225" y="444"/>
                  <a:pt x="215" y="444"/>
                </a:cubicBezTo>
                <a:lnTo>
                  <a:pt x="140" y="444"/>
                </a:lnTo>
                <a:cubicBezTo>
                  <a:pt x="105" y="444"/>
                  <a:pt x="77" y="472"/>
                  <a:pt x="77" y="507"/>
                </a:cubicBezTo>
                <a:lnTo>
                  <a:pt x="77" y="562"/>
                </a:lnTo>
                <a:cubicBezTo>
                  <a:pt x="77" y="578"/>
                  <a:pt x="82" y="594"/>
                  <a:pt x="92" y="607"/>
                </a:cubicBezTo>
                <a:cubicBezTo>
                  <a:pt x="40" y="616"/>
                  <a:pt x="0" y="662"/>
                  <a:pt x="0" y="716"/>
                </a:cubicBezTo>
                <a:lnTo>
                  <a:pt x="0" y="764"/>
                </a:lnTo>
                <a:cubicBezTo>
                  <a:pt x="0" y="773"/>
                  <a:pt x="7" y="781"/>
                  <a:pt x="16" y="781"/>
                </a:cubicBezTo>
                <a:lnTo>
                  <a:pt x="293" y="781"/>
                </a:lnTo>
                <a:cubicBezTo>
                  <a:pt x="302" y="781"/>
                  <a:pt x="309" y="773"/>
                  <a:pt x="309" y="764"/>
                </a:cubicBezTo>
                <a:lnTo>
                  <a:pt x="309" y="716"/>
                </a:lnTo>
                <a:cubicBezTo>
                  <a:pt x="309" y="662"/>
                  <a:pt x="269" y="616"/>
                  <a:pt x="217" y="607"/>
                </a:cubicBezTo>
                <a:cubicBezTo>
                  <a:pt x="227" y="594"/>
                  <a:pt x="232" y="578"/>
                  <a:pt x="232" y="562"/>
                </a:cubicBezTo>
                <a:lnTo>
                  <a:pt x="232" y="549"/>
                </a:lnTo>
                <a:lnTo>
                  <a:pt x="315" y="549"/>
                </a:lnTo>
                <a:cubicBezTo>
                  <a:pt x="333" y="579"/>
                  <a:pt x="366" y="600"/>
                  <a:pt x="404" y="600"/>
                </a:cubicBezTo>
                <a:cubicBezTo>
                  <a:pt x="442" y="600"/>
                  <a:pt x="475" y="579"/>
                  <a:pt x="493" y="549"/>
                </a:cubicBezTo>
                <a:lnTo>
                  <a:pt x="577" y="549"/>
                </a:lnTo>
                <a:lnTo>
                  <a:pt x="577" y="562"/>
                </a:lnTo>
                <a:cubicBezTo>
                  <a:pt x="577" y="578"/>
                  <a:pt x="582" y="594"/>
                  <a:pt x="592" y="607"/>
                </a:cubicBezTo>
                <a:cubicBezTo>
                  <a:pt x="539" y="616"/>
                  <a:pt x="499" y="662"/>
                  <a:pt x="499" y="716"/>
                </a:cubicBezTo>
                <a:lnTo>
                  <a:pt x="499" y="764"/>
                </a:lnTo>
                <a:cubicBezTo>
                  <a:pt x="499" y="773"/>
                  <a:pt x="507" y="781"/>
                  <a:pt x="516" y="781"/>
                </a:cubicBezTo>
                <a:lnTo>
                  <a:pt x="793" y="781"/>
                </a:lnTo>
                <a:cubicBezTo>
                  <a:pt x="802" y="781"/>
                  <a:pt x="809" y="773"/>
                  <a:pt x="809" y="764"/>
                </a:cubicBezTo>
                <a:lnTo>
                  <a:pt x="809" y="716"/>
                </a:lnTo>
                <a:cubicBezTo>
                  <a:pt x="809" y="662"/>
                  <a:pt x="769" y="616"/>
                  <a:pt x="717" y="607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 dirty="0">
              <a:solidFill>
                <a:schemeClr val="bg1"/>
              </a:solidFill>
            </a:endParaRP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8400" y="3076433"/>
            <a:ext cx="9750825" cy="2908327"/>
          </a:xfrm>
          <a:prstGeom prst="rect">
            <a:avLst/>
          </a:prstGeom>
        </p:spPr>
      </p:pic>
      <p:sp>
        <p:nvSpPr>
          <p:cNvPr id="15" name="Marcador de texto 2">
            <a:extLst>
              <a:ext uri="{FF2B5EF4-FFF2-40B4-BE49-F238E27FC236}">
                <a16:creationId xmlns="" xmlns:a16="http://schemas.microsoft.com/office/drawing/2014/main" id="{328429E5-D53C-3CD2-A2F0-CE417551744C}"/>
              </a:ext>
            </a:extLst>
          </p:cNvPr>
          <p:cNvSpPr txBox="1">
            <a:spLocks/>
          </p:cNvSpPr>
          <p:nvPr/>
        </p:nvSpPr>
        <p:spPr>
          <a:xfrm>
            <a:off x="1674492" y="1688746"/>
            <a:ext cx="7306668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300" b="0" i="0" u="none" strike="noStrike" cap="none" spc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§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None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2606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4892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27178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29464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s-MX" sz="2000" b="1" spc="50" dirty="0">
                <a:solidFill>
                  <a:srgbClr val="004C14"/>
                </a:solidFill>
              </a:rPr>
              <a:t>Departamento de prevención de riesgos </a:t>
            </a:r>
          </a:p>
        </p:txBody>
      </p:sp>
      <p:grpSp>
        <p:nvGrpSpPr>
          <p:cNvPr id="16" name="Group 4">
            <a:extLst>
              <a:ext uri="{FF2B5EF4-FFF2-40B4-BE49-F238E27FC236}">
                <a16:creationId xmlns="" xmlns:a16="http://schemas.microsoft.com/office/drawing/2014/main" id="{92E1F0F6-B116-794C-69D5-212707EBD5E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56368" y="1579323"/>
            <a:ext cx="855444" cy="526621"/>
            <a:chOff x="1819" y="1000"/>
            <a:chExt cx="679" cy="418"/>
          </a:xfrm>
          <a:solidFill>
            <a:schemeClr val="accent1"/>
          </a:solidFill>
        </p:grpSpPr>
        <p:sp>
          <p:nvSpPr>
            <p:cNvPr id="17" name="Freeform 5">
              <a:extLst>
                <a:ext uri="{FF2B5EF4-FFF2-40B4-BE49-F238E27FC236}">
                  <a16:creationId xmlns="" xmlns:a16="http://schemas.microsoft.com/office/drawing/2014/main" id="{EC10EE2E-2B10-E923-F050-307EC6F9B4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39" y="1018"/>
              <a:ext cx="259" cy="381"/>
            </a:xfrm>
            <a:custGeom>
              <a:avLst/>
              <a:gdLst>
                <a:gd name="T0" fmla="*/ 203 w 425"/>
                <a:gd name="T1" fmla="*/ 345 h 617"/>
                <a:gd name="T2" fmla="*/ 82 w 425"/>
                <a:gd name="T3" fmla="*/ 345 h 617"/>
                <a:gd name="T4" fmla="*/ 114 w 425"/>
                <a:gd name="T5" fmla="*/ 32 h 617"/>
                <a:gd name="T6" fmla="*/ 243 w 425"/>
                <a:gd name="T7" fmla="*/ 32 h 617"/>
                <a:gd name="T8" fmla="*/ 192 w 425"/>
                <a:gd name="T9" fmla="*/ 140 h 617"/>
                <a:gd name="T10" fmla="*/ 41 w 425"/>
                <a:gd name="T11" fmla="*/ 105 h 617"/>
                <a:gd name="T12" fmla="*/ 243 w 425"/>
                <a:gd name="T13" fmla="*/ 155 h 617"/>
                <a:gd name="T14" fmla="*/ 243 w 425"/>
                <a:gd name="T15" fmla="*/ 212 h 617"/>
                <a:gd name="T16" fmla="*/ 41 w 425"/>
                <a:gd name="T17" fmla="*/ 212 h 617"/>
                <a:gd name="T18" fmla="*/ 192 w 425"/>
                <a:gd name="T19" fmla="*/ 172 h 617"/>
                <a:gd name="T20" fmla="*/ 243 w 425"/>
                <a:gd name="T21" fmla="*/ 155 h 617"/>
                <a:gd name="T22" fmla="*/ 247 w 425"/>
                <a:gd name="T23" fmla="*/ 314 h 617"/>
                <a:gd name="T24" fmla="*/ 243 w 425"/>
                <a:gd name="T25" fmla="*/ 313 h 617"/>
                <a:gd name="T26" fmla="*/ 239 w 425"/>
                <a:gd name="T27" fmla="*/ 303 h 617"/>
                <a:gd name="T28" fmla="*/ 276 w 425"/>
                <a:gd name="T29" fmla="*/ 98 h 617"/>
                <a:gd name="T30" fmla="*/ 275 w 425"/>
                <a:gd name="T31" fmla="*/ 95 h 617"/>
                <a:gd name="T32" fmla="*/ 276 w 425"/>
                <a:gd name="T33" fmla="*/ 88 h 617"/>
                <a:gd name="T34" fmla="*/ 260 w 425"/>
                <a:gd name="T35" fmla="*/ 0 h 617"/>
                <a:gd name="T36" fmla="*/ 9 w 425"/>
                <a:gd name="T37" fmla="*/ 105 h 617"/>
                <a:gd name="T38" fmla="*/ 45 w 425"/>
                <a:gd name="T39" fmla="*/ 303 h 617"/>
                <a:gd name="T40" fmla="*/ 42 w 425"/>
                <a:gd name="T41" fmla="*/ 313 h 617"/>
                <a:gd name="T42" fmla="*/ 37 w 425"/>
                <a:gd name="T43" fmla="*/ 314 h 617"/>
                <a:gd name="T44" fmla="*/ 0 w 425"/>
                <a:gd name="T45" fmla="*/ 321 h 617"/>
                <a:gd name="T46" fmla="*/ 79 w 425"/>
                <a:gd name="T47" fmla="*/ 357 h 617"/>
                <a:gd name="T48" fmla="*/ 149 w 425"/>
                <a:gd name="T49" fmla="*/ 440 h 617"/>
                <a:gd name="T50" fmla="*/ 152 w 425"/>
                <a:gd name="T51" fmla="*/ 441 h 617"/>
                <a:gd name="T52" fmla="*/ 247 w 425"/>
                <a:gd name="T53" fmla="*/ 346 h 617"/>
                <a:gd name="T54" fmla="*/ 393 w 425"/>
                <a:gd name="T55" fmla="*/ 508 h 617"/>
                <a:gd name="T56" fmla="*/ 160 w 425"/>
                <a:gd name="T57" fmla="*/ 585 h 617"/>
                <a:gd name="T58" fmla="*/ 161 w 425"/>
                <a:gd name="T59" fmla="*/ 615 h 617"/>
                <a:gd name="T60" fmla="*/ 409 w 425"/>
                <a:gd name="T61" fmla="*/ 617 h 617"/>
                <a:gd name="T62" fmla="*/ 425 w 425"/>
                <a:gd name="T63" fmla="*/ 508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5" h="617">
                  <a:moveTo>
                    <a:pt x="203" y="345"/>
                  </a:moveTo>
                  <a:lnTo>
                    <a:pt x="203" y="345"/>
                  </a:lnTo>
                  <a:lnTo>
                    <a:pt x="142" y="405"/>
                  </a:lnTo>
                  <a:lnTo>
                    <a:pt x="82" y="345"/>
                  </a:lnTo>
                  <a:lnTo>
                    <a:pt x="203" y="345"/>
                  </a:lnTo>
                  <a:close/>
                  <a:moveTo>
                    <a:pt x="114" y="32"/>
                  </a:moveTo>
                  <a:lnTo>
                    <a:pt x="114" y="32"/>
                  </a:lnTo>
                  <a:lnTo>
                    <a:pt x="243" y="32"/>
                  </a:lnTo>
                  <a:lnTo>
                    <a:pt x="243" y="88"/>
                  </a:lnTo>
                  <a:cubicBezTo>
                    <a:pt x="243" y="117"/>
                    <a:pt x="220" y="140"/>
                    <a:pt x="192" y="140"/>
                  </a:cubicBezTo>
                  <a:lnTo>
                    <a:pt x="41" y="140"/>
                  </a:lnTo>
                  <a:lnTo>
                    <a:pt x="41" y="105"/>
                  </a:lnTo>
                  <a:cubicBezTo>
                    <a:pt x="41" y="65"/>
                    <a:pt x="74" y="32"/>
                    <a:pt x="114" y="32"/>
                  </a:cubicBezTo>
                  <a:close/>
                  <a:moveTo>
                    <a:pt x="243" y="155"/>
                  </a:moveTo>
                  <a:lnTo>
                    <a:pt x="243" y="155"/>
                  </a:lnTo>
                  <a:lnTo>
                    <a:pt x="243" y="212"/>
                  </a:lnTo>
                  <a:cubicBezTo>
                    <a:pt x="243" y="267"/>
                    <a:pt x="198" y="313"/>
                    <a:pt x="142" y="313"/>
                  </a:cubicBezTo>
                  <a:cubicBezTo>
                    <a:pt x="86" y="313"/>
                    <a:pt x="41" y="267"/>
                    <a:pt x="41" y="212"/>
                  </a:cubicBezTo>
                  <a:lnTo>
                    <a:pt x="41" y="172"/>
                  </a:lnTo>
                  <a:lnTo>
                    <a:pt x="192" y="172"/>
                  </a:lnTo>
                  <a:cubicBezTo>
                    <a:pt x="207" y="172"/>
                    <a:pt x="222" y="168"/>
                    <a:pt x="235" y="160"/>
                  </a:cubicBezTo>
                  <a:lnTo>
                    <a:pt x="243" y="155"/>
                  </a:lnTo>
                  <a:close/>
                  <a:moveTo>
                    <a:pt x="247" y="314"/>
                  </a:moveTo>
                  <a:lnTo>
                    <a:pt x="247" y="314"/>
                  </a:lnTo>
                  <a:lnTo>
                    <a:pt x="246" y="313"/>
                  </a:lnTo>
                  <a:cubicBezTo>
                    <a:pt x="245" y="313"/>
                    <a:pt x="244" y="313"/>
                    <a:pt x="243" y="313"/>
                  </a:cubicBezTo>
                  <a:lnTo>
                    <a:pt x="231" y="312"/>
                  </a:lnTo>
                  <a:lnTo>
                    <a:pt x="239" y="303"/>
                  </a:lnTo>
                  <a:cubicBezTo>
                    <a:pt x="263" y="279"/>
                    <a:pt x="276" y="246"/>
                    <a:pt x="276" y="212"/>
                  </a:cubicBezTo>
                  <a:lnTo>
                    <a:pt x="276" y="98"/>
                  </a:lnTo>
                  <a:cubicBezTo>
                    <a:pt x="276" y="97"/>
                    <a:pt x="276" y="96"/>
                    <a:pt x="275" y="95"/>
                  </a:cubicBezTo>
                  <a:lnTo>
                    <a:pt x="275" y="95"/>
                  </a:lnTo>
                  <a:lnTo>
                    <a:pt x="275" y="94"/>
                  </a:lnTo>
                  <a:cubicBezTo>
                    <a:pt x="276" y="92"/>
                    <a:pt x="276" y="90"/>
                    <a:pt x="276" y="88"/>
                  </a:cubicBezTo>
                  <a:lnTo>
                    <a:pt x="276" y="16"/>
                  </a:lnTo>
                  <a:cubicBezTo>
                    <a:pt x="276" y="7"/>
                    <a:pt x="268" y="0"/>
                    <a:pt x="260" y="0"/>
                  </a:cubicBezTo>
                  <a:lnTo>
                    <a:pt x="114" y="0"/>
                  </a:lnTo>
                  <a:cubicBezTo>
                    <a:pt x="56" y="0"/>
                    <a:pt x="9" y="47"/>
                    <a:pt x="9" y="105"/>
                  </a:cubicBezTo>
                  <a:lnTo>
                    <a:pt x="9" y="212"/>
                  </a:lnTo>
                  <a:cubicBezTo>
                    <a:pt x="9" y="246"/>
                    <a:pt x="22" y="279"/>
                    <a:pt x="45" y="303"/>
                  </a:cubicBezTo>
                  <a:lnTo>
                    <a:pt x="54" y="312"/>
                  </a:lnTo>
                  <a:lnTo>
                    <a:pt x="42" y="313"/>
                  </a:lnTo>
                  <a:cubicBezTo>
                    <a:pt x="41" y="313"/>
                    <a:pt x="39" y="313"/>
                    <a:pt x="38" y="313"/>
                  </a:cubicBezTo>
                  <a:lnTo>
                    <a:pt x="37" y="314"/>
                  </a:lnTo>
                  <a:cubicBezTo>
                    <a:pt x="28" y="314"/>
                    <a:pt x="19" y="316"/>
                    <a:pt x="8" y="319"/>
                  </a:cubicBezTo>
                  <a:lnTo>
                    <a:pt x="0" y="321"/>
                  </a:lnTo>
                  <a:lnTo>
                    <a:pt x="8" y="323"/>
                  </a:lnTo>
                  <a:cubicBezTo>
                    <a:pt x="31" y="328"/>
                    <a:pt x="62" y="338"/>
                    <a:pt x="79" y="357"/>
                  </a:cubicBezTo>
                  <a:cubicBezTo>
                    <a:pt x="84" y="363"/>
                    <a:pt x="91" y="369"/>
                    <a:pt x="97" y="376"/>
                  </a:cubicBezTo>
                  <a:cubicBezTo>
                    <a:pt x="116" y="395"/>
                    <a:pt x="137" y="417"/>
                    <a:pt x="149" y="440"/>
                  </a:cubicBezTo>
                  <a:lnTo>
                    <a:pt x="151" y="442"/>
                  </a:lnTo>
                  <a:lnTo>
                    <a:pt x="152" y="441"/>
                  </a:lnTo>
                  <a:cubicBezTo>
                    <a:pt x="153" y="440"/>
                    <a:pt x="153" y="440"/>
                    <a:pt x="154" y="440"/>
                  </a:cubicBezTo>
                  <a:lnTo>
                    <a:pt x="247" y="346"/>
                  </a:lnTo>
                  <a:lnTo>
                    <a:pt x="250" y="346"/>
                  </a:lnTo>
                  <a:cubicBezTo>
                    <a:pt x="331" y="357"/>
                    <a:pt x="393" y="426"/>
                    <a:pt x="393" y="508"/>
                  </a:cubicBezTo>
                  <a:lnTo>
                    <a:pt x="393" y="585"/>
                  </a:lnTo>
                  <a:lnTo>
                    <a:pt x="160" y="585"/>
                  </a:lnTo>
                  <a:lnTo>
                    <a:pt x="160" y="587"/>
                  </a:lnTo>
                  <a:cubicBezTo>
                    <a:pt x="161" y="598"/>
                    <a:pt x="161" y="607"/>
                    <a:pt x="161" y="615"/>
                  </a:cubicBezTo>
                  <a:lnTo>
                    <a:pt x="161" y="617"/>
                  </a:lnTo>
                  <a:lnTo>
                    <a:pt x="409" y="617"/>
                  </a:lnTo>
                  <a:cubicBezTo>
                    <a:pt x="418" y="617"/>
                    <a:pt x="425" y="610"/>
                    <a:pt x="425" y="601"/>
                  </a:cubicBezTo>
                  <a:lnTo>
                    <a:pt x="425" y="508"/>
                  </a:lnTo>
                  <a:cubicBezTo>
                    <a:pt x="425" y="408"/>
                    <a:pt x="347" y="323"/>
                    <a:pt x="247" y="31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="" xmlns:a16="http://schemas.microsoft.com/office/drawing/2014/main" id="{EC18DE66-12F7-A16F-FAD1-19BA22BDCA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19" y="1018"/>
              <a:ext cx="273" cy="381"/>
            </a:xfrm>
            <a:custGeom>
              <a:avLst/>
              <a:gdLst>
                <a:gd name="T0" fmla="*/ 343 w 448"/>
                <a:gd name="T1" fmla="*/ 345 h 617"/>
                <a:gd name="T2" fmla="*/ 343 w 448"/>
                <a:gd name="T3" fmla="*/ 345 h 617"/>
                <a:gd name="T4" fmla="*/ 282 w 448"/>
                <a:gd name="T5" fmla="*/ 405 h 617"/>
                <a:gd name="T6" fmla="*/ 222 w 448"/>
                <a:gd name="T7" fmla="*/ 345 h 617"/>
                <a:gd name="T8" fmla="*/ 343 w 448"/>
                <a:gd name="T9" fmla="*/ 345 h 617"/>
                <a:gd name="T10" fmla="*/ 254 w 448"/>
                <a:gd name="T11" fmla="*/ 32 h 617"/>
                <a:gd name="T12" fmla="*/ 254 w 448"/>
                <a:gd name="T13" fmla="*/ 32 h 617"/>
                <a:gd name="T14" fmla="*/ 383 w 448"/>
                <a:gd name="T15" fmla="*/ 32 h 617"/>
                <a:gd name="T16" fmla="*/ 383 w 448"/>
                <a:gd name="T17" fmla="*/ 88 h 617"/>
                <a:gd name="T18" fmla="*/ 332 w 448"/>
                <a:gd name="T19" fmla="*/ 140 h 617"/>
                <a:gd name="T20" fmla="*/ 181 w 448"/>
                <a:gd name="T21" fmla="*/ 140 h 617"/>
                <a:gd name="T22" fmla="*/ 181 w 448"/>
                <a:gd name="T23" fmla="*/ 105 h 617"/>
                <a:gd name="T24" fmla="*/ 254 w 448"/>
                <a:gd name="T25" fmla="*/ 32 h 617"/>
                <a:gd name="T26" fmla="*/ 383 w 448"/>
                <a:gd name="T27" fmla="*/ 155 h 617"/>
                <a:gd name="T28" fmla="*/ 383 w 448"/>
                <a:gd name="T29" fmla="*/ 155 h 617"/>
                <a:gd name="T30" fmla="*/ 383 w 448"/>
                <a:gd name="T31" fmla="*/ 212 h 617"/>
                <a:gd name="T32" fmla="*/ 282 w 448"/>
                <a:gd name="T33" fmla="*/ 313 h 617"/>
                <a:gd name="T34" fmla="*/ 181 w 448"/>
                <a:gd name="T35" fmla="*/ 212 h 617"/>
                <a:gd name="T36" fmla="*/ 181 w 448"/>
                <a:gd name="T37" fmla="*/ 172 h 617"/>
                <a:gd name="T38" fmla="*/ 332 w 448"/>
                <a:gd name="T39" fmla="*/ 172 h 617"/>
                <a:gd name="T40" fmla="*/ 375 w 448"/>
                <a:gd name="T41" fmla="*/ 160 h 617"/>
                <a:gd name="T42" fmla="*/ 383 w 448"/>
                <a:gd name="T43" fmla="*/ 155 h 617"/>
                <a:gd name="T44" fmla="*/ 442 w 448"/>
                <a:gd name="T45" fmla="*/ 327 h 617"/>
                <a:gd name="T46" fmla="*/ 442 w 448"/>
                <a:gd name="T47" fmla="*/ 327 h 617"/>
                <a:gd name="T48" fmla="*/ 387 w 448"/>
                <a:gd name="T49" fmla="*/ 314 h 617"/>
                <a:gd name="T50" fmla="*/ 386 w 448"/>
                <a:gd name="T51" fmla="*/ 313 h 617"/>
                <a:gd name="T52" fmla="*/ 383 w 448"/>
                <a:gd name="T53" fmla="*/ 313 h 617"/>
                <a:gd name="T54" fmla="*/ 371 w 448"/>
                <a:gd name="T55" fmla="*/ 312 h 617"/>
                <a:gd name="T56" fmla="*/ 379 w 448"/>
                <a:gd name="T57" fmla="*/ 303 h 617"/>
                <a:gd name="T58" fmla="*/ 416 w 448"/>
                <a:gd name="T59" fmla="*/ 212 h 617"/>
                <a:gd name="T60" fmla="*/ 416 w 448"/>
                <a:gd name="T61" fmla="*/ 98 h 617"/>
                <a:gd name="T62" fmla="*/ 416 w 448"/>
                <a:gd name="T63" fmla="*/ 95 h 617"/>
                <a:gd name="T64" fmla="*/ 416 w 448"/>
                <a:gd name="T65" fmla="*/ 95 h 617"/>
                <a:gd name="T66" fmla="*/ 416 w 448"/>
                <a:gd name="T67" fmla="*/ 94 h 617"/>
                <a:gd name="T68" fmla="*/ 416 w 448"/>
                <a:gd name="T69" fmla="*/ 88 h 617"/>
                <a:gd name="T70" fmla="*/ 416 w 448"/>
                <a:gd name="T71" fmla="*/ 16 h 617"/>
                <a:gd name="T72" fmla="*/ 400 w 448"/>
                <a:gd name="T73" fmla="*/ 0 h 617"/>
                <a:gd name="T74" fmla="*/ 254 w 448"/>
                <a:gd name="T75" fmla="*/ 0 h 617"/>
                <a:gd name="T76" fmla="*/ 149 w 448"/>
                <a:gd name="T77" fmla="*/ 105 h 617"/>
                <a:gd name="T78" fmla="*/ 149 w 448"/>
                <a:gd name="T79" fmla="*/ 212 h 617"/>
                <a:gd name="T80" fmla="*/ 186 w 448"/>
                <a:gd name="T81" fmla="*/ 303 h 617"/>
                <a:gd name="T82" fmla="*/ 194 w 448"/>
                <a:gd name="T83" fmla="*/ 312 h 617"/>
                <a:gd name="T84" fmla="*/ 182 w 448"/>
                <a:gd name="T85" fmla="*/ 313 h 617"/>
                <a:gd name="T86" fmla="*/ 179 w 448"/>
                <a:gd name="T87" fmla="*/ 313 h 617"/>
                <a:gd name="T88" fmla="*/ 177 w 448"/>
                <a:gd name="T89" fmla="*/ 314 h 617"/>
                <a:gd name="T90" fmla="*/ 0 w 448"/>
                <a:gd name="T91" fmla="*/ 508 h 617"/>
                <a:gd name="T92" fmla="*/ 0 w 448"/>
                <a:gd name="T93" fmla="*/ 601 h 617"/>
                <a:gd name="T94" fmla="*/ 16 w 448"/>
                <a:gd name="T95" fmla="*/ 617 h 617"/>
                <a:gd name="T96" fmla="*/ 260 w 448"/>
                <a:gd name="T97" fmla="*/ 617 h 617"/>
                <a:gd name="T98" fmla="*/ 260 w 448"/>
                <a:gd name="T99" fmla="*/ 585 h 617"/>
                <a:gd name="T100" fmla="*/ 32 w 448"/>
                <a:gd name="T101" fmla="*/ 585 h 617"/>
                <a:gd name="T102" fmla="*/ 32 w 448"/>
                <a:gd name="T103" fmla="*/ 508 h 617"/>
                <a:gd name="T104" fmla="*/ 174 w 448"/>
                <a:gd name="T105" fmla="*/ 346 h 617"/>
                <a:gd name="T106" fmla="*/ 177 w 448"/>
                <a:gd name="T107" fmla="*/ 346 h 617"/>
                <a:gd name="T108" fmla="*/ 271 w 448"/>
                <a:gd name="T109" fmla="*/ 440 h 617"/>
                <a:gd name="T110" fmla="*/ 278 w 448"/>
                <a:gd name="T111" fmla="*/ 444 h 617"/>
                <a:gd name="T112" fmla="*/ 280 w 448"/>
                <a:gd name="T113" fmla="*/ 444 h 617"/>
                <a:gd name="T114" fmla="*/ 297 w 448"/>
                <a:gd name="T115" fmla="*/ 410 h 617"/>
                <a:gd name="T116" fmla="*/ 365 w 448"/>
                <a:gd name="T117" fmla="*/ 349 h 617"/>
                <a:gd name="T118" fmla="*/ 448 w 448"/>
                <a:gd name="T119" fmla="*/ 329 h 617"/>
                <a:gd name="T120" fmla="*/ 442 w 448"/>
                <a:gd name="T121" fmla="*/ 327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8" h="617">
                  <a:moveTo>
                    <a:pt x="343" y="345"/>
                  </a:moveTo>
                  <a:lnTo>
                    <a:pt x="343" y="345"/>
                  </a:lnTo>
                  <a:lnTo>
                    <a:pt x="282" y="405"/>
                  </a:lnTo>
                  <a:lnTo>
                    <a:pt x="222" y="345"/>
                  </a:lnTo>
                  <a:lnTo>
                    <a:pt x="343" y="345"/>
                  </a:lnTo>
                  <a:close/>
                  <a:moveTo>
                    <a:pt x="254" y="32"/>
                  </a:moveTo>
                  <a:lnTo>
                    <a:pt x="254" y="32"/>
                  </a:lnTo>
                  <a:lnTo>
                    <a:pt x="383" y="32"/>
                  </a:lnTo>
                  <a:lnTo>
                    <a:pt x="383" y="88"/>
                  </a:lnTo>
                  <a:cubicBezTo>
                    <a:pt x="383" y="117"/>
                    <a:pt x="360" y="140"/>
                    <a:pt x="332" y="140"/>
                  </a:cubicBezTo>
                  <a:lnTo>
                    <a:pt x="181" y="140"/>
                  </a:lnTo>
                  <a:lnTo>
                    <a:pt x="181" y="105"/>
                  </a:lnTo>
                  <a:cubicBezTo>
                    <a:pt x="181" y="65"/>
                    <a:pt x="214" y="32"/>
                    <a:pt x="254" y="32"/>
                  </a:cubicBezTo>
                  <a:close/>
                  <a:moveTo>
                    <a:pt x="383" y="155"/>
                  </a:moveTo>
                  <a:lnTo>
                    <a:pt x="383" y="155"/>
                  </a:lnTo>
                  <a:lnTo>
                    <a:pt x="383" y="212"/>
                  </a:lnTo>
                  <a:cubicBezTo>
                    <a:pt x="383" y="267"/>
                    <a:pt x="338" y="313"/>
                    <a:pt x="282" y="313"/>
                  </a:cubicBezTo>
                  <a:cubicBezTo>
                    <a:pt x="227" y="313"/>
                    <a:pt x="181" y="267"/>
                    <a:pt x="181" y="212"/>
                  </a:cubicBezTo>
                  <a:lnTo>
                    <a:pt x="181" y="172"/>
                  </a:lnTo>
                  <a:lnTo>
                    <a:pt x="332" y="172"/>
                  </a:lnTo>
                  <a:cubicBezTo>
                    <a:pt x="347" y="172"/>
                    <a:pt x="362" y="168"/>
                    <a:pt x="375" y="160"/>
                  </a:cubicBezTo>
                  <a:lnTo>
                    <a:pt x="383" y="155"/>
                  </a:lnTo>
                  <a:close/>
                  <a:moveTo>
                    <a:pt x="442" y="327"/>
                  </a:moveTo>
                  <a:lnTo>
                    <a:pt x="442" y="327"/>
                  </a:lnTo>
                  <a:cubicBezTo>
                    <a:pt x="425" y="320"/>
                    <a:pt x="406" y="315"/>
                    <a:pt x="387" y="314"/>
                  </a:cubicBezTo>
                  <a:lnTo>
                    <a:pt x="386" y="313"/>
                  </a:lnTo>
                  <a:cubicBezTo>
                    <a:pt x="385" y="313"/>
                    <a:pt x="384" y="313"/>
                    <a:pt x="383" y="313"/>
                  </a:cubicBezTo>
                  <a:lnTo>
                    <a:pt x="371" y="312"/>
                  </a:lnTo>
                  <a:lnTo>
                    <a:pt x="379" y="303"/>
                  </a:lnTo>
                  <a:cubicBezTo>
                    <a:pt x="403" y="279"/>
                    <a:pt x="416" y="246"/>
                    <a:pt x="416" y="212"/>
                  </a:cubicBezTo>
                  <a:lnTo>
                    <a:pt x="416" y="98"/>
                  </a:lnTo>
                  <a:cubicBezTo>
                    <a:pt x="416" y="97"/>
                    <a:pt x="416" y="96"/>
                    <a:pt x="416" y="95"/>
                  </a:cubicBezTo>
                  <a:lnTo>
                    <a:pt x="416" y="95"/>
                  </a:lnTo>
                  <a:lnTo>
                    <a:pt x="416" y="94"/>
                  </a:lnTo>
                  <a:cubicBezTo>
                    <a:pt x="416" y="92"/>
                    <a:pt x="416" y="90"/>
                    <a:pt x="416" y="88"/>
                  </a:cubicBezTo>
                  <a:lnTo>
                    <a:pt x="416" y="16"/>
                  </a:lnTo>
                  <a:cubicBezTo>
                    <a:pt x="416" y="7"/>
                    <a:pt x="409" y="0"/>
                    <a:pt x="400" y="0"/>
                  </a:cubicBezTo>
                  <a:lnTo>
                    <a:pt x="254" y="0"/>
                  </a:lnTo>
                  <a:cubicBezTo>
                    <a:pt x="196" y="0"/>
                    <a:pt x="149" y="47"/>
                    <a:pt x="149" y="105"/>
                  </a:cubicBezTo>
                  <a:lnTo>
                    <a:pt x="149" y="212"/>
                  </a:lnTo>
                  <a:cubicBezTo>
                    <a:pt x="149" y="246"/>
                    <a:pt x="162" y="279"/>
                    <a:pt x="186" y="303"/>
                  </a:cubicBezTo>
                  <a:lnTo>
                    <a:pt x="194" y="312"/>
                  </a:lnTo>
                  <a:lnTo>
                    <a:pt x="182" y="313"/>
                  </a:lnTo>
                  <a:cubicBezTo>
                    <a:pt x="181" y="313"/>
                    <a:pt x="180" y="313"/>
                    <a:pt x="179" y="313"/>
                  </a:cubicBezTo>
                  <a:lnTo>
                    <a:pt x="177" y="314"/>
                  </a:lnTo>
                  <a:cubicBezTo>
                    <a:pt x="78" y="323"/>
                    <a:pt x="0" y="408"/>
                    <a:pt x="0" y="508"/>
                  </a:cubicBezTo>
                  <a:lnTo>
                    <a:pt x="0" y="601"/>
                  </a:lnTo>
                  <a:cubicBezTo>
                    <a:pt x="0" y="610"/>
                    <a:pt x="7" y="617"/>
                    <a:pt x="16" y="617"/>
                  </a:cubicBezTo>
                  <a:lnTo>
                    <a:pt x="260" y="617"/>
                  </a:lnTo>
                  <a:lnTo>
                    <a:pt x="260" y="585"/>
                  </a:lnTo>
                  <a:lnTo>
                    <a:pt x="32" y="585"/>
                  </a:lnTo>
                  <a:lnTo>
                    <a:pt x="32" y="508"/>
                  </a:lnTo>
                  <a:cubicBezTo>
                    <a:pt x="32" y="426"/>
                    <a:pt x="93" y="357"/>
                    <a:pt x="174" y="346"/>
                  </a:cubicBezTo>
                  <a:lnTo>
                    <a:pt x="177" y="346"/>
                  </a:lnTo>
                  <a:lnTo>
                    <a:pt x="271" y="440"/>
                  </a:lnTo>
                  <a:cubicBezTo>
                    <a:pt x="273" y="442"/>
                    <a:pt x="275" y="443"/>
                    <a:pt x="278" y="444"/>
                  </a:cubicBezTo>
                  <a:lnTo>
                    <a:pt x="280" y="444"/>
                  </a:lnTo>
                  <a:lnTo>
                    <a:pt x="297" y="410"/>
                  </a:lnTo>
                  <a:lnTo>
                    <a:pt x="365" y="349"/>
                  </a:lnTo>
                  <a:lnTo>
                    <a:pt x="448" y="329"/>
                  </a:lnTo>
                  <a:lnTo>
                    <a:pt x="442" y="32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9" name="Freeform 7">
              <a:extLst>
                <a:ext uri="{FF2B5EF4-FFF2-40B4-BE49-F238E27FC236}">
                  <a16:creationId xmlns="" xmlns:a16="http://schemas.microsoft.com/office/drawing/2014/main" id="{77163B9A-0260-2EED-A7DB-BCF8BBFFDA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2" y="1000"/>
              <a:ext cx="379" cy="418"/>
            </a:xfrm>
            <a:custGeom>
              <a:avLst/>
              <a:gdLst>
                <a:gd name="T0" fmla="*/ 590 w 622"/>
                <a:gd name="T1" fmla="*/ 646 h 678"/>
                <a:gd name="T2" fmla="*/ 590 w 622"/>
                <a:gd name="T3" fmla="*/ 646 h 678"/>
                <a:gd name="T4" fmla="*/ 32 w 622"/>
                <a:gd name="T5" fmla="*/ 646 h 678"/>
                <a:gd name="T6" fmla="*/ 32 w 622"/>
                <a:gd name="T7" fmla="*/ 559 h 678"/>
                <a:gd name="T8" fmla="*/ 191 w 622"/>
                <a:gd name="T9" fmla="*/ 378 h 678"/>
                <a:gd name="T10" fmla="*/ 195 w 622"/>
                <a:gd name="T11" fmla="*/ 378 h 678"/>
                <a:gd name="T12" fmla="*/ 300 w 622"/>
                <a:gd name="T13" fmla="*/ 482 h 678"/>
                <a:gd name="T14" fmla="*/ 322 w 622"/>
                <a:gd name="T15" fmla="*/ 482 h 678"/>
                <a:gd name="T16" fmla="*/ 426 w 622"/>
                <a:gd name="T17" fmla="*/ 378 h 678"/>
                <a:gd name="T18" fmla="*/ 430 w 622"/>
                <a:gd name="T19" fmla="*/ 378 h 678"/>
                <a:gd name="T20" fmla="*/ 590 w 622"/>
                <a:gd name="T21" fmla="*/ 559 h 678"/>
                <a:gd name="T22" fmla="*/ 590 w 622"/>
                <a:gd name="T23" fmla="*/ 646 h 678"/>
                <a:gd name="T24" fmla="*/ 383 w 622"/>
                <a:gd name="T25" fmla="*/ 376 h 678"/>
                <a:gd name="T26" fmla="*/ 383 w 622"/>
                <a:gd name="T27" fmla="*/ 376 h 678"/>
                <a:gd name="T28" fmla="*/ 311 w 622"/>
                <a:gd name="T29" fmla="*/ 449 h 678"/>
                <a:gd name="T30" fmla="*/ 239 w 622"/>
                <a:gd name="T31" fmla="*/ 376 h 678"/>
                <a:gd name="T32" fmla="*/ 383 w 622"/>
                <a:gd name="T33" fmla="*/ 376 h 678"/>
                <a:gd name="T34" fmla="*/ 197 w 622"/>
                <a:gd name="T35" fmla="*/ 231 h 678"/>
                <a:gd name="T36" fmla="*/ 197 w 622"/>
                <a:gd name="T37" fmla="*/ 231 h 678"/>
                <a:gd name="T38" fmla="*/ 197 w 622"/>
                <a:gd name="T39" fmla="*/ 185 h 678"/>
                <a:gd name="T40" fmla="*/ 366 w 622"/>
                <a:gd name="T41" fmla="*/ 185 h 678"/>
                <a:gd name="T42" fmla="*/ 412 w 622"/>
                <a:gd name="T43" fmla="*/ 172 h 678"/>
                <a:gd name="T44" fmla="*/ 425 w 622"/>
                <a:gd name="T45" fmla="*/ 165 h 678"/>
                <a:gd name="T46" fmla="*/ 425 w 622"/>
                <a:gd name="T47" fmla="*/ 231 h 678"/>
                <a:gd name="T48" fmla="*/ 311 w 622"/>
                <a:gd name="T49" fmla="*/ 345 h 678"/>
                <a:gd name="T50" fmla="*/ 197 w 622"/>
                <a:gd name="T51" fmla="*/ 231 h 678"/>
                <a:gd name="T52" fmla="*/ 197 w 622"/>
                <a:gd name="T53" fmla="*/ 114 h 678"/>
                <a:gd name="T54" fmla="*/ 197 w 622"/>
                <a:gd name="T55" fmla="*/ 114 h 678"/>
                <a:gd name="T56" fmla="*/ 280 w 622"/>
                <a:gd name="T57" fmla="*/ 30 h 678"/>
                <a:gd name="T58" fmla="*/ 425 w 622"/>
                <a:gd name="T59" fmla="*/ 30 h 678"/>
                <a:gd name="T60" fmla="*/ 425 w 622"/>
                <a:gd name="T61" fmla="*/ 95 h 678"/>
                <a:gd name="T62" fmla="*/ 366 w 622"/>
                <a:gd name="T63" fmla="*/ 154 h 678"/>
                <a:gd name="T64" fmla="*/ 197 w 622"/>
                <a:gd name="T65" fmla="*/ 154 h 678"/>
                <a:gd name="T66" fmla="*/ 197 w 622"/>
                <a:gd name="T67" fmla="*/ 114 h 678"/>
                <a:gd name="T68" fmla="*/ 427 w 622"/>
                <a:gd name="T69" fmla="*/ 346 h 678"/>
                <a:gd name="T70" fmla="*/ 427 w 622"/>
                <a:gd name="T71" fmla="*/ 346 h 678"/>
                <a:gd name="T72" fmla="*/ 425 w 622"/>
                <a:gd name="T73" fmla="*/ 346 h 678"/>
                <a:gd name="T74" fmla="*/ 422 w 622"/>
                <a:gd name="T75" fmla="*/ 345 h 678"/>
                <a:gd name="T76" fmla="*/ 404 w 622"/>
                <a:gd name="T77" fmla="*/ 344 h 678"/>
                <a:gd name="T78" fmla="*/ 416 w 622"/>
                <a:gd name="T79" fmla="*/ 331 h 678"/>
                <a:gd name="T80" fmla="*/ 456 w 622"/>
                <a:gd name="T81" fmla="*/ 231 h 678"/>
                <a:gd name="T82" fmla="*/ 456 w 622"/>
                <a:gd name="T83" fmla="*/ 105 h 678"/>
                <a:gd name="T84" fmla="*/ 456 w 622"/>
                <a:gd name="T85" fmla="*/ 103 h 678"/>
                <a:gd name="T86" fmla="*/ 456 w 622"/>
                <a:gd name="T87" fmla="*/ 102 h 678"/>
                <a:gd name="T88" fmla="*/ 456 w 622"/>
                <a:gd name="T89" fmla="*/ 101 h 678"/>
                <a:gd name="T90" fmla="*/ 456 w 622"/>
                <a:gd name="T91" fmla="*/ 95 h 678"/>
                <a:gd name="T92" fmla="*/ 456 w 622"/>
                <a:gd name="T93" fmla="*/ 15 h 678"/>
                <a:gd name="T94" fmla="*/ 441 w 622"/>
                <a:gd name="T95" fmla="*/ 0 h 678"/>
                <a:gd name="T96" fmla="*/ 280 w 622"/>
                <a:gd name="T97" fmla="*/ 0 h 678"/>
                <a:gd name="T98" fmla="*/ 165 w 622"/>
                <a:gd name="T99" fmla="*/ 114 h 678"/>
                <a:gd name="T100" fmla="*/ 165 w 622"/>
                <a:gd name="T101" fmla="*/ 231 h 678"/>
                <a:gd name="T102" fmla="*/ 206 w 622"/>
                <a:gd name="T103" fmla="*/ 331 h 678"/>
                <a:gd name="T104" fmla="*/ 218 w 622"/>
                <a:gd name="T105" fmla="*/ 344 h 678"/>
                <a:gd name="T106" fmla="*/ 200 w 622"/>
                <a:gd name="T107" fmla="*/ 345 h 678"/>
                <a:gd name="T108" fmla="*/ 196 w 622"/>
                <a:gd name="T109" fmla="*/ 346 h 678"/>
                <a:gd name="T110" fmla="*/ 195 w 622"/>
                <a:gd name="T111" fmla="*/ 346 h 678"/>
                <a:gd name="T112" fmla="*/ 0 w 622"/>
                <a:gd name="T113" fmla="*/ 559 h 678"/>
                <a:gd name="T114" fmla="*/ 0 w 622"/>
                <a:gd name="T115" fmla="*/ 662 h 678"/>
                <a:gd name="T116" fmla="*/ 16 w 622"/>
                <a:gd name="T117" fmla="*/ 678 h 678"/>
                <a:gd name="T118" fmla="*/ 606 w 622"/>
                <a:gd name="T119" fmla="*/ 678 h 678"/>
                <a:gd name="T120" fmla="*/ 622 w 622"/>
                <a:gd name="T121" fmla="*/ 662 h 678"/>
                <a:gd name="T122" fmla="*/ 622 w 622"/>
                <a:gd name="T123" fmla="*/ 559 h 678"/>
                <a:gd name="T124" fmla="*/ 427 w 622"/>
                <a:gd name="T125" fmla="*/ 34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2" h="678">
                  <a:moveTo>
                    <a:pt x="590" y="646"/>
                  </a:moveTo>
                  <a:lnTo>
                    <a:pt x="590" y="646"/>
                  </a:lnTo>
                  <a:lnTo>
                    <a:pt x="32" y="646"/>
                  </a:lnTo>
                  <a:lnTo>
                    <a:pt x="32" y="559"/>
                  </a:lnTo>
                  <a:cubicBezTo>
                    <a:pt x="32" y="468"/>
                    <a:pt x="100" y="390"/>
                    <a:pt x="191" y="378"/>
                  </a:cubicBezTo>
                  <a:lnTo>
                    <a:pt x="195" y="378"/>
                  </a:lnTo>
                  <a:lnTo>
                    <a:pt x="300" y="482"/>
                  </a:lnTo>
                  <a:cubicBezTo>
                    <a:pt x="306" y="488"/>
                    <a:pt x="316" y="488"/>
                    <a:pt x="322" y="482"/>
                  </a:cubicBezTo>
                  <a:lnTo>
                    <a:pt x="426" y="378"/>
                  </a:lnTo>
                  <a:lnTo>
                    <a:pt x="430" y="378"/>
                  </a:lnTo>
                  <a:cubicBezTo>
                    <a:pt x="522" y="390"/>
                    <a:pt x="590" y="468"/>
                    <a:pt x="590" y="559"/>
                  </a:cubicBezTo>
                  <a:lnTo>
                    <a:pt x="590" y="646"/>
                  </a:lnTo>
                  <a:close/>
                  <a:moveTo>
                    <a:pt x="383" y="376"/>
                  </a:moveTo>
                  <a:lnTo>
                    <a:pt x="383" y="376"/>
                  </a:lnTo>
                  <a:lnTo>
                    <a:pt x="311" y="449"/>
                  </a:lnTo>
                  <a:lnTo>
                    <a:pt x="239" y="376"/>
                  </a:lnTo>
                  <a:lnTo>
                    <a:pt x="383" y="376"/>
                  </a:lnTo>
                  <a:close/>
                  <a:moveTo>
                    <a:pt x="197" y="231"/>
                  </a:moveTo>
                  <a:lnTo>
                    <a:pt x="197" y="231"/>
                  </a:lnTo>
                  <a:lnTo>
                    <a:pt x="197" y="185"/>
                  </a:lnTo>
                  <a:lnTo>
                    <a:pt x="366" y="185"/>
                  </a:lnTo>
                  <a:cubicBezTo>
                    <a:pt x="382" y="185"/>
                    <a:pt x="398" y="181"/>
                    <a:pt x="412" y="172"/>
                  </a:cubicBezTo>
                  <a:lnTo>
                    <a:pt x="425" y="165"/>
                  </a:lnTo>
                  <a:lnTo>
                    <a:pt x="425" y="231"/>
                  </a:lnTo>
                  <a:cubicBezTo>
                    <a:pt x="425" y="294"/>
                    <a:pt x="374" y="345"/>
                    <a:pt x="311" y="345"/>
                  </a:cubicBezTo>
                  <a:cubicBezTo>
                    <a:pt x="248" y="345"/>
                    <a:pt x="197" y="294"/>
                    <a:pt x="197" y="231"/>
                  </a:cubicBezTo>
                  <a:close/>
                  <a:moveTo>
                    <a:pt x="197" y="114"/>
                  </a:moveTo>
                  <a:lnTo>
                    <a:pt x="197" y="114"/>
                  </a:lnTo>
                  <a:cubicBezTo>
                    <a:pt x="197" y="68"/>
                    <a:pt x="234" y="30"/>
                    <a:pt x="280" y="30"/>
                  </a:cubicBezTo>
                  <a:lnTo>
                    <a:pt x="425" y="30"/>
                  </a:lnTo>
                  <a:lnTo>
                    <a:pt x="425" y="95"/>
                  </a:lnTo>
                  <a:cubicBezTo>
                    <a:pt x="425" y="127"/>
                    <a:pt x="398" y="154"/>
                    <a:pt x="366" y="154"/>
                  </a:cubicBezTo>
                  <a:lnTo>
                    <a:pt x="197" y="154"/>
                  </a:lnTo>
                  <a:lnTo>
                    <a:pt x="197" y="114"/>
                  </a:lnTo>
                  <a:close/>
                  <a:moveTo>
                    <a:pt x="427" y="346"/>
                  </a:moveTo>
                  <a:lnTo>
                    <a:pt x="427" y="346"/>
                  </a:lnTo>
                  <a:lnTo>
                    <a:pt x="425" y="346"/>
                  </a:lnTo>
                  <a:cubicBezTo>
                    <a:pt x="424" y="345"/>
                    <a:pt x="423" y="345"/>
                    <a:pt x="422" y="345"/>
                  </a:cubicBezTo>
                  <a:lnTo>
                    <a:pt x="404" y="344"/>
                  </a:lnTo>
                  <a:lnTo>
                    <a:pt x="416" y="331"/>
                  </a:lnTo>
                  <a:cubicBezTo>
                    <a:pt x="442" y="304"/>
                    <a:pt x="456" y="268"/>
                    <a:pt x="456" y="231"/>
                  </a:cubicBezTo>
                  <a:lnTo>
                    <a:pt x="456" y="105"/>
                  </a:lnTo>
                  <a:cubicBezTo>
                    <a:pt x="456" y="104"/>
                    <a:pt x="456" y="103"/>
                    <a:pt x="456" y="103"/>
                  </a:cubicBezTo>
                  <a:lnTo>
                    <a:pt x="456" y="102"/>
                  </a:lnTo>
                  <a:lnTo>
                    <a:pt x="456" y="101"/>
                  </a:lnTo>
                  <a:cubicBezTo>
                    <a:pt x="456" y="99"/>
                    <a:pt x="456" y="97"/>
                    <a:pt x="456" y="95"/>
                  </a:cubicBezTo>
                  <a:lnTo>
                    <a:pt x="456" y="15"/>
                  </a:lnTo>
                  <a:cubicBezTo>
                    <a:pt x="456" y="7"/>
                    <a:pt x="449" y="0"/>
                    <a:pt x="441" y="0"/>
                  </a:cubicBezTo>
                  <a:lnTo>
                    <a:pt x="280" y="0"/>
                  </a:lnTo>
                  <a:cubicBezTo>
                    <a:pt x="217" y="0"/>
                    <a:pt x="165" y="51"/>
                    <a:pt x="165" y="114"/>
                  </a:cubicBezTo>
                  <a:lnTo>
                    <a:pt x="165" y="231"/>
                  </a:lnTo>
                  <a:cubicBezTo>
                    <a:pt x="165" y="268"/>
                    <a:pt x="180" y="304"/>
                    <a:pt x="206" y="331"/>
                  </a:cubicBezTo>
                  <a:lnTo>
                    <a:pt x="218" y="344"/>
                  </a:lnTo>
                  <a:lnTo>
                    <a:pt x="200" y="345"/>
                  </a:lnTo>
                  <a:cubicBezTo>
                    <a:pt x="199" y="345"/>
                    <a:pt x="198" y="345"/>
                    <a:pt x="196" y="346"/>
                  </a:cubicBezTo>
                  <a:lnTo>
                    <a:pt x="195" y="346"/>
                  </a:lnTo>
                  <a:cubicBezTo>
                    <a:pt x="86" y="356"/>
                    <a:pt x="0" y="450"/>
                    <a:pt x="0" y="559"/>
                  </a:cubicBezTo>
                  <a:lnTo>
                    <a:pt x="0" y="662"/>
                  </a:lnTo>
                  <a:cubicBezTo>
                    <a:pt x="0" y="670"/>
                    <a:pt x="7" y="678"/>
                    <a:pt x="16" y="678"/>
                  </a:cubicBezTo>
                  <a:lnTo>
                    <a:pt x="606" y="678"/>
                  </a:lnTo>
                  <a:cubicBezTo>
                    <a:pt x="615" y="678"/>
                    <a:pt x="622" y="670"/>
                    <a:pt x="622" y="662"/>
                  </a:cubicBezTo>
                  <a:lnTo>
                    <a:pt x="622" y="559"/>
                  </a:lnTo>
                  <a:cubicBezTo>
                    <a:pt x="622" y="450"/>
                    <a:pt x="536" y="356"/>
                    <a:pt x="427" y="34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</p:grpSp>
    </p:spTree>
    <p:extLst>
      <p:ext uri="{BB962C8B-B14F-4D97-AF65-F5344CB8AC3E}">
        <p14:creationId xmlns:p14="http://schemas.microsoft.com/office/powerpoint/2010/main" val="44799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Organización preventiva de la entidad empleadora y los lugares de </a:t>
            </a:r>
            <a:r>
              <a:rPr lang="es-CL" dirty="0" smtClean="0"/>
              <a:t>trabajo</a:t>
            </a: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23</a:t>
            </a:fld>
            <a:endParaRPr lang="es-CL" dirty="0"/>
          </a:p>
        </p:txBody>
      </p:sp>
      <p:sp>
        <p:nvSpPr>
          <p:cNvPr id="13" name="Rectángulo 12"/>
          <p:cNvSpPr/>
          <p:nvPr/>
        </p:nvSpPr>
        <p:spPr>
          <a:xfrm>
            <a:off x="0" y="2486416"/>
            <a:ext cx="12192000" cy="4371584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65" name="Rectángulo 64"/>
          <p:cNvSpPr/>
          <p:nvPr/>
        </p:nvSpPr>
        <p:spPr>
          <a:xfrm>
            <a:off x="1148399" y="2880873"/>
            <a:ext cx="1060727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13C045"/>
              </a:buClr>
            </a:pPr>
            <a:r>
              <a:rPr lang="es-MX" sz="1600" dirty="0"/>
              <a:t>Funciones que deberá cumplir el Departamento de Prevención de Riesgos:</a:t>
            </a:r>
          </a:p>
          <a:p>
            <a:pPr algn="just">
              <a:buClr>
                <a:srgbClr val="13C045"/>
              </a:buClr>
            </a:pPr>
            <a:endParaRPr lang="es-MX" sz="1600" dirty="0"/>
          </a:p>
          <a:p>
            <a:pPr marL="342900" indent="-342900" algn="just">
              <a:buClr>
                <a:srgbClr val="13C045"/>
              </a:buClr>
              <a:buFont typeface="+mj-lt"/>
              <a:buAutoNum type="arabicPeriod"/>
            </a:pPr>
            <a:r>
              <a:rPr lang="es-MX" sz="1600" dirty="0"/>
              <a:t>Asistir a la entidad empleadora e </a:t>
            </a:r>
            <a:r>
              <a:rPr lang="es-MX" sz="1600" dirty="0">
                <a:solidFill>
                  <a:srgbClr val="13C045"/>
                </a:solidFill>
              </a:rPr>
              <a:t>implementar el proceso de identificación y evaluación de los riesgos laborales </a:t>
            </a:r>
            <a:r>
              <a:rPr lang="es-MX" sz="1600" dirty="0"/>
              <a:t>presentes en los lugares de trabajo, debiendo proponer la matriz de identificación de peligros y evaluación de los riesgos, considerando los factores de riesgos ergonómicos, psicosociales, físicos, químicos y biológicos. </a:t>
            </a:r>
          </a:p>
          <a:p>
            <a:pPr marL="342900" indent="-342900" algn="just">
              <a:buClr>
                <a:srgbClr val="13C045"/>
              </a:buClr>
              <a:buFont typeface="+mj-lt"/>
              <a:buAutoNum type="arabicPeriod"/>
            </a:pPr>
            <a:r>
              <a:rPr lang="es-MX" sz="1600" dirty="0"/>
              <a:t>Asesorar en el </a:t>
            </a:r>
            <a:r>
              <a:rPr lang="es-MX" sz="1600" dirty="0">
                <a:solidFill>
                  <a:srgbClr val="13C045"/>
                </a:solidFill>
              </a:rPr>
              <a:t>diseño y organización del lugar y puesto de trabajo </a:t>
            </a:r>
            <a:r>
              <a:rPr lang="es-MX" sz="1600" dirty="0"/>
              <a:t>para el desempeño seguro y saludable de las funciones, tales como la selección y estado de funcionamiento de la maquinaria y equipos de trabajo, la utilización de las materias primas y sustancias usadas en el proceso productivo. </a:t>
            </a:r>
          </a:p>
          <a:p>
            <a:pPr marL="342900" indent="-342900" algn="just">
              <a:buClr>
                <a:srgbClr val="13C045"/>
              </a:buClr>
              <a:buFont typeface="+mj-lt"/>
              <a:buAutoNum type="arabicPeriod"/>
            </a:pPr>
            <a:r>
              <a:rPr lang="es-MX" sz="1600" dirty="0"/>
              <a:t>Asesorar a la entidad empleadora en la </a:t>
            </a:r>
            <a:r>
              <a:rPr lang="es-MX" sz="1600" dirty="0">
                <a:solidFill>
                  <a:srgbClr val="13C045"/>
                </a:solidFill>
              </a:rPr>
              <a:t>adquisición, uso y mantención de los elementos de protección personal y equipos de protección colectiva</a:t>
            </a:r>
            <a:r>
              <a:rPr lang="es-MX" sz="1600" dirty="0"/>
              <a:t>. </a:t>
            </a:r>
          </a:p>
          <a:p>
            <a:pPr marL="342900" indent="-342900" algn="just">
              <a:buClr>
                <a:srgbClr val="13C045"/>
              </a:buClr>
              <a:buFont typeface="+mj-lt"/>
              <a:buAutoNum type="arabicPeriod"/>
            </a:pPr>
            <a:r>
              <a:rPr lang="es-MX" sz="1600" dirty="0"/>
              <a:t>Asistir a la entidad empleadora en su </a:t>
            </a:r>
            <a:r>
              <a:rPr lang="es-MX" sz="1600" dirty="0">
                <a:solidFill>
                  <a:srgbClr val="13C045"/>
                </a:solidFill>
              </a:rPr>
              <a:t>obligación de informar a las personas trabajadoras sobre los riesgos laborales</a:t>
            </a:r>
            <a:r>
              <a:rPr lang="es-MX" sz="1600" dirty="0"/>
              <a:t>, las </a:t>
            </a:r>
            <a:r>
              <a:rPr lang="es-MX" sz="1600" dirty="0">
                <a:solidFill>
                  <a:srgbClr val="13C045"/>
                </a:solidFill>
              </a:rPr>
              <a:t>medidas preventivas y los métodos de trabajo correcto</a:t>
            </a:r>
            <a:r>
              <a:rPr lang="es-MX" sz="1600" dirty="0"/>
              <a:t>. </a:t>
            </a:r>
          </a:p>
          <a:p>
            <a:pPr marL="342900" indent="-342900" algn="just">
              <a:buClr>
                <a:srgbClr val="13C045"/>
              </a:buClr>
              <a:buFont typeface="+mj-lt"/>
              <a:buAutoNum type="arabicPeriod"/>
            </a:pPr>
            <a:r>
              <a:rPr lang="es-MX" sz="1600" dirty="0"/>
              <a:t>Asesorar a la línea técnica y operativa de la entidad empleadora, en el </a:t>
            </a:r>
            <a:r>
              <a:rPr lang="es-MX" sz="1600" dirty="0">
                <a:solidFill>
                  <a:srgbClr val="13C045"/>
                </a:solidFill>
              </a:rPr>
              <a:t>diseño de procedimientos de trabajo</a:t>
            </a:r>
            <a:r>
              <a:rPr lang="es-MX" sz="1600" dirty="0"/>
              <a:t>, considerando la prevención de riesgos laborales.</a:t>
            </a:r>
            <a:endParaRPr lang="es-MX" sz="1600" dirty="0"/>
          </a:p>
        </p:txBody>
      </p:sp>
      <p:sp>
        <p:nvSpPr>
          <p:cNvPr id="11" name="Freeform 166">
            <a:extLst>
              <a:ext uri="{FF2B5EF4-FFF2-40B4-BE49-F238E27FC236}">
                <a16:creationId xmlns:a16="http://schemas.microsoft.com/office/drawing/2014/main" xmlns="" id="{8E10D62E-9505-C415-883A-6F3016CC23EC}"/>
              </a:ext>
            </a:extLst>
          </p:cNvPr>
          <p:cNvSpPr>
            <a:spLocks noEditPoints="1"/>
          </p:cNvSpPr>
          <p:nvPr/>
        </p:nvSpPr>
        <p:spPr bwMode="auto">
          <a:xfrm>
            <a:off x="517318" y="1633025"/>
            <a:ext cx="394096" cy="388168"/>
          </a:xfrm>
          <a:custGeom>
            <a:avLst/>
            <a:gdLst>
              <a:gd name="T0" fmla="*/ 532 w 809"/>
              <a:gd name="T1" fmla="*/ 747 h 781"/>
              <a:gd name="T2" fmla="*/ 642 w 809"/>
              <a:gd name="T3" fmla="*/ 686 h 781"/>
              <a:gd name="T4" fmla="*/ 776 w 809"/>
              <a:gd name="T5" fmla="*/ 716 h 781"/>
              <a:gd name="T6" fmla="*/ 404 w 809"/>
              <a:gd name="T7" fmla="*/ 566 h 781"/>
              <a:gd name="T8" fmla="*/ 475 w 809"/>
              <a:gd name="T9" fmla="*/ 496 h 781"/>
              <a:gd name="T10" fmla="*/ 283 w 809"/>
              <a:gd name="T11" fmla="*/ 271 h 781"/>
              <a:gd name="T12" fmla="*/ 416 w 809"/>
              <a:gd name="T13" fmla="*/ 241 h 781"/>
              <a:gd name="T14" fmla="*/ 526 w 809"/>
              <a:gd name="T15" fmla="*/ 303 h 781"/>
              <a:gd name="T16" fmla="*/ 416 w 809"/>
              <a:gd name="T17" fmla="*/ 195 h 781"/>
              <a:gd name="T18" fmla="*/ 393 w 809"/>
              <a:gd name="T19" fmla="*/ 195 h 781"/>
              <a:gd name="T20" fmla="*/ 360 w 809"/>
              <a:gd name="T21" fmla="*/ 105 h 781"/>
              <a:gd name="T22" fmla="*/ 449 w 809"/>
              <a:gd name="T23" fmla="*/ 117 h 781"/>
              <a:gd name="T24" fmla="*/ 360 w 809"/>
              <a:gd name="T25" fmla="*/ 105 h 781"/>
              <a:gd name="T26" fmla="*/ 390 w 809"/>
              <a:gd name="T27" fmla="*/ 32 h 781"/>
              <a:gd name="T28" fmla="*/ 430 w 809"/>
              <a:gd name="T29" fmla="*/ 72 h 781"/>
              <a:gd name="T30" fmla="*/ 666 w 809"/>
              <a:gd name="T31" fmla="*/ 639 h 781"/>
              <a:gd name="T32" fmla="*/ 643 w 809"/>
              <a:gd name="T33" fmla="*/ 639 h 781"/>
              <a:gd name="T34" fmla="*/ 610 w 809"/>
              <a:gd name="T35" fmla="*/ 550 h 781"/>
              <a:gd name="T36" fmla="*/ 698 w 809"/>
              <a:gd name="T37" fmla="*/ 562 h 781"/>
              <a:gd name="T38" fmla="*/ 610 w 809"/>
              <a:gd name="T39" fmla="*/ 550 h 781"/>
              <a:gd name="T40" fmla="*/ 640 w 809"/>
              <a:gd name="T41" fmla="*/ 477 h 781"/>
              <a:gd name="T42" fmla="*/ 680 w 809"/>
              <a:gd name="T43" fmla="*/ 516 h 781"/>
              <a:gd name="T44" fmla="*/ 199 w 809"/>
              <a:gd name="T45" fmla="*/ 562 h 781"/>
              <a:gd name="T46" fmla="*/ 110 w 809"/>
              <a:gd name="T47" fmla="*/ 562 h 781"/>
              <a:gd name="T48" fmla="*/ 199 w 809"/>
              <a:gd name="T49" fmla="*/ 546 h 781"/>
              <a:gd name="T50" fmla="*/ 143 w 809"/>
              <a:gd name="T51" fmla="*/ 639 h 781"/>
              <a:gd name="T52" fmla="*/ 155 w 809"/>
              <a:gd name="T53" fmla="*/ 651 h 781"/>
              <a:gd name="T54" fmla="*/ 276 w 809"/>
              <a:gd name="T55" fmla="*/ 716 h 781"/>
              <a:gd name="T56" fmla="*/ 33 w 809"/>
              <a:gd name="T57" fmla="*/ 716 h 781"/>
              <a:gd name="T58" fmla="*/ 166 w 809"/>
              <a:gd name="T59" fmla="*/ 686 h 781"/>
              <a:gd name="T60" fmla="*/ 110 w 809"/>
              <a:gd name="T61" fmla="*/ 507 h 781"/>
              <a:gd name="T62" fmla="*/ 199 w 809"/>
              <a:gd name="T63" fmla="*/ 477 h 781"/>
              <a:gd name="T64" fmla="*/ 110 w 809"/>
              <a:gd name="T65" fmla="*/ 516 h 781"/>
              <a:gd name="T66" fmla="*/ 717 w 809"/>
              <a:gd name="T67" fmla="*/ 607 h 781"/>
              <a:gd name="T68" fmla="*/ 732 w 809"/>
              <a:gd name="T69" fmla="*/ 501 h 781"/>
              <a:gd name="T70" fmla="*/ 715 w 809"/>
              <a:gd name="T71" fmla="*/ 444 h 781"/>
              <a:gd name="T72" fmla="*/ 577 w 809"/>
              <a:gd name="T73" fmla="*/ 515 h 781"/>
              <a:gd name="T74" fmla="*/ 422 w 809"/>
              <a:gd name="T75" fmla="*/ 394 h 781"/>
              <a:gd name="T76" fmla="*/ 559 w 809"/>
              <a:gd name="T77" fmla="*/ 319 h 781"/>
              <a:gd name="T78" fmla="*/ 482 w 809"/>
              <a:gd name="T79" fmla="*/ 117 h 781"/>
              <a:gd name="T80" fmla="*/ 482 w 809"/>
              <a:gd name="T81" fmla="*/ 53 h 781"/>
              <a:gd name="T82" fmla="*/ 390 w 809"/>
              <a:gd name="T83" fmla="*/ 0 h 781"/>
              <a:gd name="T84" fmla="*/ 342 w 809"/>
              <a:gd name="T85" fmla="*/ 163 h 781"/>
              <a:gd name="T86" fmla="*/ 266 w 809"/>
              <a:gd name="T87" fmla="*/ 336 h 781"/>
              <a:gd name="T88" fmla="*/ 301 w 809"/>
              <a:gd name="T89" fmla="*/ 496 h 781"/>
              <a:gd name="T90" fmla="*/ 232 w 809"/>
              <a:gd name="T91" fmla="*/ 503 h 781"/>
              <a:gd name="T92" fmla="*/ 232 w 809"/>
              <a:gd name="T93" fmla="*/ 460 h 781"/>
              <a:gd name="T94" fmla="*/ 77 w 809"/>
              <a:gd name="T95" fmla="*/ 507 h 781"/>
              <a:gd name="T96" fmla="*/ 0 w 809"/>
              <a:gd name="T97" fmla="*/ 716 h 781"/>
              <a:gd name="T98" fmla="*/ 293 w 809"/>
              <a:gd name="T99" fmla="*/ 781 h 781"/>
              <a:gd name="T100" fmla="*/ 217 w 809"/>
              <a:gd name="T101" fmla="*/ 607 h 781"/>
              <a:gd name="T102" fmla="*/ 315 w 809"/>
              <a:gd name="T103" fmla="*/ 549 h 781"/>
              <a:gd name="T104" fmla="*/ 577 w 809"/>
              <a:gd name="T105" fmla="*/ 549 h 781"/>
              <a:gd name="T106" fmla="*/ 499 w 809"/>
              <a:gd name="T107" fmla="*/ 716 h 781"/>
              <a:gd name="T108" fmla="*/ 793 w 809"/>
              <a:gd name="T109" fmla="*/ 781 h 781"/>
              <a:gd name="T110" fmla="*/ 717 w 809"/>
              <a:gd name="T111" fmla="*/ 607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09" h="781">
                <a:moveTo>
                  <a:pt x="776" y="747"/>
                </a:moveTo>
                <a:lnTo>
                  <a:pt x="776" y="747"/>
                </a:lnTo>
                <a:lnTo>
                  <a:pt x="532" y="747"/>
                </a:lnTo>
                <a:lnTo>
                  <a:pt x="532" y="716"/>
                </a:lnTo>
                <a:cubicBezTo>
                  <a:pt x="532" y="678"/>
                  <a:pt x="560" y="646"/>
                  <a:pt x="597" y="640"/>
                </a:cubicBezTo>
                <a:lnTo>
                  <a:pt x="642" y="686"/>
                </a:lnTo>
                <a:cubicBezTo>
                  <a:pt x="649" y="692"/>
                  <a:pt x="660" y="692"/>
                  <a:pt x="666" y="686"/>
                </a:cubicBezTo>
                <a:lnTo>
                  <a:pt x="712" y="640"/>
                </a:lnTo>
                <a:cubicBezTo>
                  <a:pt x="748" y="646"/>
                  <a:pt x="776" y="678"/>
                  <a:pt x="776" y="716"/>
                </a:cubicBezTo>
                <a:lnTo>
                  <a:pt x="776" y="747"/>
                </a:lnTo>
                <a:close/>
                <a:moveTo>
                  <a:pt x="404" y="566"/>
                </a:moveTo>
                <a:lnTo>
                  <a:pt x="404" y="566"/>
                </a:lnTo>
                <a:cubicBezTo>
                  <a:pt x="366" y="566"/>
                  <a:pt x="334" y="535"/>
                  <a:pt x="334" y="496"/>
                </a:cubicBezTo>
                <a:cubicBezTo>
                  <a:pt x="334" y="457"/>
                  <a:pt x="366" y="425"/>
                  <a:pt x="404" y="425"/>
                </a:cubicBezTo>
                <a:cubicBezTo>
                  <a:pt x="443" y="425"/>
                  <a:pt x="475" y="457"/>
                  <a:pt x="475" y="496"/>
                </a:cubicBezTo>
                <a:cubicBezTo>
                  <a:pt x="475" y="535"/>
                  <a:pt x="443" y="566"/>
                  <a:pt x="404" y="566"/>
                </a:cubicBezTo>
                <a:close/>
                <a:moveTo>
                  <a:pt x="283" y="271"/>
                </a:moveTo>
                <a:lnTo>
                  <a:pt x="283" y="271"/>
                </a:lnTo>
                <a:cubicBezTo>
                  <a:pt x="283" y="234"/>
                  <a:pt x="310" y="202"/>
                  <a:pt x="347" y="196"/>
                </a:cubicBezTo>
                <a:lnTo>
                  <a:pt x="393" y="241"/>
                </a:lnTo>
                <a:cubicBezTo>
                  <a:pt x="399" y="248"/>
                  <a:pt x="410" y="248"/>
                  <a:pt x="416" y="241"/>
                </a:cubicBezTo>
                <a:lnTo>
                  <a:pt x="462" y="196"/>
                </a:lnTo>
                <a:cubicBezTo>
                  <a:pt x="499" y="202"/>
                  <a:pt x="526" y="234"/>
                  <a:pt x="526" y="271"/>
                </a:cubicBezTo>
                <a:lnTo>
                  <a:pt x="526" y="303"/>
                </a:lnTo>
                <a:lnTo>
                  <a:pt x="283" y="303"/>
                </a:lnTo>
                <a:lnTo>
                  <a:pt x="283" y="271"/>
                </a:lnTo>
                <a:close/>
                <a:moveTo>
                  <a:pt x="416" y="195"/>
                </a:moveTo>
                <a:lnTo>
                  <a:pt x="416" y="195"/>
                </a:lnTo>
                <a:lnTo>
                  <a:pt x="404" y="206"/>
                </a:lnTo>
                <a:lnTo>
                  <a:pt x="393" y="195"/>
                </a:lnTo>
                <a:lnTo>
                  <a:pt x="416" y="195"/>
                </a:lnTo>
                <a:close/>
                <a:moveTo>
                  <a:pt x="360" y="105"/>
                </a:moveTo>
                <a:lnTo>
                  <a:pt x="360" y="105"/>
                </a:lnTo>
                <a:lnTo>
                  <a:pt x="430" y="105"/>
                </a:lnTo>
                <a:cubicBezTo>
                  <a:pt x="436" y="105"/>
                  <a:pt x="443" y="104"/>
                  <a:pt x="449" y="102"/>
                </a:cubicBezTo>
                <a:lnTo>
                  <a:pt x="449" y="117"/>
                </a:lnTo>
                <a:cubicBezTo>
                  <a:pt x="449" y="142"/>
                  <a:pt x="429" y="161"/>
                  <a:pt x="404" y="161"/>
                </a:cubicBezTo>
                <a:cubicBezTo>
                  <a:pt x="380" y="161"/>
                  <a:pt x="360" y="142"/>
                  <a:pt x="360" y="117"/>
                </a:cubicBezTo>
                <a:lnTo>
                  <a:pt x="360" y="105"/>
                </a:lnTo>
                <a:close/>
                <a:moveTo>
                  <a:pt x="360" y="62"/>
                </a:moveTo>
                <a:lnTo>
                  <a:pt x="360" y="62"/>
                </a:lnTo>
                <a:cubicBezTo>
                  <a:pt x="360" y="46"/>
                  <a:pt x="373" y="32"/>
                  <a:pt x="390" y="32"/>
                </a:cubicBezTo>
                <a:lnTo>
                  <a:pt x="449" y="32"/>
                </a:lnTo>
                <a:lnTo>
                  <a:pt x="449" y="53"/>
                </a:lnTo>
                <a:cubicBezTo>
                  <a:pt x="449" y="63"/>
                  <a:pt x="440" y="72"/>
                  <a:pt x="430" y="72"/>
                </a:cubicBezTo>
                <a:lnTo>
                  <a:pt x="360" y="72"/>
                </a:lnTo>
                <a:lnTo>
                  <a:pt x="360" y="62"/>
                </a:lnTo>
                <a:close/>
                <a:moveTo>
                  <a:pt x="666" y="639"/>
                </a:moveTo>
                <a:lnTo>
                  <a:pt x="666" y="639"/>
                </a:lnTo>
                <a:lnTo>
                  <a:pt x="654" y="651"/>
                </a:lnTo>
                <a:lnTo>
                  <a:pt x="643" y="639"/>
                </a:lnTo>
                <a:lnTo>
                  <a:pt x="666" y="639"/>
                </a:lnTo>
                <a:close/>
                <a:moveTo>
                  <a:pt x="610" y="550"/>
                </a:moveTo>
                <a:lnTo>
                  <a:pt x="610" y="550"/>
                </a:lnTo>
                <a:lnTo>
                  <a:pt x="680" y="550"/>
                </a:lnTo>
                <a:cubicBezTo>
                  <a:pt x="686" y="550"/>
                  <a:pt x="693" y="548"/>
                  <a:pt x="698" y="546"/>
                </a:cubicBezTo>
                <a:lnTo>
                  <a:pt x="698" y="562"/>
                </a:lnTo>
                <a:cubicBezTo>
                  <a:pt x="698" y="586"/>
                  <a:pt x="679" y="606"/>
                  <a:pt x="654" y="606"/>
                </a:cubicBezTo>
                <a:cubicBezTo>
                  <a:pt x="630" y="606"/>
                  <a:pt x="610" y="586"/>
                  <a:pt x="610" y="562"/>
                </a:cubicBezTo>
                <a:lnTo>
                  <a:pt x="610" y="550"/>
                </a:lnTo>
                <a:close/>
                <a:moveTo>
                  <a:pt x="610" y="507"/>
                </a:moveTo>
                <a:lnTo>
                  <a:pt x="610" y="507"/>
                </a:lnTo>
                <a:cubicBezTo>
                  <a:pt x="610" y="490"/>
                  <a:pt x="623" y="477"/>
                  <a:pt x="640" y="477"/>
                </a:cubicBezTo>
                <a:lnTo>
                  <a:pt x="698" y="477"/>
                </a:lnTo>
                <a:lnTo>
                  <a:pt x="698" y="498"/>
                </a:lnTo>
                <a:cubicBezTo>
                  <a:pt x="698" y="508"/>
                  <a:pt x="690" y="516"/>
                  <a:pt x="680" y="516"/>
                </a:cubicBezTo>
                <a:lnTo>
                  <a:pt x="610" y="516"/>
                </a:lnTo>
                <a:lnTo>
                  <a:pt x="610" y="507"/>
                </a:lnTo>
                <a:close/>
                <a:moveTo>
                  <a:pt x="199" y="562"/>
                </a:moveTo>
                <a:lnTo>
                  <a:pt x="199" y="562"/>
                </a:lnTo>
                <a:cubicBezTo>
                  <a:pt x="199" y="586"/>
                  <a:pt x="179" y="606"/>
                  <a:pt x="155" y="606"/>
                </a:cubicBezTo>
                <a:cubicBezTo>
                  <a:pt x="130" y="606"/>
                  <a:pt x="110" y="586"/>
                  <a:pt x="110" y="562"/>
                </a:cubicBezTo>
                <a:lnTo>
                  <a:pt x="110" y="550"/>
                </a:lnTo>
                <a:lnTo>
                  <a:pt x="180" y="550"/>
                </a:lnTo>
                <a:cubicBezTo>
                  <a:pt x="187" y="550"/>
                  <a:pt x="193" y="548"/>
                  <a:pt x="199" y="546"/>
                </a:cubicBezTo>
                <a:lnTo>
                  <a:pt x="199" y="549"/>
                </a:lnTo>
                <a:lnTo>
                  <a:pt x="199" y="562"/>
                </a:lnTo>
                <a:close/>
                <a:moveTo>
                  <a:pt x="143" y="639"/>
                </a:moveTo>
                <a:lnTo>
                  <a:pt x="143" y="639"/>
                </a:lnTo>
                <a:lnTo>
                  <a:pt x="166" y="639"/>
                </a:lnTo>
                <a:lnTo>
                  <a:pt x="155" y="651"/>
                </a:lnTo>
                <a:lnTo>
                  <a:pt x="143" y="639"/>
                </a:lnTo>
                <a:close/>
                <a:moveTo>
                  <a:pt x="276" y="716"/>
                </a:moveTo>
                <a:lnTo>
                  <a:pt x="276" y="716"/>
                </a:lnTo>
                <a:lnTo>
                  <a:pt x="276" y="747"/>
                </a:lnTo>
                <a:lnTo>
                  <a:pt x="33" y="747"/>
                </a:lnTo>
                <a:lnTo>
                  <a:pt x="33" y="716"/>
                </a:lnTo>
                <a:cubicBezTo>
                  <a:pt x="33" y="678"/>
                  <a:pt x="60" y="646"/>
                  <a:pt x="97" y="640"/>
                </a:cubicBezTo>
                <a:lnTo>
                  <a:pt x="143" y="686"/>
                </a:lnTo>
                <a:cubicBezTo>
                  <a:pt x="149" y="692"/>
                  <a:pt x="160" y="692"/>
                  <a:pt x="166" y="686"/>
                </a:cubicBezTo>
                <a:lnTo>
                  <a:pt x="212" y="640"/>
                </a:lnTo>
                <a:cubicBezTo>
                  <a:pt x="249" y="646"/>
                  <a:pt x="276" y="678"/>
                  <a:pt x="276" y="716"/>
                </a:cubicBezTo>
                <a:close/>
                <a:moveTo>
                  <a:pt x="110" y="507"/>
                </a:moveTo>
                <a:lnTo>
                  <a:pt x="110" y="507"/>
                </a:lnTo>
                <a:cubicBezTo>
                  <a:pt x="110" y="490"/>
                  <a:pt x="124" y="477"/>
                  <a:pt x="140" y="477"/>
                </a:cubicBezTo>
                <a:lnTo>
                  <a:pt x="199" y="477"/>
                </a:lnTo>
                <a:lnTo>
                  <a:pt x="199" y="498"/>
                </a:lnTo>
                <a:cubicBezTo>
                  <a:pt x="199" y="508"/>
                  <a:pt x="190" y="516"/>
                  <a:pt x="180" y="516"/>
                </a:cubicBezTo>
                <a:lnTo>
                  <a:pt x="110" y="516"/>
                </a:lnTo>
                <a:lnTo>
                  <a:pt x="110" y="507"/>
                </a:lnTo>
                <a:close/>
                <a:moveTo>
                  <a:pt x="717" y="607"/>
                </a:moveTo>
                <a:lnTo>
                  <a:pt x="717" y="607"/>
                </a:lnTo>
                <a:cubicBezTo>
                  <a:pt x="726" y="594"/>
                  <a:pt x="732" y="578"/>
                  <a:pt x="732" y="562"/>
                </a:cubicBezTo>
                <a:lnTo>
                  <a:pt x="732" y="503"/>
                </a:lnTo>
                <a:cubicBezTo>
                  <a:pt x="732" y="502"/>
                  <a:pt x="732" y="501"/>
                  <a:pt x="732" y="501"/>
                </a:cubicBezTo>
                <a:cubicBezTo>
                  <a:pt x="732" y="500"/>
                  <a:pt x="732" y="499"/>
                  <a:pt x="732" y="498"/>
                </a:cubicBezTo>
                <a:lnTo>
                  <a:pt x="732" y="460"/>
                </a:lnTo>
                <a:cubicBezTo>
                  <a:pt x="732" y="451"/>
                  <a:pt x="724" y="444"/>
                  <a:pt x="715" y="444"/>
                </a:cubicBezTo>
                <a:lnTo>
                  <a:pt x="640" y="444"/>
                </a:lnTo>
                <a:cubicBezTo>
                  <a:pt x="605" y="444"/>
                  <a:pt x="577" y="472"/>
                  <a:pt x="577" y="507"/>
                </a:cubicBezTo>
                <a:lnTo>
                  <a:pt x="577" y="515"/>
                </a:lnTo>
                <a:lnTo>
                  <a:pt x="506" y="515"/>
                </a:lnTo>
                <a:cubicBezTo>
                  <a:pt x="507" y="509"/>
                  <a:pt x="508" y="503"/>
                  <a:pt x="508" y="496"/>
                </a:cubicBezTo>
                <a:cubicBezTo>
                  <a:pt x="508" y="445"/>
                  <a:pt x="471" y="402"/>
                  <a:pt x="422" y="394"/>
                </a:cubicBezTo>
                <a:lnTo>
                  <a:pt x="422" y="336"/>
                </a:lnTo>
                <a:lnTo>
                  <a:pt x="543" y="336"/>
                </a:lnTo>
                <a:cubicBezTo>
                  <a:pt x="552" y="336"/>
                  <a:pt x="559" y="328"/>
                  <a:pt x="559" y="319"/>
                </a:cubicBezTo>
                <a:lnTo>
                  <a:pt x="559" y="271"/>
                </a:lnTo>
                <a:cubicBezTo>
                  <a:pt x="559" y="218"/>
                  <a:pt x="519" y="171"/>
                  <a:pt x="467" y="163"/>
                </a:cubicBezTo>
                <a:cubicBezTo>
                  <a:pt x="477" y="150"/>
                  <a:pt x="482" y="134"/>
                  <a:pt x="482" y="117"/>
                </a:cubicBezTo>
                <a:lnTo>
                  <a:pt x="482" y="58"/>
                </a:lnTo>
                <a:cubicBezTo>
                  <a:pt x="482" y="57"/>
                  <a:pt x="482" y="56"/>
                  <a:pt x="482" y="57"/>
                </a:cubicBezTo>
                <a:cubicBezTo>
                  <a:pt x="482" y="56"/>
                  <a:pt x="482" y="54"/>
                  <a:pt x="482" y="53"/>
                </a:cubicBezTo>
                <a:lnTo>
                  <a:pt x="482" y="16"/>
                </a:lnTo>
                <a:cubicBezTo>
                  <a:pt x="482" y="7"/>
                  <a:pt x="474" y="0"/>
                  <a:pt x="465" y="0"/>
                </a:cubicBezTo>
                <a:lnTo>
                  <a:pt x="390" y="0"/>
                </a:lnTo>
                <a:cubicBezTo>
                  <a:pt x="355" y="0"/>
                  <a:pt x="327" y="27"/>
                  <a:pt x="327" y="62"/>
                </a:cubicBezTo>
                <a:lnTo>
                  <a:pt x="327" y="117"/>
                </a:lnTo>
                <a:cubicBezTo>
                  <a:pt x="327" y="134"/>
                  <a:pt x="332" y="150"/>
                  <a:pt x="342" y="163"/>
                </a:cubicBezTo>
                <a:cubicBezTo>
                  <a:pt x="289" y="171"/>
                  <a:pt x="249" y="218"/>
                  <a:pt x="249" y="271"/>
                </a:cubicBezTo>
                <a:lnTo>
                  <a:pt x="249" y="319"/>
                </a:lnTo>
                <a:cubicBezTo>
                  <a:pt x="249" y="328"/>
                  <a:pt x="257" y="336"/>
                  <a:pt x="266" y="336"/>
                </a:cubicBezTo>
                <a:lnTo>
                  <a:pt x="388" y="336"/>
                </a:lnTo>
                <a:lnTo>
                  <a:pt x="388" y="394"/>
                </a:lnTo>
                <a:cubicBezTo>
                  <a:pt x="339" y="401"/>
                  <a:pt x="301" y="444"/>
                  <a:pt x="301" y="496"/>
                </a:cubicBezTo>
                <a:cubicBezTo>
                  <a:pt x="301" y="503"/>
                  <a:pt x="301" y="509"/>
                  <a:pt x="303" y="515"/>
                </a:cubicBezTo>
                <a:lnTo>
                  <a:pt x="232" y="515"/>
                </a:lnTo>
                <a:lnTo>
                  <a:pt x="232" y="503"/>
                </a:lnTo>
                <a:cubicBezTo>
                  <a:pt x="232" y="502"/>
                  <a:pt x="232" y="501"/>
                  <a:pt x="232" y="501"/>
                </a:cubicBezTo>
                <a:cubicBezTo>
                  <a:pt x="232" y="500"/>
                  <a:pt x="232" y="499"/>
                  <a:pt x="232" y="498"/>
                </a:cubicBezTo>
                <a:lnTo>
                  <a:pt x="232" y="460"/>
                </a:lnTo>
                <a:cubicBezTo>
                  <a:pt x="232" y="451"/>
                  <a:pt x="225" y="444"/>
                  <a:pt x="215" y="444"/>
                </a:cubicBezTo>
                <a:lnTo>
                  <a:pt x="140" y="444"/>
                </a:lnTo>
                <a:cubicBezTo>
                  <a:pt x="105" y="444"/>
                  <a:pt x="77" y="472"/>
                  <a:pt x="77" y="507"/>
                </a:cubicBezTo>
                <a:lnTo>
                  <a:pt x="77" y="562"/>
                </a:lnTo>
                <a:cubicBezTo>
                  <a:pt x="77" y="578"/>
                  <a:pt x="82" y="594"/>
                  <a:pt x="92" y="607"/>
                </a:cubicBezTo>
                <a:cubicBezTo>
                  <a:pt x="40" y="616"/>
                  <a:pt x="0" y="662"/>
                  <a:pt x="0" y="716"/>
                </a:cubicBezTo>
                <a:lnTo>
                  <a:pt x="0" y="764"/>
                </a:lnTo>
                <a:cubicBezTo>
                  <a:pt x="0" y="773"/>
                  <a:pt x="7" y="781"/>
                  <a:pt x="16" y="781"/>
                </a:cubicBezTo>
                <a:lnTo>
                  <a:pt x="293" y="781"/>
                </a:lnTo>
                <a:cubicBezTo>
                  <a:pt x="302" y="781"/>
                  <a:pt x="309" y="773"/>
                  <a:pt x="309" y="764"/>
                </a:cubicBezTo>
                <a:lnTo>
                  <a:pt x="309" y="716"/>
                </a:lnTo>
                <a:cubicBezTo>
                  <a:pt x="309" y="662"/>
                  <a:pt x="269" y="616"/>
                  <a:pt x="217" y="607"/>
                </a:cubicBezTo>
                <a:cubicBezTo>
                  <a:pt x="227" y="594"/>
                  <a:pt x="232" y="578"/>
                  <a:pt x="232" y="562"/>
                </a:cubicBezTo>
                <a:lnTo>
                  <a:pt x="232" y="549"/>
                </a:lnTo>
                <a:lnTo>
                  <a:pt x="315" y="549"/>
                </a:lnTo>
                <a:cubicBezTo>
                  <a:pt x="333" y="579"/>
                  <a:pt x="366" y="600"/>
                  <a:pt x="404" y="600"/>
                </a:cubicBezTo>
                <a:cubicBezTo>
                  <a:pt x="442" y="600"/>
                  <a:pt x="475" y="579"/>
                  <a:pt x="493" y="549"/>
                </a:cubicBezTo>
                <a:lnTo>
                  <a:pt x="577" y="549"/>
                </a:lnTo>
                <a:lnTo>
                  <a:pt x="577" y="562"/>
                </a:lnTo>
                <a:cubicBezTo>
                  <a:pt x="577" y="578"/>
                  <a:pt x="582" y="594"/>
                  <a:pt x="592" y="607"/>
                </a:cubicBezTo>
                <a:cubicBezTo>
                  <a:pt x="539" y="616"/>
                  <a:pt x="499" y="662"/>
                  <a:pt x="499" y="716"/>
                </a:cubicBezTo>
                <a:lnTo>
                  <a:pt x="499" y="764"/>
                </a:lnTo>
                <a:cubicBezTo>
                  <a:pt x="499" y="773"/>
                  <a:pt x="507" y="781"/>
                  <a:pt x="516" y="781"/>
                </a:cubicBezTo>
                <a:lnTo>
                  <a:pt x="793" y="781"/>
                </a:lnTo>
                <a:cubicBezTo>
                  <a:pt x="802" y="781"/>
                  <a:pt x="809" y="773"/>
                  <a:pt x="809" y="764"/>
                </a:cubicBezTo>
                <a:lnTo>
                  <a:pt x="809" y="716"/>
                </a:lnTo>
                <a:cubicBezTo>
                  <a:pt x="809" y="662"/>
                  <a:pt x="769" y="616"/>
                  <a:pt x="717" y="607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 dirty="0">
              <a:solidFill>
                <a:schemeClr val="bg1"/>
              </a:solidFill>
            </a:endParaRPr>
          </a:p>
        </p:txBody>
      </p:sp>
      <p:sp>
        <p:nvSpPr>
          <p:cNvPr id="12" name="Marcador de texto 2">
            <a:extLst>
              <a:ext uri="{FF2B5EF4-FFF2-40B4-BE49-F238E27FC236}">
                <a16:creationId xmlns="" xmlns:a16="http://schemas.microsoft.com/office/drawing/2014/main" id="{328429E5-D53C-3CD2-A2F0-CE417551744C}"/>
              </a:ext>
            </a:extLst>
          </p:cNvPr>
          <p:cNvSpPr txBox="1">
            <a:spLocks/>
          </p:cNvSpPr>
          <p:nvPr/>
        </p:nvSpPr>
        <p:spPr>
          <a:xfrm>
            <a:off x="1674492" y="1688746"/>
            <a:ext cx="7306668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300" b="0" i="0" u="none" strike="noStrike" cap="none" spc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§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None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2606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4892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27178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29464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s-MX" sz="2000" b="1" spc="50" dirty="0">
                <a:solidFill>
                  <a:srgbClr val="004C14"/>
                </a:solidFill>
              </a:rPr>
              <a:t>Departamento de prevención de riesgos </a:t>
            </a:r>
          </a:p>
        </p:txBody>
      </p:sp>
      <p:grpSp>
        <p:nvGrpSpPr>
          <p:cNvPr id="14" name="Group 4">
            <a:extLst>
              <a:ext uri="{FF2B5EF4-FFF2-40B4-BE49-F238E27FC236}">
                <a16:creationId xmlns="" xmlns:a16="http://schemas.microsoft.com/office/drawing/2014/main" id="{92E1F0F6-B116-794C-69D5-212707EBD5E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56368" y="1579323"/>
            <a:ext cx="855444" cy="526621"/>
            <a:chOff x="1819" y="1000"/>
            <a:chExt cx="679" cy="418"/>
          </a:xfrm>
          <a:solidFill>
            <a:schemeClr val="accent1"/>
          </a:solidFill>
        </p:grpSpPr>
        <p:sp>
          <p:nvSpPr>
            <p:cNvPr id="15" name="Freeform 5">
              <a:extLst>
                <a:ext uri="{FF2B5EF4-FFF2-40B4-BE49-F238E27FC236}">
                  <a16:creationId xmlns="" xmlns:a16="http://schemas.microsoft.com/office/drawing/2014/main" id="{EC10EE2E-2B10-E923-F050-307EC6F9B4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39" y="1018"/>
              <a:ext cx="259" cy="381"/>
            </a:xfrm>
            <a:custGeom>
              <a:avLst/>
              <a:gdLst>
                <a:gd name="T0" fmla="*/ 203 w 425"/>
                <a:gd name="T1" fmla="*/ 345 h 617"/>
                <a:gd name="T2" fmla="*/ 82 w 425"/>
                <a:gd name="T3" fmla="*/ 345 h 617"/>
                <a:gd name="T4" fmla="*/ 114 w 425"/>
                <a:gd name="T5" fmla="*/ 32 h 617"/>
                <a:gd name="T6" fmla="*/ 243 w 425"/>
                <a:gd name="T7" fmla="*/ 32 h 617"/>
                <a:gd name="T8" fmla="*/ 192 w 425"/>
                <a:gd name="T9" fmla="*/ 140 h 617"/>
                <a:gd name="T10" fmla="*/ 41 w 425"/>
                <a:gd name="T11" fmla="*/ 105 h 617"/>
                <a:gd name="T12" fmla="*/ 243 w 425"/>
                <a:gd name="T13" fmla="*/ 155 h 617"/>
                <a:gd name="T14" fmla="*/ 243 w 425"/>
                <a:gd name="T15" fmla="*/ 212 h 617"/>
                <a:gd name="T16" fmla="*/ 41 w 425"/>
                <a:gd name="T17" fmla="*/ 212 h 617"/>
                <a:gd name="T18" fmla="*/ 192 w 425"/>
                <a:gd name="T19" fmla="*/ 172 h 617"/>
                <a:gd name="T20" fmla="*/ 243 w 425"/>
                <a:gd name="T21" fmla="*/ 155 h 617"/>
                <a:gd name="T22" fmla="*/ 247 w 425"/>
                <a:gd name="T23" fmla="*/ 314 h 617"/>
                <a:gd name="T24" fmla="*/ 243 w 425"/>
                <a:gd name="T25" fmla="*/ 313 h 617"/>
                <a:gd name="T26" fmla="*/ 239 w 425"/>
                <a:gd name="T27" fmla="*/ 303 h 617"/>
                <a:gd name="T28" fmla="*/ 276 w 425"/>
                <a:gd name="T29" fmla="*/ 98 h 617"/>
                <a:gd name="T30" fmla="*/ 275 w 425"/>
                <a:gd name="T31" fmla="*/ 95 h 617"/>
                <a:gd name="T32" fmla="*/ 276 w 425"/>
                <a:gd name="T33" fmla="*/ 88 h 617"/>
                <a:gd name="T34" fmla="*/ 260 w 425"/>
                <a:gd name="T35" fmla="*/ 0 h 617"/>
                <a:gd name="T36" fmla="*/ 9 w 425"/>
                <a:gd name="T37" fmla="*/ 105 h 617"/>
                <a:gd name="T38" fmla="*/ 45 w 425"/>
                <a:gd name="T39" fmla="*/ 303 h 617"/>
                <a:gd name="T40" fmla="*/ 42 w 425"/>
                <a:gd name="T41" fmla="*/ 313 h 617"/>
                <a:gd name="T42" fmla="*/ 37 w 425"/>
                <a:gd name="T43" fmla="*/ 314 h 617"/>
                <a:gd name="T44" fmla="*/ 0 w 425"/>
                <a:gd name="T45" fmla="*/ 321 h 617"/>
                <a:gd name="T46" fmla="*/ 79 w 425"/>
                <a:gd name="T47" fmla="*/ 357 h 617"/>
                <a:gd name="T48" fmla="*/ 149 w 425"/>
                <a:gd name="T49" fmla="*/ 440 h 617"/>
                <a:gd name="T50" fmla="*/ 152 w 425"/>
                <a:gd name="T51" fmla="*/ 441 h 617"/>
                <a:gd name="T52" fmla="*/ 247 w 425"/>
                <a:gd name="T53" fmla="*/ 346 h 617"/>
                <a:gd name="T54" fmla="*/ 393 w 425"/>
                <a:gd name="T55" fmla="*/ 508 h 617"/>
                <a:gd name="T56" fmla="*/ 160 w 425"/>
                <a:gd name="T57" fmla="*/ 585 h 617"/>
                <a:gd name="T58" fmla="*/ 161 w 425"/>
                <a:gd name="T59" fmla="*/ 615 h 617"/>
                <a:gd name="T60" fmla="*/ 409 w 425"/>
                <a:gd name="T61" fmla="*/ 617 h 617"/>
                <a:gd name="T62" fmla="*/ 425 w 425"/>
                <a:gd name="T63" fmla="*/ 508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5" h="617">
                  <a:moveTo>
                    <a:pt x="203" y="345"/>
                  </a:moveTo>
                  <a:lnTo>
                    <a:pt x="203" y="345"/>
                  </a:lnTo>
                  <a:lnTo>
                    <a:pt x="142" y="405"/>
                  </a:lnTo>
                  <a:lnTo>
                    <a:pt x="82" y="345"/>
                  </a:lnTo>
                  <a:lnTo>
                    <a:pt x="203" y="345"/>
                  </a:lnTo>
                  <a:close/>
                  <a:moveTo>
                    <a:pt x="114" y="32"/>
                  </a:moveTo>
                  <a:lnTo>
                    <a:pt x="114" y="32"/>
                  </a:lnTo>
                  <a:lnTo>
                    <a:pt x="243" y="32"/>
                  </a:lnTo>
                  <a:lnTo>
                    <a:pt x="243" y="88"/>
                  </a:lnTo>
                  <a:cubicBezTo>
                    <a:pt x="243" y="117"/>
                    <a:pt x="220" y="140"/>
                    <a:pt x="192" y="140"/>
                  </a:cubicBezTo>
                  <a:lnTo>
                    <a:pt x="41" y="140"/>
                  </a:lnTo>
                  <a:lnTo>
                    <a:pt x="41" y="105"/>
                  </a:lnTo>
                  <a:cubicBezTo>
                    <a:pt x="41" y="65"/>
                    <a:pt x="74" y="32"/>
                    <a:pt x="114" y="32"/>
                  </a:cubicBezTo>
                  <a:close/>
                  <a:moveTo>
                    <a:pt x="243" y="155"/>
                  </a:moveTo>
                  <a:lnTo>
                    <a:pt x="243" y="155"/>
                  </a:lnTo>
                  <a:lnTo>
                    <a:pt x="243" y="212"/>
                  </a:lnTo>
                  <a:cubicBezTo>
                    <a:pt x="243" y="267"/>
                    <a:pt x="198" y="313"/>
                    <a:pt x="142" y="313"/>
                  </a:cubicBezTo>
                  <a:cubicBezTo>
                    <a:pt x="86" y="313"/>
                    <a:pt x="41" y="267"/>
                    <a:pt x="41" y="212"/>
                  </a:cubicBezTo>
                  <a:lnTo>
                    <a:pt x="41" y="172"/>
                  </a:lnTo>
                  <a:lnTo>
                    <a:pt x="192" y="172"/>
                  </a:lnTo>
                  <a:cubicBezTo>
                    <a:pt x="207" y="172"/>
                    <a:pt x="222" y="168"/>
                    <a:pt x="235" y="160"/>
                  </a:cubicBezTo>
                  <a:lnTo>
                    <a:pt x="243" y="155"/>
                  </a:lnTo>
                  <a:close/>
                  <a:moveTo>
                    <a:pt x="247" y="314"/>
                  </a:moveTo>
                  <a:lnTo>
                    <a:pt x="247" y="314"/>
                  </a:lnTo>
                  <a:lnTo>
                    <a:pt x="246" y="313"/>
                  </a:lnTo>
                  <a:cubicBezTo>
                    <a:pt x="245" y="313"/>
                    <a:pt x="244" y="313"/>
                    <a:pt x="243" y="313"/>
                  </a:cubicBezTo>
                  <a:lnTo>
                    <a:pt x="231" y="312"/>
                  </a:lnTo>
                  <a:lnTo>
                    <a:pt x="239" y="303"/>
                  </a:lnTo>
                  <a:cubicBezTo>
                    <a:pt x="263" y="279"/>
                    <a:pt x="276" y="246"/>
                    <a:pt x="276" y="212"/>
                  </a:cubicBezTo>
                  <a:lnTo>
                    <a:pt x="276" y="98"/>
                  </a:lnTo>
                  <a:cubicBezTo>
                    <a:pt x="276" y="97"/>
                    <a:pt x="276" y="96"/>
                    <a:pt x="275" y="95"/>
                  </a:cubicBezTo>
                  <a:lnTo>
                    <a:pt x="275" y="95"/>
                  </a:lnTo>
                  <a:lnTo>
                    <a:pt x="275" y="94"/>
                  </a:lnTo>
                  <a:cubicBezTo>
                    <a:pt x="276" y="92"/>
                    <a:pt x="276" y="90"/>
                    <a:pt x="276" y="88"/>
                  </a:cubicBezTo>
                  <a:lnTo>
                    <a:pt x="276" y="16"/>
                  </a:lnTo>
                  <a:cubicBezTo>
                    <a:pt x="276" y="7"/>
                    <a:pt x="268" y="0"/>
                    <a:pt x="260" y="0"/>
                  </a:cubicBezTo>
                  <a:lnTo>
                    <a:pt x="114" y="0"/>
                  </a:lnTo>
                  <a:cubicBezTo>
                    <a:pt x="56" y="0"/>
                    <a:pt x="9" y="47"/>
                    <a:pt x="9" y="105"/>
                  </a:cubicBezTo>
                  <a:lnTo>
                    <a:pt x="9" y="212"/>
                  </a:lnTo>
                  <a:cubicBezTo>
                    <a:pt x="9" y="246"/>
                    <a:pt x="22" y="279"/>
                    <a:pt x="45" y="303"/>
                  </a:cubicBezTo>
                  <a:lnTo>
                    <a:pt x="54" y="312"/>
                  </a:lnTo>
                  <a:lnTo>
                    <a:pt x="42" y="313"/>
                  </a:lnTo>
                  <a:cubicBezTo>
                    <a:pt x="41" y="313"/>
                    <a:pt x="39" y="313"/>
                    <a:pt x="38" y="313"/>
                  </a:cubicBezTo>
                  <a:lnTo>
                    <a:pt x="37" y="314"/>
                  </a:lnTo>
                  <a:cubicBezTo>
                    <a:pt x="28" y="314"/>
                    <a:pt x="19" y="316"/>
                    <a:pt x="8" y="319"/>
                  </a:cubicBezTo>
                  <a:lnTo>
                    <a:pt x="0" y="321"/>
                  </a:lnTo>
                  <a:lnTo>
                    <a:pt x="8" y="323"/>
                  </a:lnTo>
                  <a:cubicBezTo>
                    <a:pt x="31" y="328"/>
                    <a:pt x="62" y="338"/>
                    <a:pt x="79" y="357"/>
                  </a:cubicBezTo>
                  <a:cubicBezTo>
                    <a:pt x="84" y="363"/>
                    <a:pt x="91" y="369"/>
                    <a:pt x="97" y="376"/>
                  </a:cubicBezTo>
                  <a:cubicBezTo>
                    <a:pt x="116" y="395"/>
                    <a:pt x="137" y="417"/>
                    <a:pt x="149" y="440"/>
                  </a:cubicBezTo>
                  <a:lnTo>
                    <a:pt x="151" y="442"/>
                  </a:lnTo>
                  <a:lnTo>
                    <a:pt x="152" y="441"/>
                  </a:lnTo>
                  <a:cubicBezTo>
                    <a:pt x="153" y="440"/>
                    <a:pt x="153" y="440"/>
                    <a:pt x="154" y="440"/>
                  </a:cubicBezTo>
                  <a:lnTo>
                    <a:pt x="247" y="346"/>
                  </a:lnTo>
                  <a:lnTo>
                    <a:pt x="250" y="346"/>
                  </a:lnTo>
                  <a:cubicBezTo>
                    <a:pt x="331" y="357"/>
                    <a:pt x="393" y="426"/>
                    <a:pt x="393" y="508"/>
                  </a:cubicBezTo>
                  <a:lnTo>
                    <a:pt x="393" y="585"/>
                  </a:lnTo>
                  <a:lnTo>
                    <a:pt x="160" y="585"/>
                  </a:lnTo>
                  <a:lnTo>
                    <a:pt x="160" y="587"/>
                  </a:lnTo>
                  <a:cubicBezTo>
                    <a:pt x="161" y="598"/>
                    <a:pt x="161" y="607"/>
                    <a:pt x="161" y="615"/>
                  </a:cubicBezTo>
                  <a:lnTo>
                    <a:pt x="161" y="617"/>
                  </a:lnTo>
                  <a:lnTo>
                    <a:pt x="409" y="617"/>
                  </a:lnTo>
                  <a:cubicBezTo>
                    <a:pt x="418" y="617"/>
                    <a:pt x="425" y="610"/>
                    <a:pt x="425" y="601"/>
                  </a:cubicBezTo>
                  <a:lnTo>
                    <a:pt x="425" y="508"/>
                  </a:lnTo>
                  <a:cubicBezTo>
                    <a:pt x="425" y="408"/>
                    <a:pt x="347" y="323"/>
                    <a:pt x="247" y="31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="" xmlns:a16="http://schemas.microsoft.com/office/drawing/2014/main" id="{EC18DE66-12F7-A16F-FAD1-19BA22BDCA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19" y="1018"/>
              <a:ext cx="273" cy="381"/>
            </a:xfrm>
            <a:custGeom>
              <a:avLst/>
              <a:gdLst>
                <a:gd name="T0" fmla="*/ 343 w 448"/>
                <a:gd name="T1" fmla="*/ 345 h 617"/>
                <a:gd name="T2" fmla="*/ 343 w 448"/>
                <a:gd name="T3" fmla="*/ 345 h 617"/>
                <a:gd name="T4" fmla="*/ 282 w 448"/>
                <a:gd name="T5" fmla="*/ 405 h 617"/>
                <a:gd name="T6" fmla="*/ 222 w 448"/>
                <a:gd name="T7" fmla="*/ 345 h 617"/>
                <a:gd name="T8" fmla="*/ 343 w 448"/>
                <a:gd name="T9" fmla="*/ 345 h 617"/>
                <a:gd name="T10" fmla="*/ 254 w 448"/>
                <a:gd name="T11" fmla="*/ 32 h 617"/>
                <a:gd name="T12" fmla="*/ 254 w 448"/>
                <a:gd name="T13" fmla="*/ 32 h 617"/>
                <a:gd name="T14" fmla="*/ 383 w 448"/>
                <a:gd name="T15" fmla="*/ 32 h 617"/>
                <a:gd name="T16" fmla="*/ 383 w 448"/>
                <a:gd name="T17" fmla="*/ 88 h 617"/>
                <a:gd name="T18" fmla="*/ 332 w 448"/>
                <a:gd name="T19" fmla="*/ 140 h 617"/>
                <a:gd name="T20" fmla="*/ 181 w 448"/>
                <a:gd name="T21" fmla="*/ 140 h 617"/>
                <a:gd name="T22" fmla="*/ 181 w 448"/>
                <a:gd name="T23" fmla="*/ 105 h 617"/>
                <a:gd name="T24" fmla="*/ 254 w 448"/>
                <a:gd name="T25" fmla="*/ 32 h 617"/>
                <a:gd name="T26" fmla="*/ 383 w 448"/>
                <a:gd name="T27" fmla="*/ 155 h 617"/>
                <a:gd name="T28" fmla="*/ 383 w 448"/>
                <a:gd name="T29" fmla="*/ 155 h 617"/>
                <a:gd name="T30" fmla="*/ 383 w 448"/>
                <a:gd name="T31" fmla="*/ 212 h 617"/>
                <a:gd name="T32" fmla="*/ 282 w 448"/>
                <a:gd name="T33" fmla="*/ 313 h 617"/>
                <a:gd name="T34" fmla="*/ 181 w 448"/>
                <a:gd name="T35" fmla="*/ 212 h 617"/>
                <a:gd name="T36" fmla="*/ 181 w 448"/>
                <a:gd name="T37" fmla="*/ 172 h 617"/>
                <a:gd name="T38" fmla="*/ 332 w 448"/>
                <a:gd name="T39" fmla="*/ 172 h 617"/>
                <a:gd name="T40" fmla="*/ 375 w 448"/>
                <a:gd name="T41" fmla="*/ 160 h 617"/>
                <a:gd name="T42" fmla="*/ 383 w 448"/>
                <a:gd name="T43" fmla="*/ 155 h 617"/>
                <a:gd name="T44" fmla="*/ 442 w 448"/>
                <a:gd name="T45" fmla="*/ 327 h 617"/>
                <a:gd name="T46" fmla="*/ 442 w 448"/>
                <a:gd name="T47" fmla="*/ 327 h 617"/>
                <a:gd name="T48" fmla="*/ 387 w 448"/>
                <a:gd name="T49" fmla="*/ 314 h 617"/>
                <a:gd name="T50" fmla="*/ 386 w 448"/>
                <a:gd name="T51" fmla="*/ 313 h 617"/>
                <a:gd name="T52" fmla="*/ 383 w 448"/>
                <a:gd name="T53" fmla="*/ 313 h 617"/>
                <a:gd name="T54" fmla="*/ 371 w 448"/>
                <a:gd name="T55" fmla="*/ 312 h 617"/>
                <a:gd name="T56" fmla="*/ 379 w 448"/>
                <a:gd name="T57" fmla="*/ 303 h 617"/>
                <a:gd name="T58" fmla="*/ 416 w 448"/>
                <a:gd name="T59" fmla="*/ 212 h 617"/>
                <a:gd name="T60" fmla="*/ 416 w 448"/>
                <a:gd name="T61" fmla="*/ 98 h 617"/>
                <a:gd name="T62" fmla="*/ 416 w 448"/>
                <a:gd name="T63" fmla="*/ 95 h 617"/>
                <a:gd name="T64" fmla="*/ 416 w 448"/>
                <a:gd name="T65" fmla="*/ 95 h 617"/>
                <a:gd name="T66" fmla="*/ 416 w 448"/>
                <a:gd name="T67" fmla="*/ 94 h 617"/>
                <a:gd name="T68" fmla="*/ 416 w 448"/>
                <a:gd name="T69" fmla="*/ 88 h 617"/>
                <a:gd name="T70" fmla="*/ 416 w 448"/>
                <a:gd name="T71" fmla="*/ 16 h 617"/>
                <a:gd name="T72" fmla="*/ 400 w 448"/>
                <a:gd name="T73" fmla="*/ 0 h 617"/>
                <a:gd name="T74" fmla="*/ 254 w 448"/>
                <a:gd name="T75" fmla="*/ 0 h 617"/>
                <a:gd name="T76" fmla="*/ 149 w 448"/>
                <a:gd name="T77" fmla="*/ 105 h 617"/>
                <a:gd name="T78" fmla="*/ 149 w 448"/>
                <a:gd name="T79" fmla="*/ 212 h 617"/>
                <a:gd name="T80" fmla="*/ 186 w 448"/>
                <a:gd name="T81" fmla="*/ 303 h 617"/>
                <a:gd name="T82" fmla="*/ 194 w 448"/>
                <a:gd name="T83" fmla="*/ 312 h 617"/>
                <a:gd name="T84" fmla="*/ 182 w 448"/>
                <a:gd name="T85" fmla="*/ 313 h 617"/>
                <a:gd name="T86" fmla="*/ 179 w 448"/>
                <a:gd name="T87" fmla="*/ 313 h 617"/>
                <a:gd name="T88" fmla="*/ 177 w 448"/>
                <a:gd name="T89" fmla="*/ 314 h 617"/>
                <a:gd name="T90" fmla="*/ 0 w 448"/>
                <a:gd name="T91" fmla="*/ 508 h 617"/>
                <a:gd name="T92" fmla="*/ 0 w 448"/>
                <a:gd name="T93" fmla="*/ 601 h 617"/>
                <a:gd name="T94" fmla="*/ 16 w 448"/>
                <a:gd name="T95" fmla="*/ 617 h 617"/>
                <a:gd name="T96" fmla="*/ 260 w 448"/>
                <a:gd name="T97" fmla="*/ 617 h 617"/>
                <a:gd name="T98" fmla="*/ 260 w 448"/>
                <a:gd name="T99" fmla="*/ 585 h 617"/>
                <a:gd name="T100" fmla="*/ 32 w 448"/>
                <a:gd name="T101" fmla="*/ 585 h 617"/>
                <a:gd name="T102" fmla="*/ 32 w 448"/>
                <a:gd name="T103" fmla="*/ 508 h 617"/>
                <a:gd name="T104" fmla="*/ 174 w 448"/>
                <a:gd name="T105" fmla="*/ 346 h 617"/>
                <a:gd name="T106" fmla="*/ 177 w 448"/>
                <a:gd name="T107" fmla="*/ 346 h 617"/>
                <a:gd name="T108" fmla="*/ 271 w 448"/>
                <a:gd name="T109" fmla="*/ 440 h 617"/>
                <a:gd name="T110" fmla="*/ 278 w 448"/>
                <a:gd name="T111" fmla="*/ 444 h 617"/>
                <a:gd name="T112" fmla="*/ 280 w 448"/>
                <a:gd name="T113" fmla="*/ 444 h 617"/>
                <a:gd name="T114" fmla="*/ 297 w 448"/>
                <a:gd name="T115" fmla="*/ 410 h 617"/>
                <a:gd name="T116" fmla="*/ 365 w 448"/>
                <a:gd name="T117" fmla="*/ 349 h 617"/>
                <a:gd name="T118" fmla="*/ 448 w 448"/>
                <a:gd name="T119" fmla="*/ 329 h 617"/>
                <a:gd name="T120" fmla="*/ 442 w 448"/>
                <a:gd name="T121" fmla="*/ 327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8" h="617">
                  <a:moveTo>
                    <a:pt x="343" y="345"/>
                  </a:moveTo>
                  <a:lnTo>
                    <a:pt x="343" y="345"/>
                  </a:lnTo>
                  <a:lnTo>
                    <a:pt x="282" y="405"/>
                  </a:lnTo>
                  <a:lnTo>
                    <a:pt x="222" y="345"/>
                  </a:lnTo>
                  <a:lnTo>
                    <a:pt x="343" y="345"/>
                  </a:lnTo>
                  <a:close/>
                  <a:moveTo>
                    <a:pt x="254" y="32"/>
                  </a:moveTo>
                  <a:lnTo>
                    <a:pt x="254" y="32"/>
                  </a:lnTo>
                  <a:lnTo>
                    <a:pt x="383" y="32"/>
                  </a:lnTo>
                  <a:lnTo>
                    <a:pt x="383" y="88"/>
                  </a:lnTo>
                  <a:cubicBezTo>
                    <a:pt x="383" y="117"/>
                    <a:pt x="360" y="140"/>
                    <a:pt x="332" y="140"/>
                  </a:cubicBezTo>
                  <a:lnTo>
                    <a:pt x="181" y="140"/>
                  </a:lnTo>
                  <a:lnTo>
                    <a:pt x="181" y="105"/>
                  </a:lnTo>
                  <a:cubicBezTo>
                    <a:pt x="181" y="65"/>
                    <a:pt x="214" y="32"/>
                    <a:pt x="254" y="32"/>
                  </a:cubicBezTo>
                  <a:close/>
                  <a:moveTo>
                    <a:pt x="383" y="155"/>
                  </a:moveTo>
                  <a:lnTo>
                    <a:pt x="383" y="155"/>
                  </a:lnTo>
                  <a:lnTo>
                    <a:pt x="383" y="212"/>
                  </a:lnTo>
                  <a:cubicBezTo>
                    <a:pt x="383" y="267"/>
                    <a:pt x="338" y="313"/>
                    <a:pt x="282" y="313"/>
                  </a:cubicBezTo>
                  <a:cubicBezTo>
                    <a:pt x="227" y="313"/>
                    <a:pt x="181" y="267"/>
                    <a:pt x="181" y="212"/>
                  </a:cubicBezTo>
                  <a:lnTo>
                    <a:pt x="181" y="172"/>
                  </a:lnTo>
                  <a:lnTo>
                    <a:pt x="332" y="172"/>
                  </a:lnTo>
                  <a:cubicBezTo>
                    <a:pt x="347" y="172"/>
                    <a:pt x="362" y="168"/>
                    <a:pt x="375" y="160"/>
                  </a:cubicBezTo>
                  <a:lnTo>
                    <a:pt x="383" y="155"/>
                  </a:lnTo>
                  <a:close/>
                  <a:moveTo>
                    <a:pt x="442" y="327"/>
                  </a:moveTo>
                  <a:lnTo>
                    <a:pt x="442" y="327"/>
                  </a:lnTo>
                  <a:cubicBezTo>
                    <a:pt x="425" y="320"/>
                    <a:pt x="406" y="315"/>
                    <a:pt x="387" y="314"/>
                  </a:cubicBezTo>
                  <a:lnTo>
                    <a:pt x="386" y="313"/>
                  </a:lnTo>
                  <a:cubicBezTo>
                    <a:pt x="385" y="313"/>
                    <a:pt x="384" y="313"/>
                    <a:pt x="383" y="313"/>
                  </a:cubicBezTo>
                  <a:lnTo>
                    <a:pt x="371" y="312"/>
                  </a:lnTo>
                  <a:lnTo>
                    <a:pt x="379" y="303"/>
                  </a:lnTo>
                  <a:cubicBezTo>
                    <a:pt x="403" y="279"/>
                    <a:pt x="416" y="246"/>
                    <a:pt x="416" y="212"/>
                  </a:cubicBezTo>
                  <a:lnTo>
                    <a:pt x="416" y="98"/>
                  </a:lnTo>
                  <a:cubicBezTo>
                    <a:pt x="416" y="97"/>
                    <a:pt x="416" y="96"/>
                    <a:pt x="416" y="95"/>
                  </a:cubicBezTo>
                  <a:lnTo>
                    <a:pt x="416" y="95"/>
                  </a:lnTo>
                  <a:lnTo>
                    <a:pt x="416" y="94"/>
                  </a:lnTo>
                  <a:cubicBezTo>
                    <a:pt x="416" y="92"/>
                    <a:pt x="416" y="90"/>
                    <a:pt x="416" y="88"/>
                  </a:cubicBezTo>
                  <a:lnTo>
                    <a:pt x="416" y="16"/>
                  </a:lnTo>
                  <a:cubicBezTo>
                    <a:pt x="416" y="7"/>
                    <a:pt x="409" y="0"/>
                    <a:pt x="400" y="0"/>
                  </a:cubicBezTo>
                  <a:lnTo>
                    <a:pt x="254" y="0"/>
                  </a:lnTo>
                  <a:cubicBezTo>
                    <a:pt x="196" y="0"/>
                    <a:pt x="149" y="47"/>
                    <a:pt x="149" y="105"/>
                  </a:cubicBezTo>
                  <a:lnTo>
                    <a:pt x="149" y="212"/>
                  </a:lnTo>
                  <a:cubicBezTo>
                    <a:pt x="149" y="246"/>
                    <a:pt x="162" y="279"/>
                    <a:pt x="186" y="303"/>
                  </a:cubicBezTo>
                  <a:lnTo>
                    <a:pt x="194" y="312"/>
                  </a:lnTo>
                  <a:lnTo>
                    <a:pt x="182" y="313"/>
                  </a:lnTo>
                  <a:cubicBezTo>
                    <a:pt x="181" y="313"/>
                    <a:pt x="180" y="313"/>
                    <a:pt x="179" y="313"/>
                  </a:cubicBezTo>
                  <a:lnTo>
                    <a:pt x="177" y="314"/>
                  </a:lnTo>
                  <a:cubicBezTo>
                    <a:pt x="78" y="323"/>
                    <a:pt x="0" y="408"/>
                    <a:pt x="0" y="508"/>
                  </a:cubicBezTo>
                  <a:lnTo>
                    <a:pt x="0" y="601"/>
                  </a:lnTo>
                  <a:cubicBezTo>
                    <a:pt x="0" y="610"/>
                    <a:pt x="7" y="617"/>
                    <a:pt x="16" y="617"/>
                  </a:cubicBezTo>
                  <a:lnTo>
                    <a:pt x="260" y="617"/>
                  </a:lnTo>
                  <a:lnTo>
                    <a:pt x="260" y="585"/>
                  </a:lnTo>
                  <a:lnTo>
                    <a:pt x="32" y="585"/>
                  </a:lnTo>
                  <a:lnTo>
                    <a:pt x="32" y="508"/>
                  </a:lnTo>
                  <a:cubicBezTo>
                    <a:pt x="32" y="426"/>
                    <a:pt x="93" y="357"/>
                    <a:pt x="174" y="346"/>
                  </a:cubicBezTo>
                  <a:lnTo>
                    <a:pt x="177" y="346"/>
                  </a:lnTo>
                  <a:lnTo>
                    <a:pt x="271" y="440"/>
                  </a:lnTo>
                  <a:cubicBezTo>
                    <a:pt x="273" y="442"/>
                    <a:pt x="275" y="443"/>
                    <a:pt x="278" y="444"/>
                  </a:cubicBezTo>
                  <a:lnTo>
                    <a:pt x="280" y="444"/>
                  </a:lnTo>
                  <a:lnTo>
                    <a:pt x="297" y="410"/>
                  </a:lnTo>
                  <a:lnTo>
                    <a:pt x="365" y="349"/>
                  </a:lnTo>
                  <a:lnTo>
                    <a:pt x="448" y="329"/>
                  </a:lnTo>
                  <a:lnTo>
                    <a:pt x="442" y="32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7" name="Freeform 7">
              <a:extLst>
                <a:ext uri="{FF2B5EF4-FFF2-40B4-BE49-F238E27FC236}">
                  <a16:creationId xmlns="" xmlns:a16="http://schemas.microsoft.com/office/drawing/2014/main" id="{77163B9A-0260-2EED-A7DB-BCF8BBFFDA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2" y="1000"/>
              <a:ext cx="379" cy="418"/>
            </a:xfrm>
            <a:custGeom>
              <a:avLst/>
              <a:gdLst>
                <a:gd name="T0" fmla="*/ 590 w 622"/>
                <a:gd name="T1" fmla="*/ 646 h 678"/>
                <a:gd name="T2" fmla="*/ 590 w 622"/>
                <a:gd name="T3" fmla="*/ 646 h 678"/>
                <a:gd name="T4" fmla="*/ 32 w 622"/>
                <a:gd name="T5" fmla="*/ 646 h 678"/>
                <a:gd name="T6" fmla="*/ 32 w 622"/>
                <a:gd name="T7" fmla="*/ 559 h 678"/>
                <a:gd name="T8" fmla="*/ 191 w 622"/>
                <a:gd name="T9" fmla="*/ 378 h 678"/>
                <a:gd name="T10" fmla="*/ 195 w 622"/>
                <a:gd name="T11" fmla="*/ 378 h 678"/>
                <a:gd name="T12" fmla="*/ 300 w 622"/>
                <a:gd name="T13" fmla="*/ 482 h 678"/>
                <a:gd name="T14" fmla="*/ 322 w 622"/>
                <a:gd name="T15" fmla="*/ 482 h 678"/>
                <a:gd name="T16" fmla="*/ 426 w 622"/>
                <a:gd name="T17" fmla="*/ 378 h 678"/>
                <a:gd name="T18" fmla="*/ 430 w 622"/>
                <a:gd name="T19" fmla="*/ 378 h 678"/>
                <a:gd name="T20" fmla="*/ 590 w 622"/>
                <a:gd name="T21" fmla="*/ 559 h 678"/>
                <a:gd name="T22" fmla="*/ 590 w 622"/>
                <a:gd name="T23" fmla="*/ 646 h 678"/>
                <a:gd name="T24" fmla="*/ 383 w 622"/>
                <a:gd name="T25" fmla="*/ 376 h 678"/>
                <a:gd name="T26" fmla="*/ 383 w 622"/>
                <a:gd name="T27" fmla="*/ 376 h 678"/>
                <a:gd name="T28" fmla="*/ 311 w 622"/>
                <a:gd name="T29" fmla="*/ 449 h 678"/>
                <a:gd name="T30" fmla="*/ 239 w 622"/>
                <a:gd name="T31" fmla="*/ 376 h 678"/>
                <a:gd name="T32" fmla="*/ 383 w 622"/>
                <a:gd name="T33" fmla="*/ 376 h 678"/>
                <a:gd name="T34" fmla="*/ 197 w 622"/>
                <a:gd name="T35" fmla="*/ 231 h 678"/>
                <a:gd name="T36" fmla="*/ 197 w 622"/>
                <a:gd name="T37" fmla="*/ 231 h 678"/>
                <a:gd name="T38" fmla="*/ 197 w 622"/>
                <a:gd name="T39" fmla="*/ 185 h 678"/>
                <a:gd name="T40" fmla="*/ 366 w 622"/>
                <a:gd name="T41" fmla="*/ 185 h 678"/>
                <a:gd name="T42" fmla="*/ 412 w 622"/>
                <a:gd name="T43" fmla="*/ 172 h 678"/>
                <a:gd name="T44" fmla="*/ 425 w 622"/>
                <a:gd name="T45" fmla="*/ 165 h 678"/>
                <a:gd name="T46" fmla="*/ 425 w 622"/>
                <a:gd name="T47" fmla="*/ 231 h 678"/>
                <a:gd name="T48" fmla="*/ 311 w 622"/>
                <a:gd name="T49" fmla="*/ 345 h 678"/>
                <a:gd name="T50" fmla="*/ 197 w 622"/>
                <a:gd name="T51" fmla="*/ 231 h 678"/>
                <a:gd name="T52" fmla="*/ 197 w 622"/>
                <a:gd name="T53" fmla="*/ 114 h 678"/>
                <a:gd name="T54" fmla="*/ 197 w 622"/>
                <a:gd name="T55" fmla="*/ 114 h 678"/>
                <a:gd name="T56" fmla="*/ 280 w 622"/>
                <a:gd name="T57" fmla="*/ 30 h 678"/>
                <a:gd name="T58" fmla="*/ 425 w 622"/>
                <a:gd name="T59" fmla="*/ 30 h 678"/>
                <a:gd name="T60" fmla="*/ 425 w 622"/>
                <a:gd name="T61" fmla="*/ 95 h 678"/>
                <a:gd name="T62" fmla="*/ 366 w 622"/>
                <a:gd name="T63" fmla="*/ 154 h 678"/>
                <a:gd name="T64" fmla="*/ 197 w 622"/>
                <a:gd name="T65" fmla="*/ 154 h 678"/>
                <a:gd name="T66" fmla="*/ 197 w 622"/>
                <a:gd name="T67" fmla="*/ 114 h 678"/>
                <a:gd name="T68" fmla="*/ 427 w 622"/>
                <a:gd name="T69" fmla="*/ 346 h 678"/>
                <a:gd name="T70" fmla="*/ 427 w 622"/>
                <a:gd name="T71" fmla="*/ 346 h 678"/>
                <a:gd name="T72" fmla="*/ 425 w 622"/>
                <a:gd name="T73" fmla="*/ 346 h 678"/>
                <a:gd name="T74" fmla="*/ 422 w 622"/>
                <a:gd name="T75" fmla="*/ 345 h 678"/>
                <a:gd name="T76" fmla="*/ 404 w 622"/>
                <a:gd name="T77" fmla="*/ 344 h 678"/>
                <a:gd name="T78" fmla="*/ 416 w 622"/>
                <a:gd name="T79" fmla="*/ 331 h 678"/>
                <a:gd name="T80" fmla="*/ 456 w 622"/>
                <a:gd name="T81" fmla="*/ 231 h 678"/>
                <a:gd name="T82" fmla="*/ 456 w 622"/>
                <a:gd name="T83" fmla="*/ 105 h 678"/>
                <a:gd name="T84" fmla="*/ 456 w 622"/>
                <a:gd name="T85" fmla="*/ 103 h 678"/>
                <a:gd name="T86" fmla="*/ 456 w 622"/>
                <a:gd name="T87" fmla="*/ 102 h 678"/>
                <a:gd name="T88" fmla="*/ 456 w 622"/>
                <a:gd name="T89" fmla="*/ 101 h 678"/>
                <a:gd name="T90" fmla="*/ 456 w 622"/>
                <a:gd name="T91" fmla="*/ 95 h 678"/>
                <a:gd name="T92" fmla="*/ 456 w 622"/>
                <a:gd name="T93" fmla="*/ 15 h 678"/>
                <a:gd name="T94" fmla="*/ 441 w 622"/>
                <a:gd name="T95" fmla="*/ 0 h 678"/>
                <a:gd name="T96" fmla="*/ 280 w 622"/>
                <a:gd name="T97" fmla="*/ 0 h 678"/>
                <a:gd name="T98" fmla="*/ 165 w 622"/>
                <a:gd name="T99" fmla="*/ 114 h 678"/>
                <a:gd name="T100" fmla="*/ 165 w 622"/>
                <a:gd name="T101" fmla="*/ 231 h 678"/>
                <a:gd name="T102" fmla="*/ 206 w 622"/>
                <a:gd name="T103" fmla="*/ 331 h 678"/>
                <a:gd name="T104" fmla="*/ 218 w 622"/>
                <a:gd name="T105" fmla="*/ 344 h 678"/>
                <a:gd name="T106" fmla="*/ 200 w 622"/>
                <a:gd name="T107" fmla="*/ 345 h 678"/>
                <a:gd name="T108" fmla="*/ 196 w 622"/>
                <a:gd name="T109" fmla="*/ 346 h 678"/>
                <a:gd name="T110" fmla="*/ 195 w 622"/>
                <a:gd name="T111" fmla="*/ 346 h 678"/>
                <a:gd name="T112" fmla="*/ 0 w 622"/>
                <a:gd name="T113" fmla="*/ 559 h 678"/>
                <a:gd name="T114" fmla="*/ 0 w 622"/>
                <a:gd name="T115" fmla="*/ 662 h 678"/>
                <a:gd name="T116" fmla="*/ 16 w 622"/>
                <a:gd name="T117" fmla="*/ 678 h 678"/>
                <a:gd name="T118" fmla="*/ 606 w 622"/>
                <a:gd name="T119" fmla="*/ 678 h 678"/>
                <a:gd name="T120" fmla="*/ 622 w 622"/>
                <a:gd name="T121" fmla="*/ 662 h 678"/>
                <a:gd name="T122" fmla="*/ 622 w 622"/>
                <a:gd name="T123" fmla="*/ 559 h 678"/>
                <a:gd name="T124" fmla="*/ 427 w 622"/>
                <a:gd name="T125" fmla="*/ 34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2" h="678">
                  <a:moveTo>
                    <a:pt x="590" y="646"/>
                  </a:moveTo>
                  <a:lnTo>
                    <a:pt x="590" y="646"/>
                  </a:lnTo>
                  <a:lnTo>
                    <a:pt x="32" y="646"/>
                  </a:lnTo>
                  <a:lnTo>
                    <a:pt x="32" y="559"/>
                  </a:lnTo>
                  <a:cubicBezTo>
                    <a:pt x="32" y="468"/>
                    <a:pt x="100" y="390"/>
                    <a:pt x="191" y="378"/>
                  </a:cubicBezTo>
                  <a:lnTo>
                    <a:pt x="195" y="378"/>
                  </a:lnTo>
                  <a:lnTo>
                    <a:pt x="300" y="482"/>
                  </a:lnTo>
                  <a:cubicBezTo>
                    <a:pt x="306" y="488"/>
                    <a:pt x="316" y="488"/>
                    <a:pt x="322" y="482"/>
                  </a:cubicBezTo>
                  <a:lnTo>
                    <a:pt x="426" y="378"/>
                  </a:lnTo>
                  <a:lnTo>
                    <a:pt x="430" y="378"/>
                  </a:lnTo>
                  <a:cubicBezTo>
                    <a:pt x="522" y="390"/>
                    <a:pt x="590" y="468"/>
                    <a:pt x="590" y="559"/>
                  </a:cubicBezTo>
                  <a:lnTo>
                    <a:pt x="590" y="646"/>
                  </a:lnTo>
                  <a:close/>
                  <a:moveTo>
                    <a:pt x="383" y="376"/>
                  </a:moveTo>
                  <a:lnTo>
                    <a:pt x="383" y="376"/>
                  </a:lnTo>
                  <a:lnTo>
                    <a:pt x="311" y="449"/>
                  </a:lnTo>
                  <a:lnTo>
                    <a:pt x="239" y="376"/>
                  </a:lnTo>
                  <a:lnTo>
                    <a:pt x="383" y="376"/>
                  </a:lnTo>
                  <a:close/>
                  <a:moveTo>
                    <a:pt x="197" y="231"/>
                  </a:moveTo>
                  <a:lnTo>
                    <a:pt x="197" y="231"/>
                  </a:lnTo>
                  <a:lnTo>
                    <a:pt x="197" y="185"/>
                  </a:lnTo>
                  <a:lnTo>
                    <a:pt x="366" y="185"/>
                  </a:lnTo>
                  <a:cubicBezTo>
                    <a:pt x="382" y="185"/>
                    <a:pt x="398" y="181"/>
                    <a:pt x="412" y="172"/>
                  </a:cubicBezTo>
                  <a:lnTo>
                    <a:pt x="425" y="165"/>
                  </a:lnTo>
                  <a:lnTo>
                    <a:pt x="425" y="231"/>
                  </a:lnTo>
                  <a:cubicBezTo>
                    <a:pt x="425" y="294"/>
                    <a:pt x="374" y="345"/>
                    <a:pt x="311" y="345"/>
                  </a:cubicBezTo>
                  <a:cubicBezTo>
                    <a:pt x="248" y="345"/>
                    <a:pt x="197" y="294"/>
                    <a:pt x="197" y="231"/>
                  </a:cubicBezTo>
                  <a:close/>
                  <a:moveTo>
                    <a:pt x="197" y="114"/>
                  </a:moveTo>
                  <a:lnTo>
                    <a:pt x="197" y="114"/>
                  </a:lnTo>
                  <a:cubicBezTo>
                    <a:pt x="197" y="68"/>
                    <a:pt x="234" y="30"/>
                    <a:pt x="280" y="30"/>
                  </a:cubicBezTo>
                  <a:lnTo>
                    <a:pt x="425" y="30"/>
                  </a:lnTo>
                  <a:lnTo>
                    <a:pt x="425" y="95"/>
                  </a:lnTo>
                  <a:cubicBezTo>
                    <a:pt x="425" y="127"/>
                    <a:pt x="398" y="154"/>
                    <a:pt x="366" y="154"/>
                  </a:cubicBezTo>
                  <a:lnTo>
                    <a:pt x="197" y="154"/>
                  </a:lnTo>
                  <a:lnTo>
                    <a:pt x="197" y="114"/>
                  </a:lnTo>
                  <a:close/>
                  <a:moveTo>
                    <a:pt x="427" y="346"/>
                  </a:moveTo>
                  <a:lnTo>
                    <a:pt x="427" y="346"/>
                  </a:lnTo>
                  <a:lnTo>
                    <a:pt x="425" y="346"/>
                  </a:lnTo>
                  <a:cubicBezTo>
                    <a:pt x="424" y="345"/>
                    <a:pt x="423" y="345"/>
                    <a:pt x="422" y="345"/>
                  </a:cubicBezTo>
                  <a:lnTo>
                    <a:pt x="404" y="344"/>
                  </a:lnTo>
                  <a:lnTo>
                    <a:pt x="416" y="331"/>
                  </a:lnTo>
                  <a:cubicBezTo>
                    <a:pt x="442" y="304"/>
                    <a:pt x="456" y="268"/>
                    <a:pt x="456" y="231"/>
                  </a:cubicBezTo>
                  <a:lnTo>
                    <a:pt x="456" y="105"/>
                  </a:lnTo>
                  <a:cubicBezTo>
                    <a:pt x="456" y="104"/>
                    <a:pt x="456" y="103"/>
                    <a:pt x="456" y="103"/>
                  </a:cubicBezTo>
                  <a:lnTo>
                    <a:pt x="456" y="102"/>
                  </a:lnTo>
                  <a:lnTo>
                    <a:pt x="456" y="101"/>
                  </a:lnTo>
                  <a:cubicBezTo>
                    <a:pt x="456" y="99"/>
                    <a:pt x="456" y="97"/>
                    <a:pt x="456" y="95"/>
                  </a:cubicBezTo>
                  <a:lnTo>
                    <a:pt x="456" y="15"/>
                  </a:lnTo>
                  <a:cubicBezTo>
                    <a:pt x="456" y="7"/>
                    <a:pt x="449" y="0"/>
                    <a:pt x="441" y="0"/>
                  </a:cubicBezTo>
                  <a:lnTo>
                    <a:pt x="280" y="0"/>
                  </a:lnTo>
                  <a:cubicBezTo>
                    <a:pt x="217" y="0"/>
                    <a:pt x="165" y="51"/>
                    <a:pt x="165" y="114"/>
                  </a:cubicBezTo>
                  <a:lnTo>
                    <a:pt x="165" y="231"/>
                  </a:lnTo>
                  <a:cubicBezTo>
                    <a:pt x="165" y="268"/>
                    <a:pt x="180" y="304"/>
                    <a:pt x="206" y="331"/>
                  </a:cubicBezTo>
                  <a:lnTo>
                    <a:pt x="218" y="344"/>
                  </a:lnTo>
                  <a:lnTo>
                    <a:pt x="200" y="345"/>
                  </a:lnTo>
                  <a:cubicBezTo>
                    <a:pt x="199" y="345"/>
                    <a:pt x="198" y="345"/>
                    <a:pt x="196" y="346"/>
                  </a:cubicBezTo>
                  <a:lnTo>
                    <a:pt x="195" y="346"/>
                  </a:lnTo>
                  <a:cubicBezTo>
                    <a:pt x="86" y="356"/>
                    <a:pt x="0" y="450"/>
                    <a:pt x="0" y="559"/>
                  </a:cubicBezTo>
                  <a:lnTo>
                    <a:pt x="0" y="662"/>
                  </a:lnTo>
                  <a:cubicBezTo>
                    <a:pt x="0" y="670"/>
                    <a:pt x="7" y="678"/>
                    <a:pt x="16" y="678"/>
                  </a:cubicBezTo>
                  <a:lnTo>
                    <a:pt x="606" y="678"/>
                  </a:lnTo>
                  <a:cubicBezTo>
                    <a:pt x="615" y="678"/>
                    <a:pt x="622" y="670"/>
                    <a:pt x="622" y="662"/>
                  </a:cubicBezTo>
                  <a:lnTo>
                    <a:pt x="622" y="559"/>
                  </a:lnTo>
                  <a:cubicBezTo>
                    <a:pt x="622" y="450"/>
                    <a:pt x="536" y="356"/>
                    <a:pt x="427" y="34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</p:grpSp>
    </p:spTree>
    <p:extLst>
      <p:ext uri="{BB962C8B-B14F-4D97-AF65-F5344CB8AC3E}">
        <p14:creationId xmlns:p14="http://schemas.microsoft.com/office/powerpoint/2010/main" val="4159295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Organización preventiva de la entidad empleadora y los lugares de </a:t>
            </a:r>
            <a:r>
              <a:rPr lang="es-CL" dirty="0" smtClean="0"/>
              <a:t>trabajo</a:t>
            </a: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24</a:t>
            </a:fld>
            <a:endParaRPr lang="es-CL" dirty="0"/>
          </a:p>
        </p:txBody>
      </p:sp>
      <p:sp>
        <p:nvSpPr>
          <p:cNvPr id="13" name="Rectángulo 12"/>
          <p:cNvSpPr/>
          <p:nvPr/>
        </p:nvSpPr>
        <p:spPr>
          <a:xfrm>
            <a:off x="0" y="2486416"/>
            <a:ext cx="12192000" cy="4371584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65" name="Rectángulo 64"/>
          <p:cNvSpPr/>
          <p:nvPr/>
        </p:nvSpPr>
        <p:spPr>
          <a:xfrm>
            <a:off x="1148400" y="2880873"/>
            <a:ext cx="1061354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13C045"/>
              </a:buClr>
            </a:pPr>
            <a:r>
              <a:rPr lang="es-MX" sz="1600" dirty="0"/>
              <a:t>Funciones que deberá cumplir el Departamento de Prevención de Riesgos:</a:t>
            </a:r>
          </a:p>
          <a:p>
            <a:pPr algn="just">
              <a:buClr>
                <a:srgbClr val="13C045"/>
              </a:buClr>
            </a:pPr>
            <a:endParaRPr lang="es-MX" sz="1600" dirty="0"/>
          </a:p>
          <a:p>
            <a:pPr marL="342900" indent="-342900" algn="just">
              <a:buClr>
                <a:srgbClr val="13C045"/>
              </a:buClr>
              <a:buFont typeface="+mj-lt"/>
              <a:buAutoNum type="arabicPeriod" startAt="6"/>
            </a:pPr>
            <a:r>
              <a:rPr lang="es-MX" sz="1600" dirty="0"/>
              <a:t>Diseñar e implementar un </a:t>
            </a:r>
            <a:r>
              <a:rPr lang="es-MX" sz="1600" dirty="0">
                <a:solidFill>
                  <a:srgbClr val="13C045"/>
                </a:solidFill>
              </a:rPr>
              <a:t>programa de capacitación </a:t>
            </a:r>
            <a:r>
              <a:rPr lang="es-MX" sz="1600" dirty="0"/>
              <a:t>a las personas trabajadoras de la entidad empleadora en materias de seguridad y salud en el trabajo. </a:t>
            </a:r>
          </a:p>
          <a:p>
            <a:pPr marL="342900" indent="-342900" algn="just">
              <a:buClr>
                <a:srgbClr val="13C045"/>
              </a:buClr>
              <a:buFont typeface="+mj-lt"/>
              <a:buAutoNum type="arabicPeriod" startAt="6"/>
            </a:pPr>
            <a:r>
              <a:rPr lang="es-MX" sz="1600" dirty="0"/>
              <a:t>Implementar </a:t>
            </a:r>
            <a:r>
              <a:rPr lang="es-MX" sz="1600" dirty="0">
                <a:solidFill>
                  <a:srgbClr val="13C045"/>
                </a:solidFill>
              </a:rPr>
              <a:t>programas de vigilancia ambiental y de la salud</a:t>
            </a:r>
            <a:r>
              <a:rPr lang="es-MX" sz="1600" dirty="0"/>
              <a:t> de las personas trabajadoras, conforme a los riesgos existentes en el lugar de trabajo y a lo establecido por la normativa o a lo dispuesto por el respectivo organismo administrador del seguro de la ley N° 16.744.</a:t>
            </a:r>
            <a:endParaRPr lang="es-CL" sz="1600" dirty="0"/>
          </a:p>
          <a:p>
            <a:pPr marL="342900" indent="-342900" algn="just">
              <a:buClr>
                <a:srgbClr val="13C045"/>
              </a:buClr>
              <a:buFont typeface="+mj-lt"/>
              <a:buAutoNum type="arabicPeriod" startAt="8"/>
            </a:pPr>
            <a:r>
              <a:rPr lang="es-MX" sz="1600" dirty="0"/>
              <a:t>Difundir y </a:t>
            </a:r>
            <a:r>
              <a:rPr lang="es-MX" sz="1600" dirty="0">
                <a:solidFill>
                  <a:srgbClr val="13C045"/>
                </a:solidFill>
              </a:rPr>
              <a:t>promover estilos de vida saludable </a:t>
            </a:r>
            <a:r>
              <a:rPr lang="es-MX" sz="1600" dirty="0"/>
              <a:t>y la certificación de buenos estándares en seguridad y salud en el trabajo. </a:t>
            </a:r>
          </a:p>
          <a:p>
            <a:pPr marL="342900" indent="-342900" algn="just">
              <a:buClr>
                <a:srgbClr val="13C045"/>
              </a:buClr>
              <a:buFont typeface="+mj-lt"/>
              <a:buAutoNum type="arabicPeriod" startAt="8"/>
            </a:pPr>
            <a:r>
              <a:rPr lang="es-MX" sz="1600" dirty="0"/>
              <a:t>Adoptar, de conformidad a la normativa vigente en la materia, las medidas para la </a:t>
            </a:r>
            <a:r>
              <a:rPr lang="es-MX" sz="1600" dirty="0">
                <a:solidFill>
                  <a:srgbClr val="13C045"/>
                </a:solidFill>
              </a:rPr>
              <a:t>prevención de los factores de riesgos asociados a los efectos en los lugares de trabajo del consumo de alcohol y drogas</a:t>
            </a:r>
            <a:r>
              <a:rPr lang="es-MX" sz="1600" dirty="0"/>
              <a:t>. </a:t>
            </a:r>
          </a:p>
          <a:p>
            <a:pPr marL="342900" indent="-342900" algn="just">
              <a:buClr>
                <a:srgbClr val="13C045"/>
              </a:buClr>
              <a:buFont typeface="+mj-lt"/>
              <a:buAutoNum type="arabicPeriod" startAt="8"/>
            </a:pPr>
            <a:r>
              <a:rPr lang="es-MX" sz="1600" dirty="0"/>
              <a:t>Colaborar con la entidad empleadora en el </a:t>
            </a:r>
            <a:r>
              <a:rPr lang="es-MX" sz="1600" dirty="0">
                <a:solidFill>
                  <a:srgbClr val="13C045"/>
                </a:solidFill>
              </a:rPr>
              <a:t>control y evaluación del cumplimiento de la normativa legal y normas internas </a:t>
            </a:r>
            <a:r>
              <a:rPr lang="es-MX" sz="1600" dirty="0"/>
              <a:t>que regulan las materias de seguridad y salud en el trabajo. </a:t>
            </a:r>
            <a:endParaRPr lang="es-MX" sz="1600" dirty="0"/>
          </a:p>
        </p:txBody>
      </p:sp>
      <p:sp>
        <p:nvSpPr>
          <p:cNvPr id="11" name="Freeform 166">
            <a:extLst>
              <a:ext uri="{FF2B5EF4-FFF2-40B4-BE49-F238E27FC236}">
                <a16:creationId xmlns:a16="http://schemas.microsoft.com/office/drawing/2014/main" xmlns="" id="{8E10D62E-9505-C415-883A-6F3016CC23EC}"/>
              </a:ext>
            </a:extLst>
          </p:cNvPr>
          <p:cNvSpPr>
            <a:spLocks noEditPoints="1"/>
          </p:cNvSpPr>
          <p:nvPr/>
        </p:nvSpPr>
        <p:spPr bwMode="auto">
          <a:xfrm>
            <a:off x="517318" y="1633025"/>
            <a:ext cx="394096" cy="388168"/>
          </a:xfrm>
          <a:custGeom>
            <a:avLst/>
            <a:gdLst>
              <a:gd name="T0" fmla="*/ 532 w 809"/>
              <a:gd name="T1" fmla="*/ 747 h 781"/>
              <a:gd name="T2" fmla="*/ 642 w 809"/>
              <a:gd name="T3" fmla="*/ 686 h 781"/>
              <a:gd name="T4" fmla="*/ 776 w 809"/>
              <a:gd name="T5" fmla="*/ 716 h 781"/>
              <a:gd name="T6" fmla="*/ 404 w 809"/>
              <a:gd name="T7" fmla="*/ 566 h 781"/>
              <a:gd name="T8" fmla="*/ 475 w 809"/>
              <a:gd name="T9" fmla="*/ 496 h 781"/>
              <a:gd name="T10" fmla="*/ 283 w 809"/>
              <a:gd name="T11" fmla="*/ 271 h 781"/>
              <a:gd name="T12" fmla="*/ 416 w 809"/>
              <a:gd name="T13" fmla="*/ 241 h 781"/>
              <a:gd name="T14" fmla="*/ 526 w 809"/>
              <a:gd name="T15" fmla="*/ 303 h 781"/>
              <a:gd name="T16" fmla="*/ 416 w 809"/>
              <a:gd name="T17" fmla="*/ 195 h 781"/>
              <a:gd name="T18" fmla="*/ 393 w 809"/>
              <a:gd name="T19" fmla="*/ 195 h 781"/>
              <a:gd name="T20" fmla="*/ 360 w 809"/>
              <a:gd name="T21" fmla="*/ 105 h 781"/>
              <a:gd name="T22" fmla="*/ 449 w 809"/>
              <a:gd name="T23" fmla="*/ 117 h 781"/>
              <a:gd name="T24" fmla="*/ 360 w 809"/>
              <a:gd name="T25" fmla="*/ 105 h 781"/>
              <a:gd name="T26" fmla="*/ 390 w 809"/>
              <a:gd name="T27" fmla="*/ 32 h 781"/>
              <a:gd name="T28" fmla="*/ 430 w 809"/>
              <a:gd name="T29" fmla="*/ 72 h 781"/>
              <a:gd name="T30" fmla="*/ 666 w 809"/>
              <a:gd name="T31" fmla="*/ 639 h 781"/>
              <a:gd name="T32" fmla="*/ 643 w 809"/>
              <a:gd name="T33" fmla="*/ 639 h 781"/>
              <a:gd name="T34" fmla="*/ 610 w 809"/>
              <a:gd name="T35" fmla="*/ 550 h 781"/>
              <a:gd name="T36" fmla="*/ 698 w 809"/>
              <a:gd name="T37" fmla="*/ 562 h 781"/>
              <a:gd name="T38" fmla="*/ 610 w 809"/>
              <a:gd name="T39" fmla="*/ 550 h 781"/>
              <a:gd name="T40" fmla="*/ 640 w 809"/>
              <a:gd name="T41" fmla="*/ 477 h 781"/>
              <a:gd name="T42" fmla="*/ 680 w 809"/>
              <a:gd name="T43" fmla="*/ 516 h 781"/>
              <a:gd name="T44" fmla="*/ 199 w 809"/>
              <a:gd name="T45" fmla="*/ 562 h 781"/>
              <a:gd name="T46" fmla="*/ 110 w 809"/>
              <a:gd name="T47" fmla="*/ 562 h 781"/>
              <a:gd name="T48" fmla="*/ 199 w 809"/>
              <a:gd name="T49" fmla="*/ 546 h 781"/>
              <a:gd name="T50" fmla="*/ 143 w 809"/>
              <a:gd name="T51" fmla="*/ 639 h 781"/>
              <a:gd name="T52" fmla="*/ 155 w 809"/>
              <a:gd name="T53" fmla="*/ 651 h 781"/>
              <a:gd name="T54" fmla="*/ 276 w 809"/>
              <a:gd name="T55" fmla="*/ 716 h 781"/>
              <a:gd name="T56" fmla="*/ 33 w 809"/>
              <a:gd name="T57" fmla="*/ 716 h 781"/>
              <a:gd name="T58" fmla="*/ 166 w 809"/>
              <a:gd name="T59" fmla="*/ 686 h 781"/>
              <a:gd name="T60" fmla="*/ 110 w 809"/>
              <a:gd name="T61" fmla="*/ 507 h 781"/>
              <a:gd name="T62" fmla="*/ 199 w 809"/>
              <a:gd name="T63" fmla="*/ 477 h 781"/>
              <a:gd name="T64" fmla="*/ 110 w 809"/>
              <a:gd name="T65" fmla="*/ 516 h 781"/>
              <a:gd name="T66" fmla="*/ 717 w 809"/>
              <a:gd name="T67" fmla="*/ 607 h 781"/>
              <a:gd name="T68" fmla="*/ 732 w 809"/>
              <a:gd name="T69" fmla="*/ 501 h 781"/>
              <a:gd name="T70" fmla="*/ 715 w 809"/>
              <a:gd name="T71" fmla="*/ 444 h 781"/>
              <a:gd name="T72" fmla="*/ 577 w 809"/>
              <a:gd name="T73" fmla="*/ 515 h 781"/>
              <a:gd name="T74" fmla="*/ 422 w 809"/>
              <a:gd name="T75" fmla="*/ 394 h 781"/>
              <a:gd name="T76" fmla="*/ 559 w 809"/>
              <a:gd name="T77" fmla="*/ 319 h 781"/>
              <a:gd name="T78" fmla="*/ 482 w 809"/>
              <a:gd name="T79" fmla="*/ 117 h 781"/>
              <a:gd name="T80" fmla="*/ 482 w 809"/>
              <a:gd name="T81" fmla="*/ 53 h 781"/>
              <a:gd name="T82" fmla="*/ 390 w 809"/>
              <a:gd name="T83" fmla="*/ 0 h 781"/>
              <a:gd name="T84" fmla="*/ 342 w 809"/>
              <a:gd name="T85" fmla="*/ 163 h 781"/>
              <a:gd name="T86" fmla="*/ 266 w 809"/>
              <a:gd name="T87" fmla="*/ 336 h 781"/>
              <a:gd name="T88" fmla="*/ 301 w 809"/>
              <a:gd name="T89" fmla="*/ 496 h 781"/>
              <a:gd name="T90" fmla="*/ 232 w 809"/>
              <a:gd name="T91" fmla="*/ 503 h 781"/>
              <a:gd name="T92" fmla="*/ 232 w 809"/>
              <a:gd name="T93" fmla="*/ 460 h 781"/>
              <a:gd name="T94" fmla="*/ 77 w 809"/>
              <a:gd name="T95" fmla="*/ 507 h 781"/>
              <a:gd name="T96" fmla="*/ 0 w 809"/>
              <a:gd name="T97" fmla="*/ 716 h 781"/>
              <a:gd name="T98" fmla="*/ 293 w 809"/>
              <a:gd name="T99" fmla="*/ 781 h 781"/>
              <a:gd name="T100" fmla="*/ 217 w 809"/>
              <a:gd name="T101" fmla="*/ 607 h 781"/>
              <a:gd name="T102" fmla="*/ 315 w 809"/>
              <a:gd name="T103" fmla="*/ 549 h 781"/>
              <a:gd name="T104" fmla="*/ 577 w 809"/>
              <a:gd name="T105" fmla="*/ 549 h 781"/>
              <a:gd name="T106" fmla="*/ 499 w 809"/>
              <a:gd name="T107" fmla="*/ 716 h 781"/>
              <a:gd name="T108" fmla="*/ 793 w 809"/>
              <a:gd name="T109" fmla="*/ 781 h 781"/>
              <a:gd name="T110" fmla="*/ 717 w 809"/>
              <a:gd name="T111" fmla="*/ 607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09" h="781">
                <a:moveTo>
                  <a:pt x="776" y="747"/>
                </a:moveTo>
                <a:lnTo>
                  <a:pt x="776" y="747"/>
                </a:lnTo>
                <a:lnTo>
                  <a:pt x="532" y="747"/>
                </a:lnTo>
                <a:lnTo>
                  <a:pt x="532" y="716"/>
                </a:lnTo>
                <a:cubicBezTo>
                  <a:pt x="532" y="678"/>
                  <a:pt x="560" y="646"/>
                  <a:pt x="597" y="640"/>
                </a:cubicBezTo>
                <a:lnTo>
                  <a:pt x="642" y="686"/>
                </a:lnTo>
                <a:cubicBezTo>
                  <a:pt x="649" y="692"/>
                  <a:pt x="660" y="692"/>
                  <a:pt x="666" y="686"/>
                </a:cubicBezTo>
                <a:lnTo>
                  <a:pt x="712" y="640"/>
                </a:lnTo>
                <a:cubicBezTo>
                  <a:pt x="748" y="646"/>
                  <a:pt x="776" y="678"/>
                  <a:pt x="776" y="716"/>
                </a:cubicBezTo>
                <a:lnTo>
                  <a:pt x="776" y="747"/>
                </a:lnTo>
                <a:close/>
                <a:moveTo>
                  <a:pt x="404" y="566"/>
                </a:moveTo>
                <a:lnTo>
                  <a:pt x="404" y="566"/>
                </a:lnTo>
                <a:cubicBezTo>
                  <a:pt x="366" y="566"/>
                  <a:pt x="334" y="535"/>
                  <a:pt x="334" y="496"/>
                </a:cubicBezTo>
                <a:cubicBezTo>
                  <a:pt x="334" y="457"/>
                  <a:pt x="366" y="425"/>
                  <a:pt x="404" y="425"/>
                </a:cubicBezTo>
                <a:cubicBezTo>
                  <a:pt x="443" y="425"/>
                  <a:pt x="475" y="457"/>
                  <a:pt x="475" y="496"/>
                </a:cubicBezTo>
                <a:cubicBezTo>
                  <a:pt x="475" y="535"/>
                  <a:pt x="443" y="566"/>
                  <a:pt x="404" y="566"/>
                </a:cubicBezTo>
                <a:close/>
                <a:moveTo>
                  <a:pt x="283" y="271"/>
                </a:moveTo>
                <a:lnTo>
                  <a:pt x="283" y="271"/>
                </a:lnTo>
                <a:cubicBezTo>
                  <a:pt x="283" y="234"/>
                  <a:pt x="310" y="202"/>
                  <a:pt x="347" y="196"/>
                </a:cubicBezTo>
                <a:lnTo>
                  <a:pt x="393" y="241"/>
                </a:lnTo>
                <a:cubicBezTo>
                  <a:pt x="399" y="248"/>
                  <a:pt x="410" y="248"/>
                  <a:pt x="416" y="241"/>
                </a:cubicBezTo>
                <a:lnTo>
                  <a:pt x="462" y="196"/>
                </a:lnTo>
                <a:cubicBezTo>
                  <a:pt x="499" y="202"/>
                  <a:pt x="526" y="234"/>
                  <a:pt x="526" y="271"/>
                </a:cubicBezTo>
                <a:lnTo>
                  <a:pt x="526" y="303"/>
                </a:lnTo>
                <a:lnTo>
                  <a:pt x="283" y="303"/>
                </a:lnTo>
                <a:lnTo>
                  <a:pt x="283" y="271"/>
                </a:lnTo>
                <a:close/>
                <a:moveTo>
                  <a:pt x="416" y="195"/>
                </a:moveTo>
                <a:lnTo>
                  <a:pt x="416" y="195"/>
                </a:lnTo>
                <a:lnTo>
                  <a:pt x="404" y="206"/>
                </a:lnTo>
                <a:lnTo>
                  <a:pt x="393" y="195"/>
                </a:lnTo>
                <a:lnTo>
                  <a:pt x="416" y="195"/>
                </a:lnTo>
                <a:close/>
                <a:moveTo>
                  <a:pt x="360" y="105"/>
                </a:moveTo>
                <a:lnTo>
                  <a:pt x="360" y="105"/>
                </a:lnTo>
                <a:lnTo>
                  <a:pt x="430" y="105"/>
                </a:lnTo>
                <a:cubicBezTo>
                  <a:pt x="436" y="105"/>
                  <a:pt x="443" y="104"/>
                  <a:pt x="449" y="102"/>
                </a:cubicBezTo>
                <a:lnTo>
                  <a:pt x="449" y="117"/>
                </a:lnTo>
                <a:cubicBezTo>
                  <a:pt x="449" y="142"/>
                  <a:pt x="429" y="161"/>
                  <a:pt x="404" y="161"/>
                </a:cubicBezTo>
                <a:cubicBezTo>
                  <a:pt x="380" y="161"/>
                  <a:pt x="360" y="142"/>
                  <a:pt x="360" y="117"/>
                </a:cubicBezTo>
                <a:lnTo>
                  <a:pt x="360" y="105"/>
                </a:lnTo>
                <a:close/>
                <a:moveTo>
                  <a:pt x="360" y="62"/>
                </a:moveTo>
                <a:lnTo>
                  <a:pt x="360" y="62"/>
                </a:lnTo>
                <a:cubicBezTo>
                  <a:pt x="360" y="46"/>
                  <a:pt x="373" y="32"/>
                  <a:pt x="390" y="32"/>
                </a:cubicBezTo>
                <a:lnTo>
                  <a:pt x="449" y="32"/>
                </a:lnTo>
                <a:lnTo>
                  <a:pt x="449" y="53"/>
                </a:lnTo>
                <a:cubicBezTo>
                  <a:pt x="449" y="63"/>
                  <a:pt x="440" y="72"/>
                  <a:pt x="430" y="72"/>
                </a:cubicBezTo>
                <a:lnTo>
                  <a:pt x="360" y="72"/>
                </a:lnTo>
                <a:lnTo>
                  <a:pt x="360" y="62"/>
                </a:lnTo>
                <a:close/>
                <a:moveTo>
                  <a:pt x="666" y="639"/>
                </a:moveTo>
                <a:lnTo>
                  <a:pt x="666" y="639"/>
                </a:lnTo>
                <a:lnTo>
                  <a:pt x="654" y="651"/>
                </a:lnTo>
                <a:lnTo>
                  <a:pt x="643" y="639"/>
                </a:lnTo>
                <a:lnTo>
                  <a:pt x="666" y="639"/>
                </a:lnTo>
                <a:close/>
                <a:moveTo>
                  <a:pt x="610" y="550"/>
                </a:moveTo>
                <a:lnTo>
                  <a:pt x="610" y="550"/>
                </a:lnTo>
                <a:lnTo>
                  <a:pt x="680" y="550"/>
                </a:lnTo>
                <a:cubicBezTo>
                  <a:pt x="686" y="550"/>
                  <a:pt x="693" y="548"/>
                  <a:pt x="698" y="546"/>
                </a:cubicBezTo>
                <a:lnTo>
                  <a:pt x="698" y="562"/>
                </a:lnTo>
                <a:cubicBezTo>
                  <a:pt x="698" y="586"/>
                  <a:pt x="679" y="606"/>
                  <a:pt x="654" y="606"/>
                </a:cubicBezTo>
                <a:cubicBezTo>
                  <a:pt x="630" y="606"/>
                  <a:pt x="610" y="586"/>
                  <a:pt x="610" y="562"/>
                </a:cubicBezTo>
                <a:lnTo>
                  <a:pt x="610" y="550"/>
                </a:lnTo>
                <a:close/>
                <a:moveTo>
                  <a:pt x="610" y="507"/>
                </a:moveTo>
                <a:lnTo>
                  <a:pt x="610" y="507"/>
                </a:lnTo>
                <a:cubicBezTo>
                  <a:pt x="610" y="490"/>
                  <a:pt x="623" y="477"/>
                  <a:pt x="640" y="477"/>
                </a:cubicBezTo>
                <a:lnTo>
                  <a:pt x="698" y="477"/>
                </a:lnTo>
                <a:lnTo>
                  <a:pt x="698" y="498"/>
                </a:lnTo>
                <a:cubicBezTo>
                  <a:pt x="698" y="508"/>
                  <a:pt x="690" y="516"/>
                  <a:pt x="680" y="516"/>
                </a:cubicBezTo>
                <a:lnTo>
                  <a:pt x="610" y="516"/>
                </a:lnTo>
                <a:lnTo>
                  <a:pt x="610" y="507"/>
                </a:lnTo>
                <a:close/>
                <a:moveTo>
                  <a:pt x="199" y="562"/>
                </a:moveTo>
                <a:lnTo>
                  <a:pt x="199" y="562"/>
                </a:lnTo>
                <a:cubicBezTo>
                  <a:pt x="199" y="586"/>
                  <a:pt x="179" y="606"/>
                  <a:pt x="155" y="606"/>
                </a:cubicBezTo>
                <a:cubicBezTo>
                  <a:pt x="130" y="606"/>
                  <a:pt x="110" y="586"/>
                  <a:pt x="110" y="562"/>
                </a:cubicBezTo>
                <a:lnTo>
                  <a:pt x="110" y="550"/>
                </a:lnTo>
                <a:lnTo>
                  <a:pt x="180" y="550"/>
                </a:lnTo>
                <a:cubicBezTo>
                  <a:pt x="187" y="550"/>
                  <a:pt x="193" y="548"/>
                  <a:pt x="199" y="546"/>
                </a:cubicBezTo>
                <a:lnTo>
                  <a:pt x="199" y="549"/>
                </a:lnTo>
                <a:lnTo>
                  <a:pt x="199" y="562"/>
                </a:lnTo>
                <a:close/>
                <a:moveTo>
                  <a:pt x="143" y="639"/>
                </a:moveTo>
                <a:lnTo>
                  <a:pt x="143" y="639"/>
                </a:lnTo>
                <a:lnTo>
                  <a:pt x="166" y="639"/>
                </a:lnTo>
                <a:lnTo>
                  <a:pt x="155" y="651"/>
                </a:lnTo>
                <a:lnTo>
                  <a:pt x="143" y="639"/>
                </a:lnTo>
                <a:close/>
                <a:moveTo>
                  <a:pt x="276" y="716"/>
                </a:moveTo>
                <a:lnTo>
                  <a:pt x="276" y="716"/>
                </a:lnTo>
                <a:lnTo>
                  <a:pt x="276" y="747"/>
                </a:lnTo>
                <a:lnTo>
                  <a:pt x="33" y="747"/>
                </a:lnTo>
                <a:lnTo>
                  <a:pt x="33" y="716"/>
                </a:lnTo>
                <a:cubicBezTo>
                  <a:pt x="33" y="678"/>
                  <a:pt x="60" y="646"/>
                  <a:pt x="97" y="640"/>
                </a:cubicBezTo>
                <a:lnTo>
                  <a:pt x="143" y="686"/>
                </a:lnTo>
                <a:cubicBezTo>
                  <a:pt x="149" y="692"/>
                  <a:pt x="160" y="692"/>
                  <a:pt x="166" y="686"/>
                </a:cubicBezTo>
                <a:lnTo>
                  <a:pt x="212" y="640"/>
                </a:lnTo>
                <a:cubicBezTo>
                  <a:pt x="249" y="646"/>
                  <a:pt x="276" y="678"/>
                  <a:pt x="276" y="716"/>
                </a:cubicBezTo>
                <a:close/>
                <a:moveTo>
                  <a:pt x="110" y="507"/>
                </a:moveTo>
                <a:lnTo>
                  <a:pt x="110" y="507"/>
                </a:lnTo>
                <a:cubicBezTo>
                  <a:pt x="110" y="490"/>
                  <a:pt x="124" y="477"/>
                  <a:pt x="140" y="477"/>
                </a:cubicBezTo>
                <a:lnTo>
                  <a:pt x="199" y="477"/>
                </a:lnTo>
                <a:lnTo>
                  <a:pt x="199" y="498"/>
                </a:lnTo>
                <a:cubicBezTo>
                  <a:pt x="199" y="508"/>
                  <a:pt x="190" y="516"/>
                  <a:pt x="180" y="516"/>
                </a:cubicBezTo>
                <a:lnTo>
                  <a:pt x="110" y="516"/>
                </a:lnTo>
                <a:lnTo>
                  <a:pt x="110" y="507"/>
                </a:lnTo>
                <a:close/>
                <a:moveTo>
                  <a:pt x="717" y="607"/>
                </a:moveTo>
                <a:lnTo>
                  <a:pt x="717" y="607"/>
                </a:lnTo>
                <a:cubicBezTo>
                  <a:pt x="726" y="594"/>
                  <a:pt x="732" y="578"/>
                  <a:pt x="732" y="562"/>
                </a:cubicBezTo>
                <a:lnTo>
                  <a:pt x="732" y="503"/>
                </a:lnTo>
                <a:cubicBezTo>
                  <a:pt x="732" y="502"/>
                  <a:pt x="732" y="501"/>
                  <a:pt x="732" y="501"/>
                </a:cubicBezTo>
                <a:cubicBezTo>
                  <a:pt x="732" y="500"/>
                  <a:pt x="732" y="499"/>
                  <a:pt x="732" y="498"/>
                </a:cubicBezTo>
                <a:lnTo>
                  <a:pt x="732" y="460"/>
                </a:lnTo>
                <a:cubicBezTo>
                  <a:pt x="732" y="451"/>
                  <a:pt x="724" y="444"/>
                  <a:pt x="715" y="444"/>
                </a:cubicBezTo>
                <a:lnTo>
                  <a:pt x="640" y="444"/>
                </a:lnTo>
                <a:cubicBezTo>
                  <a:pt x="605" y="444"/>
                  <a:pt x="577" y="472"/>
                  <a:pt x="577" y="507"/>
                </a:cubicBezTo>
                <a:lnTo>
                  <a:pt x="577" y="515"/>
                </a:lnTo>
                <a:lnTo>
                  <a:pt x="506" y="515"/>
                </a:lnTo>
                <a:cubicBezTo>
                  <a:pt x="507" y="509"/>
                  <a:pt x="508" y="503"/>
                  <a:pt x="508" y="496"/>
                </a:cubicBezTo>
                <a:cubicBezTo>
                  <a:pt x="508" y="445"/>
                  <a:pt x="471" y="402"/>
                  <a:pt x="422" y="394"/>
                </a:cubicBezTo>
                <a:lnTo>
                  <a:pt x="422" y="336"/>
                </a:lnTo>
                <a:lnTo>
                  <a:pt x="543" y="336"/>
                </a:lnTo>
                <a:cubicBezTo>
                  <a:pt x="552" y="336"/>
                  <a:pt x="559" y="328"/>
                  <a:pt x="559" y="319"/>
                </a:cubicBezTo>
                <a:lnTo>
                  <a:pt x="559" y="271"/>
                </a:lnTo>
                <a:cubicBezTo>
                  <a:pt x="559" y="218"/>
                  <a:pt x="519" y="171"/>
                  <a:pt x="467" y="163"/>
                </a:cubicBezTo>
                <a:cubicBezTo>
                  <a:pt x="477" y="150"/>
                  <a:pt x="482" y="134"/>
                  <a:pt x="482" y="117"/>
                </a:cubicBezTo>
                <a:lnTo>
                  <a:pt x="482" y="58"/>
                </a:lnTo>
                <a:cubicBezTo>
                  <a:pt x="482" y="57"/>
                  <a:pt x="482" y="56"/>
                  <a:pt x="482" y="57"/>
                </a:cubicBezTo>
                <a:cubicBezTo>
                  <a:pt x="482" y="56"/>
                  <a:pt x="482" y="54"/>
                  <a:pt x="482" y="53"/>
                </a:cubicBezTo>
                <a:lnTo>
                  <a:pt x="482" y="16"/>
                </a:lnTo>
                <a:cubicBezTo>
                  <a:pt x="482" y="7"/>
                  <a:pt x="474" y="0"/>
                  <a:pt x="465" y="0"/>
                </a:cubicBezTo>
                <a:lnTo>
                  <a:pt x="390" y="0"/>
                </a:lnTo>
                <a:cubicBezTo>
                  <a:pt x="355" y="0"/>
                  <a:pt x="327" y="27"/>
                  <a:pt x="327" y="62"/>
                </a:cubicBezTo>
                <a:lnTo>
                  <a:pt x="327" y="117"/>
                </a:lnTo>
                <a:cubicBezTo>
                  <a:pt x="327" y="134"/>
                  <a:pt x="332" y="150"/>
                  <a:pt x="342" y="163"/>
                </a:cubicBezTo>
                <a:cubicBezTo>
                  <a:pt x="289" y="171"/>
                  <a:pt x="249" y="218"/>
                  <a:pt x="249" y="271"/>
                </a:cubicBezTo>
                <a:lnTo>
                  <a:pt x="249" y="319"/>
                </a:lnTo>
                <a:cubicBezTo>
                  <a:pt x="249" y="328"/>
                  <a:pt x="257" y="336"/>
                  <a:pt x="266" y="336"/>
                </a:cubicBezTo>
                <a:lnTo>
                  <a:pt x="388" y="336"/>
                </a:lnTo>
                <a:lnTo>
                  <a:pt x="388" y="394"/>
                </a:lnTo>
                <a:cubicBezTo>
                  <a:pt x="339" y="401"/>
                  <a:pt x="301" y="444"/>
                  <a:pt x="301" y="496"/>
                </a:cubicBezTo>
                <a:cubicBezTo>
                  <a:pt x="301" y="503"/>
                  <a:pt x="301" y="509"/>
                  <a:pt x="303" y="515"/>
                </a:cubicBezTo>
                <a:lnTo>
                  <a:pt x="232" y="515"/>
                </a:lnTo>
                <a:lnTo>
                  <a:pt x="232" y="503"/>
                </a:lnTo>
                <a:cubicBezTo>
                  <a:pt x="232" y="502"/>
                  <a:pt x="232" y="501"/>
                  <a:pt x="232" y="501"/>
                </a:cubicBezTo>
                <a:cubicBezTo>
                  <a:pt x="232" y="500"/>
                  <a:pt x="232" y="499"/>
                  <a:pt x="232" y="498"/>
                </a:cubicBezTo>
                <a:lnTo>
                  <a:pt x="232" y="460"/>
                </a:lnTo>
                <a:cubicBezTo>
                  <a:pt x="232" y="451"/>
                  <a:pt x="225" y="444"/>
                  <a:pt x="215" y="444"/>
                </a:cubicBezTo>
                <a:lnTo>
                  <a:pt x="140" y="444"/>
                </a:lnTo>
                <a:cubicBezTo>
                  <a:pt x="105" y="444"/>
                  <a:pt x="77" y="472"/>
                  <a:pt x="77" y="507"/>
                </a:cubicBezTo>
                <a:lnTo>
                  <a:pt x="77" y="562"/>
                </a:lnTo>
                <a:cubicBezTo>
                  <a:pt x="77" y="578"/>
                  <a:pt x="82" y="594"/>
                  <a:pt x="92" y="607"/>
                </a:cubicBezTo>
                <a:cubicBezTo>
                  <a:pt x="40" y="616"/>
                  <a:pt x="0" y="662"/>
                  <a:pt x="0" y="716"/>
                </a:cubicBezTo>
                <a:lnTo>
                  <a:pt x="0" y="764"/>
                </a:lnTo>
                <a:cubicBezTo>
                  <a:pt x="0" y="773"/>
                  <a:pt x="7" y="781"/>
                  <a:pt x="16" y="781"/>
                </a:cubicBezTo>
                <a:lnTo>
                  <a:pt x="293" y="781"/>
                </a:lnTo>
                <a:cubicBezTo>
                  <a:pt x="302" y="781"/>
                  <a:pt x="309" y="773"/>
                  <a:pt x="309" y="764"/>
                </a:cubicBezTo>
                <a:lnTo>
                  <a:pt x="309" y="716"/>
                </a:lnTo>
                <a:cubicBezTo>
                  <a:pt x="309" y="662"/>
                  <a:pt x="269" y="616"/>
                  <a:pt x="217" y="607"/>
                </a:cubicBezTo>
                <a:cubicBezTo>
                  <a:pt x="227" y="594"/>
                  <a:pt x="232" y="578"/>
                  <a:pt x="232" y="562"/>
                </a:cubicBezTo>
                <a:lnTo>
                  <a:pt x="232" y="549"/>
                </a:lnTo>
                <a:lnTo>
                  <a:pt x="315" y="549"/>
                </a:lnTo>
                <a:cubicBezTo>
                  <a:pt x="333" y="579"/>
                  <a:pt x="366" y="600"/>
                  <a:pt x="404" y="600"/>
                </a:cubicBezTo>
                <a:cubicBezTo>
                  <a:pt x="442" y="600"/>
                  <a:pt x="475" y="579"/>
                  <a:pt x="493" y="549"/>
                </a:cubicBezTo>
                <a:lnTo>
                  <a:pt x="577" y="549"/>
                </a:lnTo>
                <a:lnTo>
                  <a:pt x="577" y="562"/>
                </a:lnTo>
                <a:cubicBezTo>
                  <a:pt x="577" y="578"/>
                  <a:pt x="582" y="594"/>
                  <a:pt x="592" y="607"/>
                </a:cubicBezTo>
                <a:cubicBezTo>
                  <a:pt x="539" y="616"/>
                  <a:pt x="499" y="662"/>
                  <a:pt x="499" y="716"/>
                </a:cubicBezTo>
                <a:lnTo>
                  <a:pt x="499" y="764"/>
                </a:lnTo>
                <a:cubicBezTo>
                  <a:pt x="499" y="773"/>
                  <a:pt x="507" y="781"/>
                  <a:pt x="516" y="781"/>
                </a:cubicBezTo>
                <a:lnTo>
                  <a:pt x="793" y="781"/>
                </a:lnTo>
                <a:cubicBezTo>
                  <a:pt x="802" y="781"/>
                  <a:pt x="809" y="773"/>
                  <a:pt x="809" y="764"/>
                </a:cubicBezTo>
                <a:lnTo>
                  <a:pt x="809" y="716"/>
                </a:lnTo>
                <a:cubicBezTo>
                  <a:pt x="809" y="662"/>
                  <a:pt x="769" y="616"/>
                  <a:pt x="717" y="607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 dirty="0">
              <a:solidFill>
                <a:schemeClr val="bg1"/>
              </a:solidFill>
            </a:endParaRPr>
          </a:p>
        </p:txBody>
      </p:sp>
      <p:sp>
        <p:nvSpPr>
          <p:cNvPr id="12" name="Marcador de texto 2">
            <a:extLst>
              <a:ext uri="{FF2B5EF4-FFF2-40B4-BE49-F238E27FC236}">
                <a16:creationId xmlns="" xmlns:a16="http://schemas.microsoft.com/office/drawing/2014/main" id="{328429E5-D53C-3CD2-A2F0-CE417551744C}"/>
              </a:ext>
            </a:extLst>
          </p:cNvPr>
          <p:cNvSpPr txBox="1">
            <a:spLocks/>
          </p:cNvSpPr>
          <p:nvPr/>
        </p:nvSpPr>
        <p:spPr>
          <a:xfrm>
            <a:off x="1674492" y="1688746"/>
            <a:ext cx="7306668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300" b="0" i="0" u="none" strike="noStrike" cap="none" spc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§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None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2606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4892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27178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29464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s-MX" sz="2000" b="1" spc="50" dirty="0">
                <a:solidFill>
                  <a:srgbClr val="004C14"/>
                </a:solidFill>
              </a:rPr>
              <a:t>Departamento de prevención de riesgos </a:t>
            </a:r>
          </a:p>
        </p:txBody>
      </p:sp>
      <p:grpSp>
        <p:nvGrpSpPr>
          <p:cNvPr id="14" name="Group 4">
            <a:extLst>
              <a:ext uri="{FF2B5EF4-FFF2-40B4-BE49-F238E27FC236}">
                <a16:creationId xmlns="" xmlns:a16="http://schemas.microsoft.com/office/drawing/2014/main" id="{92E1F0F6-B116-794C-69D5-212707EBD5E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56368" y="1579323"/>
            <a:ext cx="855444" cy="526621"/>
            <a:chOff x="1819" y="1000"/>
            <a:chExt cx="679" cy="418"/>
          </a:xfrm>
          <a:solidFill>
            <a:schemeClr val="accent1"/>
          </a:solidFill>
        </p:grpSpPr>
        <p:sp>
          <p:nvSpPr>
            <p:cNvPr id="15" name="Freeform 5">
              <a:extLst>
                <a:ext uri="{FF2B5EF4-FFF2-40B4-BE49-F238E27FC236}">
                  <a16:creationId xmlns="" xmlns:a16="http://schemas.microsoft.com/office/drawing/2014/main" id="{EC10EE2E-2B10-E923-F050-307EC6F9B4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39" y="1018"/>
              <a:ext cx="259" cy="381"/>
            </a:xfrm>
            <a:custGeom>
              <a:avLst/>
              <a:gdLst>
                <a:gd name="T0" fmla="*/ 203 w 425"/>
                <a:gd name="T1" fmla="*/ 345 h 617"/>
                <a:gd name="T2" fmla="*/ 82 w 425"/>
                <a:gd name="T3" fmla="*/ 345 h 617"/>
                <a:gd name="T4" fmla="*/ 114 w 425"/>
                <a:gd name="T5" fmla="*/ 32 h 617"/>
                <a:gd name="T6" fmla="*/ 243 w 425"/>
                <a:gd name="T7" fmla="*/ 32 h 617"/>
                <a:gd name="T8" fmla="*/ 192 w 425"/>
                <a:gd name="T9" fmla="*/ 140 h 617"/>
                <a:gd name="T10" fmla="*/ 41 w 425"/>
                <a:gd name="T11" fmla="*/ 105 h 617"/>
                <a:gd name="T12" fmla="*/ 243 w 425"/>
                <a:gd name="T13" fmla="*/ 155 h 617"/>
                <a:gd name="T14" fmla="*/ 243 w 425"/>
                <a:gd name="T15" fmla="*/ 212 h 617"/>
                <a:gd name="T16" fmla="*/ 41 w 425"/>
                <a:gd name="T17" fmla="*/ 212 h 617"/>
                <a:gd name="T18" fmla="*/ 192 w 425"/>
                <a:gd name="T19" fmla="*/ 172 h 617"/>
                <a:gd name="T20" fmla="*/ 243 w 425"/>
                <a:gd name="T21" fmla="*/ 155 h 617"/>
                <a:gd name="T22" fmla="*/ 247 w 425"/>
                <a:gd name="T23" fmla="*/ 314 h 617"/>
                <a:gd name="T24" fmla="*/ 243 w 425"/>
                <a:gd name="T25" fmla="*/ 313 h 617"/>
                <a:gd name="T26" fmla="*/ 239 w 425"/>
                <a:gd name="T27" fmla="*/ 303 h 617"/>
                <a:gd name="T28" fmla="*/ 276 w 425"/>
                <a:gd name="T29" fmla="*/ 98 h 617"/>
                <a:gd name="T30" fmla="*/ 275 w 425"/>
                <a:gd name="T31" fmla="*/ 95 h 617"/>
                <a:gd name="T32" fmla="*/ 276 w 425"/>
                <a:gd name="T33" fmla="*/ 88 h 617"/>
                <a:gd name="T34" fmla="*/ 260 w 425"/>
                <a:gd name="T35" fmla="*/ 0 h 617"/>
                <a:gd name="T36" fmla="*/ 9 w 425"/>
                <a:gd name="T37" fmla="*/ 105 h 617"/>
                <a:gd name="T38" fmla="*/ 45 w 425"/>
                <a:gd name="T39" fmla="*/ 303 h 617"/>
                <a:gd name="T40" fmla="*/ 42 w 425"/>
                <a:gd name="T41" fmla="*/ 313 h 617"/>
                <a:gd name="T42" fmla="*/ 37 w 425"/>
                <a:gd name="T43" fmla="*/ 314 h 617"/>
                <a:gd name="T44" fmla="*/ 0 w 425"/>
                <a:gd name="T45" fmla="*/ 321 h 617"/>
                <a:gd name="T46" fmla="*/ 79 w 425"/>
                <a:gd name="T47" fmla="*/ 357 h 617"/>
                <a:gd name="T48" fmla="*/ 149 w 425"/>
                <a:gd name="T49" fmla="*/ 440 h 617"/>
                <a:gd name="T50" fmla="*/ 152 w 425"/>
                <a:gd name="T51" fmla="*/ 441 h 617"/>
                <a:gd name="T52" fmla="*/ 247 w 425"/>
                <a:gd name="T53" fmla="*/ 346 h 617"/>
                <a:gd name="T54" fmla="*/ 393 w 425"/>
                <a:gd name="T55" fmla="*/ 508 h 617"/>
                <a:gd name="T56" fmla="*/ 160 w 425"/>
                <a:gd name="T57" fmla="*/ 585 h 617"/>
                <a:gd name="T58" fmla="*/ 161 w 425"/>
                <a:gd name="T59" fmla="*/ 615 h 617"/>
                <a:gd name="T60" fmla="*/ 409 w 425"/>
                <a:gd name="T61" fmla="*/ 617 h 617"/>
                <a:gd name="T62" fmla="*/ 425 w 425"/>
                <a:gd name="T63" fmla="*/ 508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5" h="617">
                  <a:moveTo>
                    <a:pt x="203" y="345"/>
                  </a:moveTo>
                  <a:lnTo>
                    <a:pt x="203" y="345"/>
                  </a:lnTo>
                  <a:lnTo>
                    <a:pt x="142" y="405"/>
                  </a:lnTo>
                  <a:lnTo>
                    <a:pt x="82" y="345"/>
                  </a:lnTo>
                  <a:lnTo>
                    <a:pt x="203" y="345"/>
                  </a:lnTo>
                  <a:close/>
                  <a:moveTo>
                    <a:pt x="114" y="32"/>
                  </a:moveTo>
                  <a:lnTo>
                    <a:pt x="114" y="32"/>
                  </a:lnTo>
                  <a:lnTo>
                    <a:pt x="243" y="32"/>
                  </a:lnTo>
                  <a:lnTo>
                    <a:pt x="243" y="88"/>
                  </a:lnTo>
                  <a:cubicBezTo>
                    <a:pt x="243" y="117"/>
                    <a:pt x="220" y="140"/>
                    <a:pt x="192" y="140"/>
                  </a:cubicBezTo>
                  <a:lnTo>
                    <a:pt x="41" y="140"/>
                  </a:lnTo>
                  <a:lnTo>
                    <a:pt x="41" y="105"/>
                  </a:lnTo>
                  <a:cubicBezTo>
                    <a:pt x="41" y="65"/>
                    <a:pt x="74" y="32"/>
                    <a:pt x="114" y="32"/>
                  </a:cubicBezTo>
                  <a:close/>
                  <a:moveTo>
                    <a:pt x="243" y="155"/>
                  </a:moveTo>
                  <a:lnTo>
                    <a:pt x="243" y="155"/>
                  </a:lnTo>
                  <a:lnTo>
                    <a:pt x="243" y="212"/>
                  </a:lnTo>
                  <a:cubicBezTo>
                    <a:pt x="243" y="267"/>
                    <a:pt x="198" y="313"/>
                    <a:pt x="142" y="313"/>
                  </a:cubicBezTo>
                  <a:cubicBezTo>
                    <a:pt x="86" y="313"/>
                    <a:pt x="41" y="267"/>
                    <a:pt x="41" y="212"/>
                  </a:cubicBezTo>
                  <a:lnTo>
                    <a:pt x="41" y="172"/>
                  </a:lnTo>
                  <a:lnTo>
                    <a:pt x="192" y="172"/>
                  </a:lnTo>
                  <a:cubicBezTo>
                    <a:pt x="207" y="172"/>
                    <a:pt x="222" y="168"/>
                    <a:pt x="235" y="160"/>
                  </a:cubicBezTo>
                  <a:lnTo>
                    <a:pt x="243" y="155"/>
                  </a:lnTo>
                  <a:close/>
                  <a:moveTo>
                    <a:pt x="247" y="314"/>
                  </a:moveTo>
                  <a:lnTo>
                    <a:pt x="247" y="314"/>
                  </a:lnTo>
                  <a:lnTo>
                    <a:pt x="246" y="313"/>
                  </a:lnTo>
                  <a:cubicBezTo>
                    <a:pt x="245" y="313"/>
                    <a:pt x="244" y="313"/>
                    <a:pt x="243" y="313"/>
                  </a:cubicBezTo>
                  <a:lnTo>
                    <a:pt x="231" y="312"/>
                  </a:lnTo>
                  <a:lnTo>
                    <a:pt x="239" y="303"/>
                  </a:lnTo>
                  <a:cubicBezTo>
                    <a:pt x="263" y="279"/>
                    <a:pt x="276" y="246"/>
                    <a:pt x="276" y="212"/>
                  </a:cubicBezTo>
                  <a:lnTo>
                    <a:pt x="276" y="98"/>
                  </a:lnTo>
                  <a:cubicBezTo>
                    <a:pt x="276" y="97"/>
                    <a:pt x="276" y="96"/>
                    <a:pt x="275" y="95"/>
                  </a:cubicBezTo>
                  <a:lnTo>
                    <a:pt x="275" y="95"/>
                  </a:lnTo>
                  <a:lnTo>
                    <a:pt x="275" y="94"/>
                  </a:lnTo>
                  <a:cubicBezTo>
                    <a:pt x="276" y="92"/>
                    <a:pt x="276" y="90"/>
                    <a:pt x="276" y="88"/>
                  </a:cubicBezTo>
                  <a:lnTo>
                    <a:pt x="276" y="16"/>
                  </a:lnTo>
                  <a:cubicBezTo>
                    <a:pt x="276" y="7"/>
                    <a:pt x="268" y="0"/>
                    <a:pt x="260" y="0"/>
                  </a:cubicBezTo>
                  <a:lnTo>
                    <a:pt x="114" y="0"/>
                  </a:lnTo>
                  <a:cubicBezTo>
                    <a:pt x="56" y="0"/>
                    <a:pt x="9" y="47"/>
                    <a:pt x="9" y="105"/>
                  </a:cubicBezTo>
                  <a:lnTo>
                    <a:pt x="9" y="212"/>
                  </a:lnTo>
                  <a:cubicBezTo>
                    <a:pt x="9" y="246"/>
                    <a:pt x="22" y="279"/>
                    <a:pt x="45" y="303"/>
                  </a:cubicBezTo>
                  <a:lnTo>
                    <a:pt x="54" y="312"/>
                  </a:lnTo>
                  <a:lnTo>
                    <a:pt x="42" y="313"/>
                  </a:lnTo>
                  <a:cubicBezTo>
                    <a:pt x="41" y="313"/>
                    <a:pt x="39" y="313"/>
                    <a:pt x="38" y="313"/>
                  </a:cubicBezTo>
                  <a:lnTo>
                    <a:pt x="37" y="314"/>
                  </a:lnTo>
                  <a:cubicBezTo>
                    <a:pt x="28" y="314"/>
                    <a:pt x="19" y="316"/>
                    <a:pt x="8" y="319"/>
                  </a:cubicBezTo>
                  <a:lnTo>
                    <a:pt x="0" y="321"/>
                  </a:lnTo>
                  <a:lnTo>
                    <a:pt x="8" y="323"/>
                  </a:lnTo>
                  <a:cubicBezTo>
                    <a:pt x="31" y="328"/>
                    <a:pt x="62" y="338"/>
                    <a:pt x="79" y="357"/>
                  </a:cubicBezTo>
                  <a:cubicBezTo>
                    <a:pt x="84" y="363"/>
                    <a:pt x="91" y="369"/>
                    <a:pt x="97" y="376"/>
                  </a:cubicBezTo>
                  <a:cubicBezTo>
                    <a:pt x="116" y="395"/>
                    <a:pt x="137" y="417"/>
                    <a:pt x="149" y="440"/>
                  </a:cubicBezTo>
                  <a:lnTo>
                    <a:pt x="151" y="442"/>
                  </a:lnTo>
                  <a:lnTo>
                    <a:pt x="152" y="441"/>
                  </a:lnTo>
                  <a:cubicBezTo>
                    <a:pt x="153" y="440"/>
                    <a:pt x="153" y="440"/>
                    <a:pt x="154" y="440"/>
                  </a:cubicBezTo>
                  <a:lnTo>
                    <a:pt x="247" y="346"/>
                  </a:lnTo>
                  <a:lnTo>
                    <a:pt x="250" y="346"/>
                  </a:lnTo>
                  <a:cubicBezTo>
                    <a:pt x="331" y="357"/>
                    <a:pt x="393" y="426"/>
                    <a:pt x="393" y="508"/>
                  </a:cubicBezTo>
                  <a:lnTo>
                    <a:pt x="393" y="585"/>
                  </a:lnTo>
                  <a:lnTo>
                    <a:pt x="160" y="585"/>
                  </a:lnTo>
                  <a:lnTo>
                    <a:pt x="160" y="587"/>
                  </a:lnTo>
                  <a:cubicBezTo>
                    <a:pt x="161" y="598"/>
                    <a:pt x="161" y="607"/>
                    <a:pt x="161" y="615"/>
                  </a:cubicBezTo>
                  <a:lnTo>
                    <a:pt x="161" y="617"/>
                  </a:lnTo>
                  <a:lnTo>
                    <a:pt x="409" y="617"/>
                  </a:lnTo>
                  <a:cubicBezTo>
                    <a:pt x="418" y="617"/>
                    <a:pt x="425" y="610"/>
                    <a:pt x="425" y="601"/>
                  </a:cubicBezTo>
                  <a:lnTo>
                    <a:pt x="425" y="508"/>
                  </a:lnTo>
                  <a:cubicBezTo>
                    <a:pt x="425" y="408"/>
                    <a:pt x="347" y="323"/>
                    <a:pt x="247" y="31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="" xmlns:a16="http://schemas.microsoft.com/office/drawing/2014/main" id="{EC18DE66-12F7-A16F-FAD1-19BA22BDCA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19" y="1018"/>
              <a:ext cx="273" cy="381"/>
            </a:xfrm>
            <a:custGeom>
              <a:avLst/>
              <a:gdLst>
                <a:gd name="T0" fmla="*/ 343 w 448"/>
                <a:gd name="T1" fmla="*/ 345 h 617"/>
                <a:gd name="T2" fmla="*/ 343 w 448"/>
                <a:gd name="T3" fmla="*/ 345 h 617"/>
                <a:gd name="T4" fmla="*/ 282 w 448"/>
                <a:gd name="T5" fmla="*/ 405 h 617"/>
                <a:gd name="T6" fmla="*/ 222 w 448"/>
                <a:gd name="T7" fmla="*/ 345 h 617"/>
                <a:gd name="T8" fmla="*/ 343 w 448"/>
                <a:gd name="T9" fmla="*/ 345 h 617"/>
                <a:gd name="T10" fmla="*/ 254 w 448"/>
                <a:gd name="T11" fmla="*/ 32 h 617"/>
                <a:gd name="T12" fmla="*/ 254 w 448"/>
                <a:gd name="T13" fmla="*/ 32 h 617"/>
                <a:gd name="T14" fmla="*/ 383 w 448"/>
                <a:gd name="T15" fmla="*/ 32 h 617"/>
                <a:gd name="T16" fmla="*/ 383 w 448"/>
                <a:gd name="T17" fmla="*/ 88 h 617"/>
                <a:gd name="T18" fmla="*/ 332 w 448"/>
                <a:gd name="T19" fmla="*/ 140 h 617"/>
                <a:gd name="T20" fmla="*/ 181 w 448"/>
                <a:gd name="T21" fmla="*/ 140 h 617"/>
                <a:gd name="T22" fmla="*/ 181 w 448"/>
                <a:gd name="T23" fmla="*/ 105 h 617"/>
                <a:gd name="T24" fmla="*/ 254 w 448"/>
                <a:gd name="T25" fmla="*/ 32 h 617"/>
                <a:gd name="T26" fmla="*/ 383 w 448"/>
                <a:gd name="T27" fmla="*/ 155 h 617"/>
                <a:gd name="T28" fmla="*/ 383 w 448"/>
                <a:gd name="T29" fmla="*/ 155 h 617"/>
                <a:gd name="T30" fmla="*/ 383 w 448"/>
                <a:gd name="T31" fmla="*/ 212 h 617"/>
                <a:gd name="T32" fmla="*/ 282 w 448"/>
                <a:gd name="T33" fmla="*/ 313 h 617"/>
                <a:gd name="T34" fmla="*/ 181 w 448"/>
                <a:gd name="T35" fmla="*/ 212 h 617"/>
                <a:gd name="T36" fmla="*/ 181 w 448"/>
                <a:gd name="T37" fmla="*/ 172 h 617"/>
                <a:gd name="T38" fmla="*/ 332 w 448"/>
                <a:gd name="T39" fmla="*/ 172 h 617"/>
                <a:gd name="T40" fmla="*/ 375 w 448"/>
                <a:gd name="T41" fmla="*/ 160 h 617"/>
                <a:gd name="T42" fmla="*/ 383 w 448"/>
                <a:gd name="T43" fmla="*/ 155 h 617"/>
                <a:gd name="T44" fmla="*/ 442 w 448"/>
                <a:gd name="T45" fmla="*/ 327 h 617"/>
                <a:gd name="T46" fmla="*/ 442 w 448"/>
                <a:gd name="T47" fmla="*/ 327 h 617"/>
                <a:gd name="T48" fmla="*/ 387 w 448"/>
                <a:gd name="T49" fmla="*/ 314 h 617"/>
                <a:gd name="T50" fmla="*/ 386 w 448"/>
                <a:gd name="T51" fmla="*/ 313 h 617"/>
                <a:gd name="T52" fmla="*/ 383 w 448"/>
                <a:gd name="T53" fmla="*/ 313 h 617"/>
                <a:gd name="T54" fmla="*/ 371 w 448"/>
                <a:gd name="T55" fmla="*/ 312 h 617"/>
                <a:gd name="T56" fmla="*/ 379 w 448"/>
                <a:gd name="T57" fmla="*/ 303 h 617"/>
                <a:gd name="T58" fmla="*/ 416 w 448"/>
                <a:gd name="T59" fmla="*/ 212 h 617"/>
                <a:gd name="T60" fmla="*/ 416 w 448"/>
                <a:gd name="T61" fmla="*/ 98 h 617"/>
                <a:gd name="T62" fmla="*/ 416 w 448"/>
                <a:gd name="T63" fmla="*/ 95 h 617"/>
                <a:gd name="T64" fmla="*/ 416 w 448"/>
                <a:gd name="T65" fmla="*/ 95 h 617"/>
                <a:gd name="T66" fmla="*/ 416 w 448"/>
                <a:gd name="T67" fmla="*/ 94 h 617"/>
                <a:gd name="T68" fmla="*/ 416 w 448"/>
                <a:gd name="T69" fmla="*/ 88 h 617"/>
                <a:gd name="T70" fmla="*/ 416 w 448"/>
                <a:gd name="T71" fmla="*/ 16 h 617"/>
                <a:gd name="T72" fmla="*/ 400 w 448"/>
                <a:gd name="T73" fmla="*/ 0 h 617"/>
                <a:gd name="T74" fmla="*/ 254 w 448"/>
                <a:gd name="T75" fmla="*/ 0 h 617"/>
                <a:gd name="T76" fmla="*/ 149 w 448"/>
                <a:gd name="T77" fmla="*/ 105 h 617"/>
                <a:gd name="T78" fmla="*/ 149 w 448"/>
                <a:gd name="T79" fmla="*/ 212 h 617"/>
                <a:gd name="T80" fmla="*/ 186 w 448"/>
                <a:gd name="T81" fmla="*/ 303 h 617"/>
                <a:gd name="T82" fmla="*/ 194 w 448"/>
                <a:gd name="T83" fmla="*/ 312 h 617"/>
                <a:gd name="T84" fmla="*/ 182 w 448"/>
                <a:gd name="T85" fmla="*/ 313 h 617"/>
                <a:gd name="T86" fmla="*/ 179 w 448"/>
                <a:gd name="T87" fmla="*/ 313 h 617"/>
                <a:gd name="T88" fmla="*/ 177 w 448"/>
                <a:gd name="T89" fmla="*/ 314 h 617"/>
                <a:gd name="T90" fmla="*/ 0 w 448"/>
                <a:gd name="T91" fmla="*/ 508 h 617"/>
                <a:gd name="T92" fmla="*/ 0 w 448"/>
                <a:gd name="T93" fmla="*/ 601 h 617"/>
                <a:gd name="T94" fmla="*/ 16 w 448"/>
                <a:gd name="T95" fmla="*/ 617 h 617"/>
                <a:gd name="T96" fmla="*/ 260 w 448"/>
                <a:gd name="T97" fmla="*/ 617 h 617"/>
                <a:gd name="T98" fmla="*/ 260 w 448"/>
                <a:gd name="T99" fmla="*/ 585 h 617"/>
                <a:gd name="T100" fmla="*/ 32 w 448"/>
                <a:gd name="T101" fmla="*/ 585 h 617"/>
                <a:gd name="T102" fmla="*/ 32 w 448"/>
                <a:gd name="T103" fmla="*/ 508 h 617"/>
                <a:gd name="T104" fmla="*/ 174 w 448"/>
                <a:gd name="T105" fmla="*/ 346 h 617"/>
                <a:gd name="T106" fmla="*/ 177 w 448"/>
                <a:gd name="T107" fmla="*/ 346 h 617"/>
                <a:gd name="T108" fmla="*/ 271 w 448"/>
                <a:gd name="T109" fmla="*/ 440 h 617"/>
                <a:gd name="T110" fmla="*/ 278 w 448"/>
                <a:gd name="T111" fmla="*/ 444 h 617"/>
                <a:gd name="T112" fmla="*/ 280 w 448"/>
                <a:gd name="T113" fmla="*/ 444 h 617"/>
                <a:gd name="T114" fmla="*/ 297 w 448"/>
                <a:gd name="T115" fmla="*/ 410 h 617"/>
                <a:gd name="T116" fmla="*/ 365 w 448"/>
                <a:gd name="T117" fmla="*/ 349 h 617"/>
                <a:gd name="T118" fmla="*/ 448 w 448"/>
                <a:gd name="T119" fmla="*/ 329 h 617"/>
                <a:gd name="T120" fmla="*/ 442 w 448"/>
                <a:gd name="T121" fmla="*/ 327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8" h="617">
                  <a:moveTo>
                    <a:pt x="343" y="345"/>
                  </a:moveTo>
                  <a:lnTo>
                    <a:pt x="343" y="345"/>
                  </a:lnTo>
                  <a:lnTo>
                    <a:pt x="282" y="405"/>
                  </a:lnTo>
                  <a:lnTo>
                    <a:pt x="222" y="345"/>
                  </a:lnTo>
                  <a:lnTo>
                    <a:pt x="343" y="345"/>
                  </a:lnTo>
                  <a:close/>
                  <a:moveTo>
                    <a:pt x="254" y="32"/>
                  </a:moveTo>
                  <a:lnTo>
                    <a:pt x="254" y="32"/>
                  </a:lnTo>
                  <a:lnTo>
                    <a:pt x="383" y="32"/>
                  </a:lnTo>
                  <a:lnTo>
                    <a:pt x="383" y="88"/>
                  </a:lnTo>
                  <a:cubicBezTo>
                    <a:pt x="383" y="117"/>
                    <a:pt x="360" y="140"/>
                    <a:pt x="332" y="140"/>
                  </a:cubicBezTo>
                  <a:lnTo>
                    <a:pt x="181" y="140"/>
                  </a:lnTo>
                  <a:lnTo>
                    <a:pt x="181" y="105"/>
                  </a:lnTo>
                  <a:cubicBezTo>
                    <a:pt x="181" y="65"/>
                    <a:pt x="214" y="32"/>
                    <a:pt x="254" y="32"/>
                  </a:cubicBezTo>
                  <a:close/>
                  <a:moveTo>
                    <a:pt x="383" y="155"/>
                  </a:moveTo>
                  <a:lnTo>
                    <a:pt x="383" y="155"/>
                  </a:lnTo>
                  <a:lnTo>
                    <a:pt x="383" y="212"/>
                  </a:lnTo>
                  <a:cubicBezTo>
                    <a:pt x="383" y="267"/>
                    <a:pt x="338" y="313"/>
                    <a:pt x="282" y="313"/>
                  </a:cubicBezTo>
                  <a:cubicBezTo>
                    <a:pt x="227" y="313"/>
                    <a:pt x="181" y="267"/>
                    <a:pt x="181" y="212"/>
                  </a:cubicBezTo>
                  <a:lnTo>
                    <a:pt x="181" y="172"/>
                  </a:lnTo>
                  <a:lnTo>
                    <a:pt x="332" y="172"/>
                  </a:lnTo>
                  <a:cubicBezTo>
                    <a:pt x="347" y="172"/>
                    <a:pt x="362" y="168"/>
                    <a:pt x="375" y="160"/>
                  </a:cubicBezTo>
                  <a:lnTo>
                    <a:pt x="383" y="155"/>
                  </a:lnTo>
                  <a:close/>
                  <a:moveTo>
                    <a:pt x="442" y="327"/>
                  </a:moveTo>
                  <a:lnTo>
                    <a:pt x="442" y="327"/>
                  </a:lnTo>
                  <a:cubicBezTo>
                    <a:pt x="425" y="320"/>
                    <a:pt x="406" y="315"/>
                    <a:pt x="387" y="314"/>
                  </a:cubicBezTo>
                  <a:lnTo>
                    <a:pt x="386" y="313"/>
                  </a:lnTo>
                  <a:cubicBezTo>
                    <a:pt x="385" y="313"/>
                    <a:pt x="384" y="313"/>
                    <a:pt x="383" y="313"/>
                  </a:cubicBezTo>
                  <a:lnTo>
                    <a:pt x="371" y="312"/>
                  </a:lnTo>
                  <a:lnTo>
                    <a:pt x="379" y="303"/>
                  </a:lnTo>
                  <a:cubicBezTo>
                    <a:pt x="403" y="279"/>
                    <a:pt x="416" y="246"/>
                    <a:pt x="416" y="212"/>
                  </a:cubicBezTo>
                  <a:lnTo>
                    <a:pt x="416" y="98"/>
                  </a:lnTo>
                  <a:cubicBezTo>
                    <a:pt x="416" y="97"/>
                    <a:pt x="416" y="96"/>
                    <a:pt x="416" y="95"/>
                  </a:cubicBezTo>
                  <a:lnTo>
                    <a:pt x="416" y="95"/>
                  </a:lnTo>
                  <a:lnTo>
                    <a:pt x="416" y="94"/>
                  </a:lnTo>
                  <a:cubicBezTo>
                    <a:pt x="416" y="92"/>
                    <a:pt x="416" y="90"/>
                    <a:pt x="416" y="88"/>
                  </a:cubicBezTo>
                  <a:lnTo>
                    <a:pt x="416" y="16"/>
                  </a:lnTo>
                  <a:cubicBezTo>
                    <a:pt x="416" y="7"/>
                    <a:pt x="409" y="0"/>
                    <a:pt x="400" y="0"/>
                  </a:cubicBezTo>
                  <a:lnTo>
                    <a:pt x="254" y="0"/>
                  </a:lnTo>
                  <a:cubicBezTo>
                    <a:pt x="196" y="0"/>
                    <a:pt x="149" y="47"/>
                    <a:pt x="149" y="105"/>
                  </a:cubicBezTo>
                  <a:lnTo>
                    <a:pt x="149" y="212"/>
                  </a:lnTo>
                  <a:cubicBezTo>
                    <a:pt x="149" y="246"/>
                    <a:pt x="162" y="279"/>
                    <a:pt x="186" y="303"/>
                  </a:cubicBezTo>
                  <a:lnTo>
                    <a:pt x="194" y="312"/>
                  </a:lnTo>
                  <a:lnTo>
                    <a:pt x="182" y="313"/>
                  </a:lnTo>
                  <a:cubicBezTo>
                    <a:pt x="181" y="313"/>
                    <a:pt x="180" y="313"/>
                    <a:pt x="179" y="313"/>
                  </a:cubicBezTo>
                  <a:lnTo>
                    <a:pt x="177" y="314"/>
                  </a:lnTo>
                  <a:cubicBezTo>
                    <a:pt x="78" y="323"/>
                    <a:pt x="0" y="408"/>
                    <a:pt x="0" y="508"/>
                  </a:cubicBezTo>
                  <a:lnTo>
                    <a:pt x="0" y="601"/>
                  </a:lnTo>
                  <a:cubicBezTo>
                    <a:pt x="0" y="610"/>
                    <a:pt x="7" y="617"/>
                    <a:pt x="16" y="617"/>
                  </a:cubicBezTo>
                  <a:lnTo>
                    <a:pt x="260" y="617"/>
                  </a:lnTo>
                  <a:lnTo>
                    <a:pt x="260" y="585"/>
                  </a:lnTo>
                  <a:lnTo>
                    <a:pt x="32" y="585"/>
                  </a:lnTo>
                  <a:lnTo>
                    <a:pt x="32" y="508"/>
                  </a:lnTo>
                  <a:cubicBezTo>
                    <a:pt x="32" y="426"/>
                    <a:pt x="93" y="357"/>
                    <a:pt x="174" y="346"/>
                  </a:cubicBezTo>
                  <a:lnTo>
                    <a:pt x="177" y="346"/>
                  </a:lnTo>
                  <a:lnTo>
                    <a:pt x="271" y="440"/>
                  </a:lnTo>
                  <a:cubicBezTo>
                    <a:pt x="273" y="442"/>
                    <a:pt x="275" y="443"/>
                    <a:pt x="278" y="444"/>
                  </a:cubicBezTo>
                  <a:lnTo>
                    <a:pt x="280" y="444"/>
                  </a:lnTo>
                  <a:lnTo>
                    <a:pt x="297" y="410"/>
                  </a:lnTo>
                  <a:lnTo>
                    <a:pt x="365" y="349"/>
                  </a:lnTo>
                  <a:lnTo>
                    <a:pt x="448" y="329"/>
                  </a:lnTo>
                  <a:lnTo>
                    <a:pt x="442" y="32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7" name="Freeform 7">
              <a:extLst>
                <a:ext uri="{FF2B5EF4-FFF2-40B4-BE49-F238E27FC236}">
                  <a16:creationId xmlns="" xmlns:a16="http://schemas.microsoft.com/office/drawing/2014/main" id="{77163B9A-0260-2EED-A7DB-BCF8BBFFDA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2" y="1000"/>
              <a:ext cx="379" cy="418"/>
            </a:xfrm>
            <a:custGeom>
              <a:avLst/>
              <a:gdLst>
                <a:gd name="T0" fmla="*/ 590 w 622"/>
                <a:gd name="T1" fmla="*/ 646 h 678"/>
                <a:gd name="T2" fmla="*/ 590 w 622"/>
                <a:gd name="T3" fmla="*/ 646 h 678"/>
                <a:gd name="T4" fmla="*/ 32 w 622"/>
                <a:gd name="T5" fmla="*/ 646 h 678"/>
                <a:gd name="T6" fmla="*/ 32 w 622"/>
                <a:gd name="T7" fmla="*/ 559 h 678"/>
                <a:gd name="T8" fmla="*/ 191 w 622"/>
                <a:gd name="T9" fmla="*/ 378 h 678"/>
                <a:gd name="T10" fmla="*/ 195 w 622"/>
                <a:gd name="T11" fmla="*/ 378 h 678"/>
                <a:gd name="T12" fmla="*/ 300 w 622"/>
                <a:gd name="T13" fmla="*/ 482 h 678"/>
                <a:gd name="T14" fmla="*/ 322 w 622"/>
                <a:gd name="T15" fmla="*/ 482 h 678"/>
                <a:gd name="T16" fmla="*/ 426 w 622"/>
                <a:gd name="T17" fmla="*/ 378 h 678"/>
                <a:gd name="T18" fmla="*/ 430 w 622"/>
                <a:gd name="T19" fmla="*/ 378 h 678"/>
                <a:gd name="T20" fmla="*/ 590 w 622"/>
                <a:gd name="T21" fmla="*/ 559 h 678"/>
                <a:gd name="T22" fmla="*/ 590 w 622"/>
                <a:gd name="T23" fmla="*/ 646 h 678"/>
                <a:gd name="T24" fmla="*/ 383 w 622"/>
                <a:gd name="T25" fmla="*/ 376 h 678"/>
                <a:gd name="T26" fmla="*/ 383 w 622"/>
                <a:gd name="T27" fmla="*/ 376 h 678"/>
                <a:gd name="T28" fmla="*/ 311 w 622"/>
                <a:gd name="T29" fmla="*/ 449 h 678"/>
                <a:gd name="T30" fmla="*/ 239 w 622"/>
                <a:gd name="T31" fmla="*/ 376 h 678"/>
                <a:gd name="T32" fmla="*/ 383 w 622"/>
                <a:gd name="T33" fmla="*/ 376 h 678"/>
                <a:gd name="T34" fmla="*/ 197 w 622"/>
                <a:gd name="T35" fmla="*/ 231 h 678"/>
                <a:gd name="T36" fmla="*/ 197 w 622"/>
                <a:gd name="T37" fmla="*/ 231 h 678"/>
                <a:gd name="T38" fmla="*/ 197 w 622"/>
                <a:gd name="T39" fmla="*/ 185 h 678"/>
                <a:gd name="T40" fmla="*/ 366 w 622"/>
                <a:gd name="T41" fmla="*/ 185 h 678"/>
                <a:gd name="T42" fmla="*/ 412 w 622"/>
                <a:gd name="T43" fmla="*/ 172 h 678"/>
                <a:gd name="T44" fmla="*/ 425 w 622"/>
                <a:gd name="T45" fmla="*/ 165 h 678"/>
                <a:gd name="T46" fmla="*/ 425 w 622"/>
                <a:gd name="T47" fmla="*/ 231 h 678"/>
                <a:gd name="T48" fmla="*/ 311 w 622"/>
                <a:gd name="T49" fmla="*/ 345 h 678"/>
                <a:gd name="T50" fmla="*/ 197 w 622"/>
                <a:gd name="T51" fmla="*/ 231 h 678"/>
                <a:gd name="T52" fmla="*/ 197 w 622"/>
                <a:gd name="T53" fmla="*/ 114 h 678"/>
                <a:gd name="T54" fmla="*/ 197 w 622"/>
                <a:gd name="T55" fmla="*/ 114 h 678"/>
                <a:gd name="T56" fmla="*/ 280 w 622"/>
                <a:gd name="T57" fmla="*/ 30 h 678"/>
                <a:gd name="T58" fmla="*/ 425 w 622"/>
                <a:gd name="T59" fmla="*/ 30 h 678"/>
                <a:gd name="T60" fmla="*/ 425 w 622"/>
                <a:gd name="T61" fmla="*/ 95 h 678"/>
                <a:gd name="T62" fmla="*/ 366 w 622"/>
                <a:gd name="T63" fmla="*/ 154 h 678"/>
                <a:gd name="T64" fmla="*/ 197 w 622"/>
                <a:gd name="T65" fmla="*/ 154 h 678"/>
                <a:gd name="T66" fmla="*/ 197 w 622"/>
                <a:gd name="T67" fmla="*/ 114 h 678"/>
                <a:gd name="T68" fmla="*/ 427 w 622"/>
                <a:gd name="T69" fmla="*/ 346 h 678"/>
                <a:gd name="T70" fmla="*/ 427 w 622"/>
                <a:gd name="T71" fmla="*/ 346 h 678"/>
                <a:gd name="T72" fmla="*/ 425 w 622"/>
                <a:gd name="T73" fmla="*/ 346 h 678"/>
                <a:gd name="T74" fmla="*/ 422 w 622"/>
                <a:gd name="T75" fmla="*/ 345 h 678"/>
                <a:gd name="T76" fmla="*/ 404 w 622"/>
                <a:gd name="T77" fmla="*/ 344 h 678"/>
                <a:gd name="T78" fmla="*/ 416 w 622"/>
                <a:gd name="T79" fmla="*/ 331 h 678"/>
                <a:gd name="T80" fmla="*/ 456 w 622"/>
                <a:gd name="T81" fmla="*/ 231 h 678"/>
                <a:gd name="T82" fmla="*/ 456 w 622"/>
                <a:gd name="T83" fmla="*/ 105 h 678"/>
                <a:gd name="T84" fmla="*/ 456 w 622"/>
                <a:gd name="T85" fmla="*/ 103 h 678"/>
                <a:gd name="T86" fmla="*/ 456 w 622"/>
                <a:gd name="T87" fmla="*/ 102 h 678"/>
                <a:gd name="T88" fmla="*/ 456 w 622"/>
                <a:gd name="T89" fmla="*/ 101 h 678"/>
                <a:gd name="T90" fmla="*/ 456 w 622"/>
                <a:gd name="T91" fmla="*/ 95 h 678"/>
                <a:gd name="T92" fmla="*/ 456 w 622"/>
                <a:gd name="T93" fmla="*/ 15 h 678"/>
                <a:gd name="T94" fmla="*/ 441 w 622"/>
                <a:gd name="T95" fmla="*/ 0 h 678"/>
                <a:gd name="T96" fmla="*/ 280 w 622"/>
                <a:gd name="T97" fmla="*/ 0 h 678"/>
                <a:gd name="T98" fmla="*/ 165 w 622"/>
                <a:gd name="T99" fmla="*/ 114 h 678"/>
                <a:gd name="T100" fmla="*/ 165 w 622"/>
                <a:gd name="T101" fmla="*/ 231 h 678"/>
                <a:gd name="T102" fmla="*/ 206 w 622"/>
                <a:gd name="T103" fmla="*/ 331 h 678"/>
                <a:gd name="T104" fmla="*/ 218 w 622"/>
                <a:gd name="T105" fmla="*/ 344 h 678"/>
                <a:gd name="T106" fmla="*/ 200 w 622"/>
                <a:gd name="T107" fmla="*/ 345 h 678"/>
                <a:gd name="T108" fmla="*/ 196 w 622"/>
                <a:gd name="T109" fmla="*/ 346 h 678"/>
                <a:gd name="T110" fmla="*/ 195 w 622"/>
                <a:gd name="T111" fmla="*/ 346 h 678"/>
                <a:gd name="T112" fmla="*/ 0 w 622"/>
                <a:gd name="T113" fmla="*/ 559 h 678"/>
                <a:gd name="T114" fmla="*/ 0 w 622"/>
                <a:gd name="T115" fmla="*/ 662 h 678"/>
                <a:gd name="T116" fmla="*/ 16 w 622"/>
                <a:gd name="T117" fmla="*/ 678 h 678"/>
                <a:gd name="T118" fmla="*/ 606 w 622"/>
                <a:gd name="T119" fmla="*/ 678 h 678"/>
                <a:gd name="T120" fmla="*/ 622 w 622"/>
                <a:gd name="T121" fmla="*/ 662 h 678"/>
                <a:gd name="T122" fmla="*/ 622 w 622"/>
                <a:gd name="T123" fmla="*/ 559 h 678"/>
                <a:gd name="T124" fmla="*/ 427 w 622"/>
                <a:gd name="T125" fmla="*/ 34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2" h="678">
                  <a:moveTo>
                    <a:pt x="590" y="646"/>
                  </a:moveTo>
                  <a:lnTo>
                    <a:pt x="590" y="646"/>
                  </a:lnTo>
                  <a:lnTo>
                    <a:pt x="32" y="646"/>
                  </a:lnTo>
                  <a:lnTo>
                    <a:pt x="32" y="559"/>
                  </a:lnTo>
                  <a:cubicBezTo>
                    <a:pt x="32" y="468"/>
                    <a:pt x="100" y="390"/>
                    <a:pt x="191" y="378"/>
                  </a:cubicBezTo>
                  <a:lnTo>
                    <a:pt x="195" y="378"/>
                  </a:lnTo>
                  <a:lnTo>
                    <a:pt x="300" y="482"/>
                  </a:lnTo>
                  <a:cubicBezTo>
                    <a:pt x="306" y="488"/>
                    <a:pt x="316" y="488"/>
                    <a:pt x="322" y="482"/>
                  </a:cubicBezTo>
                  <a:lnTo>
                    <a:pt x="426" y="378"/>
                  </a:lnTo>
                  <a:lnTo>
                    <a:pt x="430" y="378"/>
                  </a:lnTo>
                  <a:cubicBezTo>
                    <a:pt x="522" y="390"/>
                    <a:pt x="590" y="468"/>
                    <a:pt x="590" y="559"/>
                  </a:cubicBezTo>
                  <a:lnTo>
                    <a:pt x="590" y="646"/>
                  </a:lnTo>
                  <a:close/>
                  <a:moveTo>
                    <a:pt x="383" y="376"/>
                  </a:moveTo>
                  <a:lnTo>
                    <a:pt x="383" y="376"/>
                  </a:lnTo>
                  <a:lnTo>
                    <a:pt x="311" y="449"/>
                  </a:lnTo>
                  <a:lnTo>
                    <a:pt x="239" y="376"/>
                  </a:lnTo>
                  <a:lnTo>
                    <a:pt x="383" y="376"/>
                  </a:lnTo>
                  <a:close/>
                  <a:moveTo>
                    <a:pt x="197" y="231"/>
                  </a:moveTo>
                  <a:lnTo>
                    <a:pt x="197" y="231"/>
                  </a:lnTo>
                  <a:lnTo>
                    <a:pt x="197" y="185"/>
                  </a:lnTo>
                  <a:lnTo>
                    <a:pt x="366" y="185"/>
                  </a:lnTo>
                  <a:cubicBezTo>
                    <a:pt x="382" y="185"/>
                    <a:pt x="398" y="181"/>
                    <a:pt x="412" y="172"/>
                  </a:cubicBezTo>
                  <a:lnTo>
                    <a:pt x="425" y="165"/>
                  </a:lnTo>
                  <a:lnTo>
                    <a:pt x="425" y="231"/>
                  </a:lnTo>
                  <a:cubicBezTo>
                    <a:pt x="425" y="294"/>
                    <a:pt x="374" y="345"/>
                    <a:pt x="311" y="345"/>
                  </a:cubicBezTo>
                  <a:cubicBezTo>
                    <a:pt x="248" y="345"/>
                    <a:pt x="197" y="294"/>
                    <a:pt x="197" y="231"/>
                  </a:cubicBezTo>
                  <a:close/>
                  <a:moveTo>
                    <a:pt x="197" y="114"/>
                  </a:moveTo>
                  <a:lnTo>
                    <a:pt x="197" y="114"/>
                  </a:lnTo>
                  <a:cubicBezTo>
                    <a:pt x="197" y="68"/>
                    <a:pt x="234" y="30"/>
                    <a:pt x="280" y="30"/>
                  </a:cubicBezTo>
                  <a:lnTo>
                    <a:pt x="425" y="30"/>
                  </a:lnTo>
                  <a:lnTo>
                    <a:pt x="425" y="95"/>
                  </a:lnTo>
                  <a:cubicBezTo>
                    <a:pt x="425" y="127"/>
                    <a:pt x="398" y="154"/>
                    <a:pt x="366" y="154"/>
                  </a:cubicBezTo>
                  <a:lnTo>
                    <a:pt x="197" y="154"/>
                  </a:lnTo>
                  <a:lnTo>
                    <a:pt x="197" y="114"/>
                  </a:lnTo>
                  <a:close/>
                  <a:moveTo>
                    <a:pt x="427" y="346"/>
                  </a:moveTo>
                  <a:lnTo>
                    <a:pt x="427" y="346"/>
                  </a:lnTo>
                  <a:lnTo>
                    <a:pt x="425" y="346"/>
                  </a:lnTo>
                  <a:cubicBezTo>
                    <a:pt x="424" y="345"/>
                    <a:pt x="423" y="345"/>
                    <a:pt x="422" y="345"/>
                  </a:cubicBezTo>
                  <a:lnTo>
                    <a:pt x="404" y="344"/>
                  </a:lnTo>
                  <a:lnTo>
                    <a:pt x="416" y="331"/>
                  </a:lnTo>
                  <a:cubicBezTo>
                    <a:pt x="442" y="304"/>
                    <a:pt x="456" y="268"/>
                    <a:pt x="456" y="231"/>
                  </a:cubicBezTo>
                  <a:lnTo>
                    <a:pt x="456" y="105"/>
                  </a:lnTo>
                  <a:cubicBezTo>
                    <a:pt x="456" y="104"/>
                    <a:pt x="456" y="103"/>
                    <a:pt x="456" y="103"/>
                  </a:cubicBezTo>
                  <a:lnTo>
                    <a:pt x="456" y="102"/>
                  </a:lnTo>
                  <a:lnTo>
                    <a:pt x="456" y="101"/>
                  </a:lnTo>
                  <a:cubicBezTo>
                    <a:pt x="456" y="99"/>
                    <a:pt x="456" y="97"/>
                    <a:pt x="456" y="95"/>
                  </a:cubicBezTo>
                  <a:lnTo>
                    <a:pt x="456" y="15"/>
                  </a:lnTo>
                  <a:cubicBezTo>
                    <a:pt x="456" y="7"/>
                    <a:pt x="449" y="0"/>
                    <a:pt x="441" y="0"/>
                  </a:cubicBezTo>
                  <a:lnTo>
                    <a:pt x="280" y="0"/>
                  </a:lnTo>
                  <a:cubicBezTo>
                    <a:pt x="217" y="0"/>
                    <a:pt x="165" y="51"/>
                    <a:pt x="165" y="114"/>
                  </a:cubicBezTo>
                  <a:lnTo>
                    <a:pt x="165" y="231"/>
                  </a:lnTo>
                  <a:cubicBezTo>
                    <a:pt x="165" y="268"/>
                    <a:pt x="180" y="304"/>
                    <a:pt x="206" y="331"/>
                  </a:cubicBezTo>
                  <a:lnTo>
                    <a:pt x="218" y="344"/>
                  </a:lnTo>
                  <a:lnTo>
                    <a:pt x="200" y="345"/>
                  </a:lnTo>
                  <a:cubicBezTo>
                    <a:pt x="199" y="345"/>
                    <a:pt x="198" y="345"/>
                    <a:pt x="196" y="346"/>
                  </a:cubicBezTo>
                  <a:lnTo>
                    <a:pt x="195" y="346"/>
                  </a:lnTo>
                  <a:cubicBezTo>
                    <a:pt x="86" y="356"/>
                    <a:pt x="0" y="450"/>
                    <a:pt x="0" y="559"/>
                  </a:cubicBezTo>
                  <a:lnTo>
                    <a:pt x="0" y="662"/>
                  </a:lnTo>
                  <a:cubicBezTo>
                    <a:pt x="0" y="670"/>
                    <a:pt x="7" y="678"/>
                    <a:pt x="16" y="678"/>
                  </a:cubicBezTo>
                  <a:lnTo>
                    <a:pt x="606" y="678"/>
                  </a:lnTo>
                  <a:cubicBezTo>
                    <a:pt x="615" y="678"/>
                    <a:pt x="622" y="670"/>
                    <a:pt x="622" y="662"/>
                  </a:cubicBezTo>
                  <a:lnTo>
                    <a:pt x="622" y="559"/>
                  </a:lnTo>
                  <a:cubicBezTo>
                    <a:pt x="622" y="450"/>
                    <a:pt x="536" y="356"/>
                    <a:pt x="427" y="34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</p:grpSp>
    </p:spTree>
    <p:extLst>
      <p:ext uri="{BB962C8B-B14F-4D97-AF65-F5344CB8AC3E}">
        <p14:creationId xmlns:p14="http://schemas.microsoft.com/office/powerpoint/2010/main" val="299504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Organización preventiva de la entidad empleadora y los lugares de </a:t>
            </a:r>
            <a:r>
              <a:rPr lang="es-CL" dirty="0" smtClean="0"/>
              <a:t>trabajo</a:t>
            </a: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25</a:t>
            </a:fld>
            <a:endParaRPr lang="es-CL" dirty="0"/>
          </a:p>
        </p:txBody>
      </p:sp>
      <p:sp>
        <p:nvSpPr>
          <p:cNvPr id="13" name="Rectángulo 12"/>
          <p:cNvSpPr/>
          <p:nvPr/>
        </p:nvSpPr>
        <p:spPr>
          <a:xfrm>
            <a:off x="0" y="2486416"/>
            <a:ext cx="12192000" cy="4371584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39" name="Marcador de texto 2">
            <a:extLst>
              <a:ext uri="{FF2B5EF4-FFF2-40B4-BE49-F238E27FC236}">
                <a16:creationId xmlns="" xmlns:a16="http://schemas.microsoft.com/office/drawing/2014/main" id="{328429E5-D53C-3CD2-A2F0-CE417551744C}"/>
              </a:ext>
            </a:extLst>
          </p:cNvPr>
          <p:cNvSpPr txBox="1">
            <a:spLocks/>
          </p:cNvSpPr>
          <p:nvPr/>
        </p:nvSpPr>
        <p:spPr>
          <a:xfrm>
            <a:off x="1674492" y="1688746"/>
            <a:ext cx="7306668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300" b="0" i="0" u="none" strike="noStrike" cap="none" spc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§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None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2606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4892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27178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29464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s-MX" sz="2000" b="1" spc="50" dirty="0">
                <a:solidFill>
                  <a:srgbClr val="004C14"/>
                </a:solidFill>
              </a:rPr>
              <a:t>Departamento de prevención de riesgos </a:t>
            </a:r>
          </a:p>
        </p:txBody>
      </p:sp>
      <p:sp>
        <p:nvSpPr>
          <p:cNvPr id="65" name="Rectángulo 64"/>
          <p:cNvSpPr/>
          <p:nvPr/>
        </p:nvSpPr>
        <p:spPr>
          <a:xfrm>
            <a:off x="1148400" y="2880873"/>
            <a:ext cx="10694959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13C045"/>
              </a:buClr>
            </a:pPr>
            <a:r>
              <a:rPr lang="es-MX" sz="1600" dirty="0"/>
              <a:t>Funciones que deberá cumplir el Departamento de Prevención de Riesgos:</a:t>
            </a:r>
          </a:p>
          <a:p>
            <a:pPr algn="just">
              <a:buClr>
                <a:srgbClr val="13C045"/>
              </a:buClr>
            </a:pPr>
            <a:endParaRPr lang="es-MX" sz="1600" dirty="0"/>
          </a:p>
          <a:p>
            <a:pPr marL="342900" indent="-342900" algn="just">
              <a:buClr>
                <a:srgbClr val="13C045"/>
              </a:buClr>
              <a:buFont typeface="+mj-lt"/>
              <a:buAutoNum type="arabicPeriod" startAt="11"/>
            </a:pPr>
            <a:r>
              <a:rPr lang="es-MX" sz="1600" dirty="0"/>
              <a:t>Diseñar e implementar un </a:t>
            </a:r>
            <a:r>
              <a:rPr lang="es-MX" sz="1600" dirty="0">
                <a:solidFill>
                  <a:srgbClr val="13C045"/>
                </a:solidFill>
              </a:rPr>
              <a:t>programa de gestión de riesgos de emergencias, catástrofes o desastres</a:t>
            </a:r>
            <a:r>
              <a:rPr lang="es-MX" sz="1600" dirty="0"/>
              <a:t>. </a:t>
            </a:r>
          </a:p>
          <a:p>
            <a:pPr marL="342900" indent="-342900" algn="just">
              <a:buClr>
                <a:srgbClr val="13C045"/>
              </a:buClr>
              <a:buFont typeface="+mj-lt"/>
              <a:buAutoNum type="arabicPeriod" startAt="11"/>
            </a:pPr>
            <a:r>
              <a:rPr lang="es-MX" sz="1600" dirty="0"/>
              <a:t>Evaluar </a:t>
            </a:r>
            <a:r>
              <a:rPr lang="es-MX" sz="1600" dirty="0">
                <a:solidFill>
                  <a:srgbClr val="13C045"/>
                </a:solidFill>
              </a:rPr>
              <a:t>anualmente el cumplimiento de la actividad preventiva </a:t>
            </a:r>
            <a:r>
              <a:rPr lang="es-MX" sz="1600" dirty="0"/>
              <a:t>en la entidad empleadora. </a:t>
            </a:r>
          </a:p>
          <a:p>
            <a:pPr marL="342900" indent="-342900" algn="just">
              <a:buClr>
                <a:srgbClr val="13C045"/>
              </a:buClr>
              <a:buFont typeface="+mj-lt"/>
              <a:buAutoNum type="arabicPeriod" startAt="11"/>
            </a:pPr>
            <a:r>
              <a:rPr lang="es-MX" sz="1600" dirty="0"/>
              <a:t>Investigar y analizar las </a:t>
            </a:r>
            <a:r>
              <a:rPr lang="es-MX" sz="1600" dirty="0">
                <a:solidFill>
                  <a:srgbClr val="13C045"/>
                </a:solidFill>
              </a:rPr>
              <a:t>causas de los accidentes del trabajo y enfermedades profesionales</a:t>
            </a:r>
            <a:r>
              <a:rPr lang="es-MX" sz="1600" dirty="0"/>
              <a:t>, de conformidad con el presente reglamento. </a:t>
            </a:r>
          </a:p>
          <a:p>
            <a:pPr marL="342900" indent="-342900" algn="just">
              <a:buClr>
                <a:srgbClr val="13C045"/>
              </a:buClr>
              <a:buFont typeface="+mj-lt"/>
              <a:buAutoNum type="arabicPeriod" startAt="11"/>
            </a:pPr>
            <a:r>
              <a:rPr lang="es-MX" sz="1600" dirty="0">
                <a:solidFill>
                  <a:srgbClr val="13C045"/>
                </a:solidFill>
              </a:rPr>
              <a:t>Asesorar</a:t>
            </a:r>
            <a:r>
              <a:rPr lang="es-MX" sz="1600" dirty="0"/>
              <a:t> en materia de seguridad y salud en el trabajo a los </a:t>
            </a:r>
            <a:r>
              <a:rPr lang="es-MX" sz="1600" dirty="0">
                <a:solidFill>
                  <a:srgbClr val="13C045"/>
                </a:solidFill>
              </a:rPr>
              <a:t>Comités Paritarios, supervisores y línea de administración técnica </a:t>
            </a:r>
            <a:r>
              <a:rPr lang="es-MX" sz="1600" dirty="0"/>
              <a:t>de la entidad empleadora.</a:t>
            </a:r>
          </a:p>
          <a:p>
            <a:pPr marL="342900" indent="-342900" algn="just">
              <a:buClr>
                <a:srgbClr val="13C045"/>
              </a:buClr>
              <a:buFont typeface="+mj-lt"/>
              <a:buAutoNum type="arabicPeriod" startAt="11"/>
            </a:pPr>
            <a:r>
              <a:rPr lang="es-MX" sz="1600" dirty="0"/>
              <a:t>Proponer, implementar y controlar el </a:t>
            </a:r>
            <a:r>
              <a:rPr lang="es-MX" sz="1600" dirty="0">
                <a:solidFill>
                  <a:srgbClr val="13C045"/>
                </a:solidFill>
              </a:rPr>
              <a:t>programa de trabajo preventivo</a:t>
            </a:r>
            <a:r>
              <a:rPr lang="es-MX" sz="1600" dirty="0"/>
              <a:t> de la entidad empleadora, teniendo presente las prioridades y los recursos que se requieran.</a:t>
            </a:r>
          </a:p>
          <a:p>
            <a:pPr marL="342900" indent="-342900" algn="just">
              <a:buClr>
                <a:srgbClr val="13C045"/>
              </a:buClr>
              <a:buFont typeface="+mj-lt"/>
              <a:buAutoNum type="arabicPeriod" startAt="11"/>
            </a:pPr>
            <a:r>
              <a:rPr lang="es-MX" sz="1600" dirty="0"/>
              <a:t>Cumplir las demás funciones que le asigne la normativa vigente.</a:t>
            </a:r>
            <a:endParaRPr lang="es-CL" sz="1600" dirty="0"/>
          </a:p>
        </p:txBody>
      </p:sp>
      <p:grpSp>
        <p:nvGrpSpPr>
          <p:cNvPr id="12" name="Group 4">
            <a:extLst>
              <a:ext uri="{FF2B5EF4-FFF2-40B4-BE49-F238E27FC236}">
                <a16:creationId xmlns="" xmlns:a16="http://schemas.microsoft.com/office/drawing/2014/main" id="{92E1F0F6-B116-794C-69D5-212707EBD5E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56368" y="1579323"/>
            <a:ext cx="855444" cy="526621"/>
            <a:chOff x="1819" y="1000"/>
            <a:chExt cx="679" cy="418"/>
          </a:xfrm>
          <a:solidFill>
            <a:schemeClr val="accent1"/>
          </a:solidFill>
        </p:grpSpPr>
        <p:sp>
          <p:nvSpPr>
            <p:cNvPr id="14" name="Freeform 5">
              <a:extLst>
                <a:ext uri="{FF2B5EF4-FFF2-40B4-BE49-F238E27FC236}">
                  <a16:creationId xmlns="" xmlns:a16="http://schemas.microsoft.com/office/drawing/2014/main" id="{EC10EE2E-2B10-E923-F050-307EC6F9B4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39" y="1018"/>
              <a:ext cx="259" cy="381"/>
            </a:xfrm>
            <a:custGeom>
              <a:avLst/>
              <a:gdLst>
                <a:gd name="T0" fmla="*/ 203 w 425"/>
                <a:gd name="T1" fmla="*/ 345 h 617"/>
                <a:gd name="T2" fmla="*/ 82 w 425"/>
                <a:gd name="T3" fmla="*/ 345 h 617"/>
                <a:gd name="T4" fmla="*/ 114 w 425"/>
                <a:gd name="T5" fmla="*/ 32 h 617"/>
                <a:gd name="T6" fmla="*/ 243 w 425"/>
                <a:gd name="T7" fmla="*/ 32 h 617"/>
                <a:gd name="T8" fmla="*/ 192 w 425"/>
                <a:gd name="T9" fmla="*/ 140 h 617"/>
                <a:gd name="T10" fmla="*/ 41 w 425"/>
                <a:gd name="T11" fmla="*/ 105 h 617"/>
                <a:gd name="T12" fmla="*/ 243 w 425"/>
                <a:gd name="T13" fmla="*/ 155 h 617"/>
                <a:gd name="T14" fmla="*/ 243 w 425"/>
                <a:gd name="T15" fmla="*/ 212 h 617"/>
                <a:gd name="T16" fmla="*/ 41 w 425"/>
                <a:gd name="T17" fmla="*/ 212 h 617"/>
                <a:gd name="T18" fmla="*/ 192 w 425"/>
                <a:gd name="T19" fmla="*/ 172 h 617"/>
                <a:gd name="T20" fmla="*/ 243 w 425"/>
                <a:gd name="T21" fmla="*/ 155 h 617"/>
                <a:gd name="T22" fmla="*/ 247 w 425"/>
                <a:gd name="T23" fmla="*/ 314 h 617"/>
                <a:gd name="T24" fmla="*/ 243 w 425"/>
                <a:gd name="T25" fmla="*/ 313 h 617"/>
                <a:gd name="T26" fmla="*/ 239 w 425"/>
                <a:gd name="T27" fmla="*/ 303 h 617"/>
                <a:gd name="T28" fmla="*/ 276 w 425"/>
                <a:gd name="T29" fmla="*/ 98 h 617"/>
                <a:gd name="T30" fmla="*/ 275 w 425"/>
                <a:gd name="T31" fmla="*/ 95 h 617"/>
                <a:gd name="T32" fmla="*/ 276 w 425"/>
                <a:gd name="T33" fmla="*/ 88 h 617"/>
                <a:gd name="T34" fmla="*/ 260 w 425"/>
                <a:gd name="T35" fmla="*/ 0 h 617"/>
                <a:gd name="T36" fmla="*/ 9 w 425"/>
                <a:gd name="T37" fmla="*/ 105 h 617"/>
                <a:gd name="T38" fmla="*/ 45 w 425"/>
                <a:gd name="T39" fmla="*/ 303 h 617"/>
                <a:gd name="T40" fmla="*/ 42 w 425"/>
                <a:gd name="T41" fmla="*/ 313 h 617"/>
                <a:gd name="T42" fmla="*/ 37 w 425"/>
                <a:gd name="T43" fmla="*/ 314 h 617"/>
                <a:gd name="T44" fmla="*/ 0 w 425"/>
                <a:gd name="T45" fmla="*/ 321 h 617"/>
                <a:gd name="T46" fmla="*/ 79 w 425"/>
                <a:gd name="T47" fmla="*/ 357 h 617"/>
                <a:gd name="T48" fmla="*/ 149 w 425"/>
                <a:gd name="T49" fmla="*/ 440 h 617"/>
                <a:gd name="T50" fmla="*/ 152 w 425"/>
                <a:gd name="T51" fmla="*/ 441 h 617"/>
                <a:gd name="T52" fmla="*/ 247 w 425"/>
                <a:gd name="T53" fmla="*/ 346 h 617"/>
                <a:gd name="T54" fmla="*/ 393 w 425"/>
                <a:gd name="T55" fmla="*/ 508 h 617"/>
                <a:gd name="T56" fmla="*/ 160 w 425"/>
                <a:gd name="T57" fmla="*/ 585 h 617"/>
                <a:gd name="T58" fmla="*/ 161 w 425"/>
                <a:gd name="T59" fmla="*/ 615 h 617"/>
                <a:gd name="T60" fmla="*/ 409 w 425"/>
                <a:gd name="T61" fmla="*/ 617 h 617"/>
                <a:gd name="T62" fmla="*/ 425 w 425"/>
                <a:gd name="T63" fmla="*/ 508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5" h="617">
                  <a:moveTo>
                    <a:pt x="203" y="345"/>
                  </a:moveTo>
                  <a:lnTo>
                    <a:pt x="203" y="345"/>
                  </a:lnTo>
                  <a:lnTo>
                    <a:pt x="142" y="405"/>
                  </a:lnTo>
                  <a:lnTo>
                    <a:pt x="82" y="345"/>
                  </a:lnTo>
                  <a:lnTo>
                    <a:pt x="203" y="345"/>
                  </a:lnTo>
                  <a:close/>
                  <a:moveTo>
                    <a:pt x="114" y="32"/>
                  </a:moveTo>
                  <a:lnTo>
                    <a:pt x="114" y="32"/>
                  </a:lnTo>
                  <a:lnTo>
                    <a:pt x="243" y="32"/>
                  </a:lnTo>
                  <a:lnTo>
                    <a:pt x="243" y="88"/>
                  </a:lnTo>
                  <a:cubicBezTo>
                    <a:pt x="243" y="117"/>
                    <a:pt x="220" y="140"/>
                    <a:pt x="192" y="140"/>
                  </a:cubicBezTo>
                  <a:lnTo>
                    <a:pt x="41" y="140"/>
                  </a:lnTo>
                  <a:lnTo>
                    <a:pt x="41" y="105"/>
                  </a:lnTo>
                  <a:cubicBezTo>
                    <a:pt x="41" y="65"/>
                    <a:pt x="74" y="32"/>
                    <a:pt x="114" y="32"/>
                  </a:cubicBezTo>
                  <a:close/>
                  <a:moveTo>
                    <a:pt x="243" y="155"/>
                  </a:moveTo>
                  <a:lnTo>
                    <a:pt x="243" y="155"/>
                  </a:lnTo>
                  <a:lnTo>
                    <a:pt x="243" y="212"/>
                  </a:lnTo>
                  <a:cubicBezTo>
                    <a:pt x="243" y="267"/>
                    <a:pt x="198" y="313"/>
                    <a:pt x="142" y="313"/>
                  </a:cubicBezTo>
                  <a:cubicBezTo>
                    <a:pt x="86" y="313"/>
                    <a:pt x="41" y="267"/>
                    <a:pt x="41" y="212"/>
                  </a:cubicBezTo>
                  <a:lnTo>
                    <a:pt x="41" y="172"/>
                  </a:lnTo>
                  <a:lnTo>
                    <a:pt x="192" y="172"/>
                  </a:lnTo>
                  <a:cubicBezTo>
                    <a:pt x="207" y="172"/>
                    <a:pt x="222" y="168"/>
                    <a:pt x="235" y="160"/>
                  </a:cubicBezTo>
                  <a:lnTo>
                    <a:pt x="243" y="155"/>
                  </a:lnTo>
                  <a:close/>
                  <a:moveTo>
                    <a:pt x="247" y="314"/>
                  </a:moveTo>
                  <a:lnTo>
                    <a:pt x="247" y="314"/>
                  </a:lnTo>
                  <a:lnTo>
                    <a:pt x="246" y="313"/>
                  </a:lnTo>
                  <a:cubicBezTo>
                    <a:pt x="245" y="313"/>
                    <a:pt x="244" y="313"/>
                    <a:pt x="243" y="313"/>
                  </a:cubicBezTo>
                  <a:lnTo>
                    <a:pt x="231" y="312"/>
                  </a:lnTo>
                  <a:lnTo>
                    <a:pt x="239" y="303"/>
                  </a:lnTo>
                  <a:cubicBezTo>
                    <a:pt x="263" y="279"/>
                    <a:pt x="276" y="246"/>
                    <a:pt x="276" y="212"/>
                  </a:cubicBezTo>
                  <a:lnTo>
                    <a:pt x="276" y="98"/>
                  </a:lnTo>
                  <a:cubicBezTo>
                    <a:pt x="276" y="97"/>
                    <a:pt x="276" y="96"/>
                    <a:pt x="275" y="95"/>
                  </a:cubicBezTo>
                  <a:lnTo>
                    <a:pt x="275" y="95"/>
                  </a:lnTo>
                  <a:lnTo>
                    <a:pt x="275" y="94"/>
                  </a:lnTo>
                  <a:cubicBezTo>
                    <a:pt x="276" y="92"/>
                    <a:pt x="276" y="90"/>
                    <a:pt x="276" y="88"/>
                  </a:cubicBezTo>
                  <a:lnTo>
                    <a:pt x="276" y="16"/>
                  </a:lnTo>
                  <a:cubicBezTo>
                    <a:pt x="276" y="7"/>
                    <a:pt x="268" y="0"/>
                    <a:pt x="260" y="0"/>
                  </a:cubicBezTo>
                  <a:lnTo>
                    <a:pt x="114" y="0"/>
                  </a:lnTo>
                  <a:cubicBezTo>
                    <a:pt x="56" y="0"/>
                    <a:pt x="9" y="47"/>
                    <a:pt x="9" y="105"/>
                  </a:cubicBezTo>
                  <a:lnTo>
                    <a:pt x="9" y="212"/>
                  </a:lnTo>
                  <a:cubicBezTo>
                    <a:pt x="9" y="246"/>
                    <a:pt x="22" y="279"/>
                    <a:pt x="45" y="303"/>
                  </a:cubicBezTo>
                  <a:lnTo>
                    <a:pt x="54" y="312"/>
                  </a:lnTo>
                  <a:lnTo>
                    <a:pt x="42" y="313"/>
                  </a:lnTo>
                  <a:cubicBezTo>
                    <a:pt x="41" y="313"/>
                    <a:pt x="39" y="313"/>
                    <a:pt x="38" y="313"/>
                  </a:cubicBezTo>
                  <a:lnTo>
                    <a:pt x="37" y="314"/>
                  </a:lnTo>
                  <a:cubicBezTo>
                    <a:pt x="28" y="314"/>
                    <a:pt x="19" y="316"/>
                    <a:pt x="8" y="319"/>
                  </a:cubicBezTo>
                  <a:lnTo>
                    <a:pt x="0" y="321"/>
                  </a:lnTo>
                  <a:lnTo>
                    <a:pt x="8" y="323"/>
                  </a:lnTo>
                  <a:cubicBezTo>
                    <a:pt x="31" y="328"/>
                    <a:pt x="62" y="338"/>
                    <a:pt x="79" y="357"/>
                  </a:cubicBezTo>
                  <a:cubicBezTo>
                    <a:pt x="84" y="363"/>
                    <a:pt x="91" y="369"/>
                    <a:pt x="97" y="376"/>
                  </a:cubicBezTo>
                  <a:cubicBezTo>
                    <a:pt x="116" y="395"/>
                    <a:pt x="137" y="417"/>
                    <a:pt x="149" y="440"/>
                  </a:cubicBezTo>
                  <a:lnTo>
                    <a:pt x="151" y="442"/>
                  </a:lnTo>
                  <a:lnTo>
                    <a:pt x="152" y="441"/>
                  </a:lnTo>
                  <a:cubicBezTo>
                    <a:pt x="153" y="440"/>
                    <a:pt x="153" y="440"/>
                    <a:pt x="154" y="440"/>
                  </a:cubicBezTo>
                  <a:lnTo>
                    <a:pt x="247" y="346"/>
                  </a:lnTo>
                  <a:lnTo>
                    <a:pt x="250" y="346"/>
                  </a:lnTo>
                  <a:cubicBezTo>
                    <a:pt x="331" y="357"/>
                    <a:pt x="393" y="426"/>
                    <a:pt x="393" y="508"/>
                  </a:cubicBezTo>
                  <a:lnTo>
                    <a:pt x="393" y="585"/>
                  </a:lnTo>
                  <a:lnTo>
                    <a:pt x="160" y="585"/>
                  </a:lnTo>
                  <a:lnTo>
                    <a:pt x="160" y="587"/>
                  </a:lnTo>
                  <a:cubicBezTo>
                    <a:pt x="161" y="598"/>
                    <a:pt x="161" y="607"/>
                    <a:pt x="161" y="615"/>
                  </a:cubicBezTo>
                  <a:lnTo>
                    <a:pt x="161" y="617"/>
                  </a:lnTo>
                  <a:lnTo>
                    <a:pt x="409" y="617"/>
                  </a:lnTo>
                  <a:cubicBezTo>
                    <a:pt x="418" y="617"/>
                    <a:pt x="425" y="610"/>
                    <a:pt x="425" y="601"/>
                  </a:cubicBezTo>
                  <a:lnTo>
                    <a:pt x="425" y="508"/>
                  </a:lnTo>
                  <a:cubicBezTo>
                    <a:pt x="425" y="408"/>
                    <a:pt x="347" y="323"/>
                    <a:pt x="247" y="31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 dirty="0"/>
            </a:p>
          </p:txBody>
        </p:sp>
        <p:sp>
          <p:nvSpPr>
            <p:cNvPr id="15" name="Freeform 6">
              <a:extLst>
                <a:ext uri="{FF2B5EF4-FFF2-40B4-BE49-F238E27FC236}">
                  <a16:creationId xmlns="" xmlns:a16="http://schemas.microsoft.com/office/drawing/2014/main" id="{EC18DE66-12F7-A16F-FAD1-19BA22BDCA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19" y="1018"/>
              <a:ext cx="273" cy="381"/>
            </a:xfrm>
            <a:custGeom>
              <a:avLst/>
              <a:gdLst>
                <a:gd name="T0" fmla="*/ 343 w 448"/>
                <a:gd name="T1" fmla="*/ 345 h 617"/>
                <a:gd name="T2" fmla="*/ 343 w 448"/>
                <a:gd name="T3" fmla="*/ 345 h 617"/>
                <a:gd name="T4" fmla="*/ 282 w 448"/>
                <a:gd name="T5" fmla="*/ 405 h 617"/>
                <a:gd name="T6" fmla="*/ 222 w 448"/>
                <a:gd name="T7" fmla="*/ 345 h 617"/>
                <a:gd name="T8" fmla="*/ 343 w 448"/>
                <a:gd name="T9" fmla="*/ 345 h 617"/>
                <a:gd name="T10" fmla="*/ 254 w 448"/>
                <a:gd name="T11" fmla="*/ 32 h 617"/>
                <a:gd name="T12" fmla="*/ 254 w 448"/>
                <a:gd name="T13" fmla="*/ 32 h 617"/>
                <a:gd name="T14" fmla="*/ 383 w 448"/>
                <a:gd name="T15" fmla="*/ 32 h 617"/>
                <a:gd name="T16" fmla="*/ 383 w 448"/>
                <a:gd name="T17" fmla="*/ 88 h 617"/>
                <a:gd name="T18" fmla="*/ 332 w 448"/>
                <a:gd name="T19" fmla="*/ 140 h 617"/>
                <a:gd name="T20" fmla="*/ 181 w 448"/>
                <a:gd name="T21" fmla="*/ 140 h 617"/>
                <a:gd name="T22" fmla="*/ 181 w 448"/>
                <a:gd name="T23" fmla="*/ 105 h 617"/>
                <a:gd name="T24" fmla="*/ 254 w 448"/>
                <a:gd name="T25" fmla="*/ 32 h 617"/>
                <a:gd name="T26" fmla="*/ 383 w 448"/>
                <a:gd name="T27" fmla="*/ 155 h 617"/>
                <a:gd name="T28" fmla="*/ 383 w 448"/>
                <a:gd name="T29" fmla="*/ 155 h 617"/>
                <a:gd name="T30" fmla="*/ 383 w 448"/>
                <a:gd name="T31" fmla="*/ 212 h 617"/>
                <a:gd name="T32" fmla="*/ 282 w 448"/>
                <a:gd name="T33" fmla="*/ 313 h 617"/>
                <a:gd name="T34" fmla="*/ 181 w 448"/>
                <a:gd name="T35" fmla="*/ 212 h 617"/>
                <a:gd name="T36" fmla="*/ 181 w 448"/>
                <a:gd name="T37" fmla="*/ 172 h 617"/>
                <a:gd name="T38" fmla="*/ 332 w 448"/>
                <a:gd name="T39" fmla="*/ 172 h 617"/>
                <a:gd name="T40" fmla="*/ 375 w 448"/>
                <a:gd name="T41" fmla="*/ 160 h 617"/>
                <a:gd name="T42" fmla="*/ 383 w 448"/>
                <a:gd name="T43" fmla="*/ 155 h 617"/>
                <a:gd name="T44" fmla="*/ 442 w 448"/>
                <a:gd name="T45" fmla="*/ 327 h 617"/>
                <a:gd name="T46" fmla="*/ 442 w 448"/>
                <a:gd name="T47" fmla="*/ 327 h 617"/>
                <a:gd name="T48" fmla="*/ 387 w 448"/>
                <a:gd name="T49" fmla="*/ 314 h 617"/>
                <a:gd name="T50" fmla="*/ 386 w 448"/>
                <a:gd name="T51" fmla="*/ 313 h 617"/>
                <a:gd name="T52" fmla="*/ 383 w 448"/>
                <a:gd name="T53" fmla="*/ 313 h 617"/>
                <a:gd name="T54" fmla="*/ 371 w 448"/>
                <a:gd name="T55" fmla="*/ 312 h 617"/>
                <a:gd name="T56" fmla="*/ 379 w 448"/>
                <a:gd name="T57" fmla="*/ 303 h 617"/>
                <a:gd name="T58" fmla="*/ 416 w 448"/>
                <a:gd name="T59" fmla="*/ 212 h 617"/>
                <a:gd name="T60" fmla="*/ 416 w 448"/>
                <a:gd name="T61" fmla="*/ 98 h 617"/>
                <a:gd name="T62" fmla="*/ 416 w 448"/>
                <a:gd name="T63" fmla="*/ 95 h 617"/>
                <a:gd name="T64" fmla="*/ 416 w 448"/>
                <a:gd name="T65" fmla="*/ 95 h 617"/>
                <a:gd name="T66" fmla="*/ 416 w 448"/>
                <a:gd name="T67" fmla="*/ 94 h 617"/>
                <a:gd name="T68" fmla="*/ 416 w 448"/>
                <a:gd name="T69" fmla="*/ 88 h 617"/>
                <a:gd name="T70" fmla="*/ 416 w 448"/>
                <a:gd name="T71" fmla="*/ 16 h 617"/>
                <a:gd name="T72" fmla="*/ 400 w 448"/>
                <a:gd name="T73" fmla="*/ 0 h 617"/>
                <a:gd name="T74" fmla="*/ 254 w 448"/>
                <a:gd name="T75" fmla="*/ 0 h 617"/>
                <a:gd name="T76" fmla="*/ 149 w 448"/>
                <a:gd name="T77" fmla="*/ 105 h 617"/>
                <a:gd name="T78" fmla="*/ 149 w 448"/>
                <a:gd name="T79" fmla="*/ 212 h 617"/>
                <a:gd name="T80" fmla="*/ 186 w 448"/>
                <a:gd name="T81" fmla="*/ 303 h 617"/>
                <a:gd name="T82" fmla="*/ 194 w 448"/>
                <a:gd name="T83" fmla="*/ 312 h 617"/>
                <a:gd name="T84" fmla="*/ 182 w 448"/>
                <a:gd name="T85" fmla="*/ 313 h 617"/>
                <a:gd name="T86" fmla="*/ 179 w 448"/>
                <a:gd name="T87" fmla="*/ 313 h 617"/>
                <a:gd name="T88" fmla="*/ 177 w 448"/>
                <a:gd name="T89" fmla="*/ 314 h 617"/>
                <a:gd name="T90" fmla="*/ 0 w 448"/>
                <a:gd name="T91" fmla="*/ 508 h 617"/>
                <a:gd name="T92" fmla="*/ 0 w 448"/>
                <a:gd name="T93" fmla="*/ 601 h 617"/>
                <a:gd name="T94" fmla="*/ 16 w 448"/>
                <a:gd name="T95" fmla="*/ 617 h 617"/>
                <a:gd name="T96" fmla="*/ 260 w 448"/>
                <a:gd name="T97" fmla="*/ 617 h 617"/>
                <a:gd name="T98" fmla="*/ 260 w 448"/>
                <a:gd name="T99" fmla="*/ 585 h 617"/>
                <a:gd name="T100" fmla="*/ 32 w 448"/>
                <a:gd name="T101" fmla="*/ 585 h 617"/>
                <a:gd name="T102" fmla="*/ 32 w 448"/>
                <a:gd name="T103" fmla="*/ 508 h 617"/>
                <a:gd name="T104" fmla="*/ 174 w 448"/>
                <a:gd name="T105" fmla="*/ 346 h 617"/>
                <a:gd name="T106" fmla="*/ 177 w 448"/>
                <a:gd name="T107" fmla="*/ 346 h 617"/>
                <a:gd name="T108" fmla="*/ 271 w 448"/>
                <a:gd name="T109" fmla="*/ 440 h 617"/>
                <a:gd name="T110" fmla="*/ 278 w 448"/>
                <a:gd name="T111" fmla="*/ 444 h 617"/>
                <a:gd name="T112" fmla="*/ 280 w 448"/>
                <a:gd name="T113" fmla="*/ 444 h 617"/>
                <a:gd name="T114" fmla="*/ 297 w 448"/>
                <a:gd name="T115" fmla="*/ 410 h 617"/>
                <a:gd name="T116" fmla="*/ 365 w 448"/>
                <a:gd name="T117" fmla="*/ 349 h 617"/>
                <a:gd name="T118" fmla="*/ 448 w 448"/>
                <a:gd name="T119" fmla="*/ 329 h 617"/>
                <a:gd name="T120" fmla="*/ 442 w 448"/>
                <a:gd name="T121" fmla="*/ 327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8" h="617">
                  <a:moveTo>
                    <a:pt x="343" y="345"/>
                  </a:moveTo>
                  <a:lnTo>
                    <a:pt x="343" y="345"/>
                  </a:lnTo>
                  <a:lnTo>
                    <a:pt x="282" y="405"/>
                  </a:lnTo>
                  <a:lnTo>
                    <a:pt x="222" y="345"/>
                  </a:lnTo>
                  <a:lnTo>
                    <a:pt x="343" y="345"/>
                  </a:lnTo>
                  <a:close/>
                  <a:moveTo>
                    <a:pt x="254" y="32"/>
                  </a:moveTo>
                  <a:lnTo>
                    <a:pt x="254" y="32"/>
                  </a:lnTo>
                  <a:lnTo>
                    <a:pt x="383" y="32"/>
                  </a:lnTo>
                  <a:lnTo>
                    <a:pt x="383" y="88"/>
                  </a:lnTo>
                  <a:cubicBezTo>
                    <a:pt x="383" y="117"/>
                    <a:pt x="360" y="140"/>
                    <a:pt x="332" y="140"/>
                  </a:cubicBezTo>
                  <a:lnTo>
                    <a:pt x="181" y="140"/>
                  </a:lnTo>
                  <a:lnTo>
                    <a:pt x="181" y="105"/>
                  </a:lnTo>
                  <a:cubicBezTo>
                    <a:pt x="181" y="65"/>
                    <a:pt x="214" y="32"/>
                    <a:pt x="254" y="32"/>
                  </a:cubicBezTo>
                  <a:close/>
                  <a:moveTo>
                    <a:pt x="383" y="155"/>
                  </a:moveTo>
                  <a:lnTo>
                    <a:pt x="383" y="155"/>
                  </a:lnTo>
                  <a:lnTo>
                    <a:pt x="383" y="212"/>
                  </a:lnTo>
                  <a:cubicBezTo>
                    <a:pt x="383" y="267"/>
                    <a:pt x="338" y="313"/>
                    <a:pt x="282" y="313"/>
                  </a:cubicBezTo>
                  <a:cubicBezTo>
                    <a:pt x="227" y="313"/>
                    <a:pt x="181" y="267"/>
                    <a:pt x="181" y="212"/>
                  </a:cubicBezTo>
                  <a:lnTo>
                    <a:pt x="181" y="172"/>
                  </a:lnTo>
                  <a:lnTo>
                    <a:pt x="332" y="172"/>
                  </a:lnTo>
                  <a:cubicBezTo>
                    <a:pt x="347" y="172"/>
                    <a:pt x="362" y="168"/>
                    <a:pt x="375" y="160"/>
                  </a:cubicBezTo>
                  <a:lnTo>
                    <a:pt x="383" y="155"/>
                  </a:lnTo>
                  <a:close/>
                  <a:moveTo>
                    <a:pt x="442" y="327"/>
                  </a:moveTo>
                  <a:lnTo>
                    <a:pt x="442" y="327"/>
                  </a:lnTo>
                  <a:cubicBezTo>
                    <a:pt x="425" y="320"/>
                    <a:pt x="406" y="315"/>
                    <a:pt x="387" y="314"/>
                  </a:cubicBezTo>
                  <a:lnTo>
                    <a:pt x="386" y="313"/>
                  </a:lnTo>
                  <a:cubicBezTo>
                    <a:pt x="385" y="313"/>
                    <a:pt x="384" y="313"/>
                    <a:pt x="383" y="313"/>
                  </a:cubicBezTo>
                  <a:lnTo>
                    <a:pt x="371" y="312"/>
                  </a:lnTo>
                  <a:lnTo>
                    <a:pt x="379" y="303"/>
                  </a:lnTo>
                  <a:cubicBezTo>
                    <a:pt x="403" y="279"/>
                    <a:pt x="416" y="246"/>
                    <a:pt x="416" y="212"/>
                  </a:cubicBezTo>
                  <a:lnTo>
                    <a:pt x="416" y="98"/>
                  </a:lnTo>
                  <a:cubicBezTo>
                    <a:pt x="416" y="97"/>
                    <a:pt x="416" y="96"/>
                    <a:pt x="416" y="95"/>
                  </a:cubicBezTo>
                  <a:lnTo>
                    <a:pt x="416" y="95"/>
                  </a:lnTo>
                  <a:lnTo>
                    <a:pt x="416" y="94"/>
                  </a:lnTo>
                  <a:cubicBezTo>
                    <a:pt x="416" y="92"/>
                    <a:pt x="416" y="90"/>
                    <a:pt x="416" y="88"/>
                  </a:cubicBezTo>
                  <a:lnTo>
                    <a:pt x="416" y="16"/>
                  </a:lnTo>
                  <a:cubicBezTo>
                    <a:pt x="416" y="7"/>
                    <a:pt x="409" y="0"/>
                    <a:pt x="400" y="0"/>
                  </a:cubicBezTo>
                  <a:lnTo>
                    <a:pt x="254" y="0"/>
                  </a:lnTo>
                  <a:cubicBezTo>
                    <a:pt x="196" y="0"/>
                    <a:pt x="149" y="47"/>
                    <a:pt x="149" y="105"/>
                  </a:cubicBezTo>
                  <a:lnTo>
                    <a:pt x="149" y="212"/>
                  </a:lnTo>
                  <a:cubicBezTo>
                    <a:pt x="149" y="246"/>
                    <a:pt x="162" y="279"/>
                    <a:pt x="186" y="303"/>
                  </a:cubicBezTo>
                  <a:lnTo>
                    <a:pt x="194" y="312"/>
                  </a:lnTo>
                  <a:lnTo>
                    <a:pt x="182" y="313"/>
                  </a:lnTo>
                  <a:cubicBezTo>
                    <a:pt x="181" y="313"/>
                    <a:pt x="180" y="313"/>
                    <a:pt x="179" y="313"/>
                  </a:cubicBezTo>
                  <a:lnTo>
                    <a:pt x="177" y="314"/>
                  </a:lnTo>
                  <a:cubicBezTo>
                    <a:pt x="78" y="323"/>
                    <a:pt x="0" y="408"/>
                    <a:pt x="0" y="508"/>
                  </a:cubicBezTo>
                  <a:lnTo>
                    <a:pt x="0" y="601"/>
                  </a:lnTo>
                  <a:cubicBezTo>
                    <a:pt x="0" y="610"/>
                    <a:pt x="7" y="617"/>
                    <a:pt x="16" y="617"/>
                  </a:cubicBezTo>
                  <a:lnTo>
                    <a:pt x="260" y="617"/>
                  </a:lnTo>
                  <a:lnTo>
                    <a:pt x="260" y="585"/>
                  </a:lnTo>
                  <a:lnTo>
                    <a:pt x="32" y="585"/>
                  </a:lnTo>
                  <a:lnTo>
                    <a:pt x="32" y="508"/>
                  </a:lnTo>
                  <a:cubicBezTo>
                    <a:pt x="32" y="426"/>
                    <a:pt x="93" y="357"/>
                    <a:pt x="174" y="346"/>
                  </a:cubicBezTo>
                  <a:lnTo>
                    <a:pt x="177" y="346"/>
                  </a:lnTo>
                  <a:lnTo>
                    <a:pt x="271" y="440"/>
                  </a:lnTo>
                  <a:cubicBezTo>
                    <a:pt x="273" y="442"/>
                    <a:pt x="275" y="443"/>
                    <a:pt x="278" y="444"/>
                  </a:cubicBezTo>
                  <a:lnTo>
                    <a:pt x="280" y="444"/>
                  </a:lnTo>
                  <a:lnTo>
                    <a:pt x="297" y="410"/>
                  </a:lnTo>
                  <a:lnTo>
                    <a:pt x="365" y="349"/>
                  </a:lnTo>
                  <a:lnTo>
                    <a:pt x="448" y="329"/>
                  </a:lnTo>
                  <a:lnTo>
                    <a:pt x="442" y="32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6" name="Freeform 7">
              <a:extLst>
                <a:ext uri="{FF2B5EF4-FFF2-40B4-BE49-F238E27FC236}">
                  <a16:creationId xmlns="" xmlns:a16="http://schemas.microsoft.com/office/drawing/2014/main" id="{77163B9A-0260-2EED-A7DB-BCF8BBFFDA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72" y="1000"/>
              <a:ext cx="379" cy="418"/>
            </a:xfrm>
            <a:custGeom>
              <a:avLst/>
              <a:gdLst>
                <a:gd name="T0" fmla="*/ 590 w 622"/>
                <a:gd name="T1" fmla="*/ 646 h 678"/>
                <a:gd name="T2" fmla="*/ 590 w 622"/>
                <a:gd name="T3" fmla="*/ 646 h 678"/>
                <a:gd name="T4" fmla="*/ 32 w 622"/>
                <a:gd name="T5" fmla="*/ 646 h 678"/>
                <a:gd name="T6" fmla="*/ 32 w 622"/>
                <a:gd name="T7" fmla="*/ 559 h 678"/>
                <a:gd name="T8" fmla="*/ 191 w 622"/>
                <a:gd name="T9" fmla="*/ 378 h 678"/>
                <a:gd name="T10" fmla="*/ 195 w 622"/>
                <a:gd name="T11" fmla="*/ 378 h 678"/>
                <a:gd name="T12" fmla="*/ 300 w 622"/>
                <a:gd name="T13" fmla="*/ 482 h 678"/>
                <a:gd name="T14" fmla="*/ 322 w 622"/>
                <a:gd name="T15" fmla="*/ 482 h 678"/>
                <a:gd name="T16" fmla="*/ 426 w 622"/>
                <a:gd name="T17" fmla="*/ 378 h 678"/>
                <a:gd name="T18" fmla="*/ 430 w 622"/>
                <a:gd name="T19" fmla="*/ 378 h 678"/>
                <a:gd name="T20" fmla="*/ 590 w 622"/>
                <a:gd name="T21" fmla="*/ 559 h 678"/>
                <a:gd name="T22" fmla="*/ 590 w 622"/>
                <a:gd name="T23" fmla="*/ 646 h 678"/>
                <a:gd name="T24" fmla="*/ 383 w 622"/>
                <a:gd name="T25" fmla="*/ 376 h 678"/>
                <a:gd name="T26" fmla="*/ 383 w 622"/>
                <a:gd name="T27" fmla="*/ 376 h 678"/>
                <a:gd name="T28" fmla="*/ 311 w 622"/>
                <a:gd name="T29" fmla="*/ 449 h 678"/>
                <a:gd name="T30" fmla="*/ 239 w 622"/>
                <a:gd name="T31" fmla="*/ 376 h 678"/>
                <a:gd name="T32" fmla="*/ 383 w 622"/>
                <a:gd name="T33" fmla="*/ 376 h 678"/>
                <a:gd name="T34" fmla="*/ 197 w 622"/>
                <a:gd name="T35" fmla="*/ 231 h 678"/>
                <a:gd name="T36" fmla="*/ 197 w 622"/>
                <a:gd name="T37" fmla="*/ 231 h 678"/>
                <a:gd name="T38" fmla="*/ 197 w 622"/>
                <a:gd name="T39" fmla="*/ 185 h 678"/>
                <a:gd name="T40" fmla="*/ 366 w 622"/>
                <a:gd name="T41" fmla="*/ 185 h 678"/>
                <a:gd name="T42" fmla="*/ 412 w 622"/>
                <a:gd name="T43" fmla="*/ 172 h 678"/>
                <a:gd name="T44" fmla="*/ 425 w 622"/>
                <a:gd name="T45" fmla="*/ 165 h 678"/>
                <a:gd name="T46" fmla="*/ 425 w 622"/>
                <a:gd name="T47" fmla="*/ 231 h 678"/>
                <a:gd name="T48" fmla="*/ 311 w 622"/>
                <a:gd name="T49" fmla="*/ 345 h 678"/>
                <a:gd name="T50" fmla="*/ 197 w 622"/>
                <a:gd name="T51" fmla="*/ 231 h 678"/>
                <a:gd name="T52" fmla="*/ 197 w 622"/>
                <a:gd name="T53" fmla="*/ 114 h 678"/>
                <a:gd name="T54" fmla="*/ 197 w 622"/>
                <a:gd name="T55" fmla="*/ 114 h 678"/>
                <a:gd name="T56" fmla="*/ 280 w 622"/>
                <a:gd name="T57" fmla="*/ 30 h 678"/>
                <a:gd name="T58" fmla="*/ 425 w 622"/>
                <a:gd name="T59" fmla="*/ 30 h 678"/>
                <a:gd name="T60" fmla="*/ 425 w 622"/>
                <a:gd name="T61" fmla="*/ 95 h 678"/>
                <a:gd name="T62" fmla="*/ 366 w 622"/>
                <a:gd name="T63" fmla="*/ 154 h 678"/>
                <a:gd name="T64" fmla="*/ 197 w 622"/>
                <a:gd name="T65" fmla="*/ 154 h 678"/>
                <a:gd name="T66" fmla="*/ 197 w 622"/>
                <a:gd name="T67" fmla="*/ 114 h 678"/>
                <a:gd name="T68" fmla="*/ 427 w 622"/>
                <a:gd name="T69" fmla="*/ 346 h 678"/>
                <a:gd name="T70" fmla="*/ 427 w 622"/>
                <a:gd name="T71" fmla="*/ 346 h 678"/>
                <a:gd name="T72" fmla="*/ 425 w 622"/>
                <a:gd name="T73" fmla="*/ 346 h 678"/>
                <a:gd name="T74" fmla="*/ 422 w 622"/>
                <a:gd name="T75" fmla="*/ 345 h 678"/>
                <a:gd name="T76" fmla="*/ 404 w 622"/>
                <a:gd name="T77" fmla="*/ 344 h 678"/>
                <a:gd name="T78" fmla="*/ 416 w 622"/>
                <a:gd name="T79" fmla="*/ 331 h 678"/>
                <a:gd name="T80" fmla="*/ 456 w 622"/>
                <a:gd name="T81" fmla="*/ 231 h 678"/>
                <a:gd name="T82" fmla="*/ 456 w 622"/>
                <a:gd name="T83" fmla="*/ 105 h 678"/>
                <a:gd name="T84" fmla="*/ 456 w 622"/>
                <a:gd name="T85" fmla="*/ 103 h 678"/>
                <a:gd name="T86" fmla="*/ 456 w 622"/>
                <a:gd name="T87" fmla="*/ 102 h 678"/>
                <a:gd name="T88" fmla="*/ 456 w 622"/>
                <a:gd name="T89" fmla="*/ 101 h 678"/>
                <a:gd name="T90" fmla="*/ 456 w 622"/>
                <a:gd name="T91" fmla="*/ 95 h 678"/>
                <a:gd name="T92" fmla="*/ 456 w 622"/>
                <a:gd name="T93" fmla="*/ 15 h 678"/>
                <a:gd name="T94" fmla="*/ 441 w 622"/>
                <a:gd name="T95" fmla="*/ 0 h 678"/>
                <a:gd name="T96" fmla="*/ 280 w 622"/>
                <a:gd name="T97" fmla="*/ 0 h 678"/>
                <a:gd name="T98" fmla="*/ 165 w 622"/>
                <a:gd name="T99" fmla="*/ 114 h 678"/>
                <a:gd name="T100" fmla="*/ 165 w 622"/>
                <a:gd name="T101" fmla="*/ 231 h 678"/>
                <a:gd name="T102" fmla="*/ 206 w 622"/>
                <a:gd name="T103" fmla="*/ 331 h 678"/>
                <a:gd name="T104" fmla="*/ 218 w 622"/>
                <a:gd name="T105" fmla="*/ 344 h 678"/>
                <a:gd name="T106" fmla="*/ 200 w 622"/>
                <a:gd name="T107" fmla="*/ 345 h 678"/>
                <a:gd name="T108" fmla="*/ 196 w 622"/>
                <a:gd name="T109" fmla="*/ 346 h 678"/>
                <a:gd name="T110" fmla="*/ 195 w 622"/>
                <a:gd name="T111" fmla="*/ 346 h 678"/>
                <a:gd name="T112" fmla="*/ 0 w 622"/>
                <a:gd name="T113" fmla="*/ 559 h 678"/>
                <a:gd name="T114" fmla="*/ 0 w 622"/>
                <a:gd name="T115" fmla="*/ 662 h 678"/>
                <a:gd name="T116" fmla="*/ 16 w 622"/>
                <a:gd name="T117" fmla="*/ 678 h 678"/>
                <a:gd name="T118" fmla="*/ 606 w 622"/>
                <a:gd name="T119" fmla="*/ 678 h 678"/>
                <a:gd name="T120" fmla="*/ 622 w 622"/>
                <a:gd name="T121" fmla="*/ 662 h 678"/>
                <a:gd name="T122" fmla="*/ 622 w 622"/>
                <a:gd name="T123" fmla="*/ 559 h 678"/>
                <a:gd name="T124" fmla="*/ 427 w 622"/>
                <a:gd name="T125" fmla="*/ 34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2" h="678">
                  <a:moveTo>
                    <a:pt x="590" y="646"/>
                  </a:moveTo>
                  <a:lnTo>
                    <a:pt x="590" y="646"/>
                  </a:lnTo>
                  <a:lnTo>
                    <a:pt x="32" y="646"/>
                  </a:lnTo>
                  <a:lnTo>
                    <a:pt x="32" y="559"/>
                  </a:lnTo>
                  <a:cubicBezTo>
                    <a:pt x="32" y="468"/>
                    <a:pt x="100" y="390"/>
                    <a:pt x="191" y="378"/>
                  </a:cubicBezTo>
                  <a:lnTo>
                    <a:pt x="195" y="378"/>
                  </a:lnTo>
                  <a:lnTo>
                    <a:pt x="300" y="482"/>
                  </a:lnTo>
                  <a:cubicBezTo>
                    <a:pt x="306" y="488"/>
                    <a:pt x="316" y="488"/>
                    <a:pt x="322" y="482"/>
                  </a:cubicBezTo>
                  <a:lnTo>
                    <a:pt x="426" y="378"/>
                  </a:lnTo>
                  <a:lnTo>
                    <a:pt x="430" y="378"/>
                  </a:lnTo>
                  <a:cubicBezTo>
                    <a:pt x="522" y="390"/>
                    <a:pt x="590" y="468"/>
                    <a:pt x="590" y="559"/>
                  </a:cubicBezTo>
                  <a:lnTo>
                    <a:pt x="590" y="646"/>
                  </a:lnTo>
                  <a:close/>
                  <a:moveTo>
                    <a:pt x="383" y="376"/>
                  </a:moveTo>
                  <a:lnTo>
                    <a:pt x="383" y="376"/>
                  </a:lnTo>
                  <a:lnTo>
                    <a:pt x="311" y="449"/>
                  </a:lnTo>
                  <a:lnTo>
                    <a:pt x="239" y="376"/>
                  </a:lnTo>
                  <a:lnTo>
                    <a:pt x="383" y="376"/>
                  </a:lnTo>
                  <a:close/>
                  <a:moveTo>
                    <a:pt x="197" y="231"/>
                  </a:moveTo>
                  <a:lnTo>
                    <a:pt x="197" y="231"/>
                  </a:lnTo>
                  <a:lnTo>
                    <a:pt x="197" y="185"/>
                  </a:lnTo>
                  <a:lnTo>
                    <a:pt x="366" y="185"/>
                  </a:lnTo>
                  <a:cubicBezTo>
                    <a:pt x="382" y="185"/>
                    <a:pt x="398" y="181"/>
                    <a:pt x="412" y="172"/>
                  </a:cubicBezTo>
                  <a:lnTo>
                    <a:pt x="425" y="165"/>
                  </a:lnTo>
                  <a:lnTo>
                    <a:pt x="425" y="231"/>
                  </a:lnTo>
                  <a:cubicBezTo>
                    <a:pt x="425" y="294"/>
                    <a:pt x="374" y="345"/>
                    <a:pt x="311" y="345"/>
                  </a:cubicBezTo>
                  <a:cubicBezTo>
                    <a:pt x="248" y="345"/>
                    <a:pt x="197" y="294"/>
                    <a:pt x="197" y="231"/>
                  </a:cubicBezTo>
                  <a:close/>
                  <a:moveTo>
                    <a:pt x="197" y="114"/>
                  </a:moveTo>
                  <a:lnTo>
                    <a:pt x="197" y="114"/>
                  </a:lnTo>
                  <a:cubicBezTo>
                    <a:pt x="197" y="68"/>
                    <a:pt x="234" y="30"/>
                    <a:pt x="280" y="30"/>
                  </a:cubicBezTo>
                  <a:lnTo>
                    <a:pt x="425" y="30"/>
                  </a:lnTo>
                  <a:lnTo>
                    <a:pt x="425" y="95"/>
                  </a:lnTo>
                  <a:cubicBezTo>
                    <a:pt x="425" y="127"/>
                    <a:pt x="398" y="154"/>
                    <a:pt x="366" y="154"/>
                  </a:cubicBezTo>
                  <a:lnTo>
                    <a:pt x="197" y="154"/>
                  </a:lnTo>
                  <a:lnTo>
                    <a:pt x="197" y="114"/>
                  </a:lnTo>
                  <a:close/>
                  <a:moveTo>
                    <a:pt x="427" y="346"/>
                  </a:moveTo>
                  <a:lnTo>
                    <a:pt x="427" y="346"/>
                  </a:lnTo>
                  <a:lnTo>
                    <a:pt x="425" y="346"/>
                  </a:lnTo>
                  <a:cubicBezTo>
                    <a:pt x="424" y="345"/>
                    <a:pt x="423" y="345"/>
                    <a:pt x="422" y="345"/>
                  </a:cubicBezTo>
                  <a:lnTo>
                    <a:pt x="404" y="344"/>
                  </a:lnTo>
                  <a:lnTo>
                    <a:pt x="416" y="331"/>
                  </a:lnTo>
                  <a:cubicBezTo>
                    <a:pt x="442" y="304"/>
                    <a:pt x="456" y="268"/>
                    <a:pt x="456" y="231"/>
                  </a:cubicBezTo>
                  <a:lnTo>
                    <a:pt x="456" y="105"/>
                  </a:lnTo>
                  <a:cubicBezTo>
                    <a:pt x="456" y="104"/>
                    <a:pt x="456" y="103"/>
                    <a:pt x="456" y="103"/>
                  </a:cubicBezTo>
                  <a:lnTo>
                    <a:pt x="456" y="102"/>
                  </a:lnTo>
                  <a:lnTo>
                    <a:pt x="456" y="101"/>
                  </a:lnTo>
                  <a:cubicBezTo>
                    <a:pt x="456" y="99"/>
                    <a:pt x="456" y="97"/>
                    <a:pt x="456" y="95"/>
                  </a:cubicBezTo>
                  <a:lnTo>
                    <a:pt x="456" y="15"/>
                  </a:lnTo>
                  <a:cubicBezTo>
                    <a:pt x="456" y="7"/>
                    <a:pt x="449" y="0"/>
                    <a:pt x="441" y="0"/>
                  </a:cubicBezTo>
                  <a:lnTo>
                    <a:pt x="280" y="0"/>
                  </a:lnTo>
                  <a:cubicBezTo>
                    <a:pt x="217" y="0"/>
                    <a:pt x="165" y="51"/>
                    <a:pt x="165" y="114"/>
                  </a:cubicBezTo>
                  <a:lnTo>
                    <a:pt x="165" y="231"/>
                  </a:lnTo>
                  <a:cubicBezTo>
                    <a:pt x="165" y="268"/>
                    <a:pt x="180" y="304"/>
                    <a:pt x="206" y="331"/>
                  </a:cubicBezTo>
                  <a:lnTo>
                    <a:pt x="218" y="344"/>
                  </a:lnTo>
                  <a:lnTo>
                    <a:pt x="200" y="345"/>
                  </a:lnTo>
                  <a:cubicBezTo>
                    <a:pt x="199" y="345"/>
                    <a:pt x="198" y="345"/>
                    <a:pt x="196" y="346"/>
                  </a:cubicBezTo>
                  <a:lnTo>
                    <a:pt x="195" y="346"/>
                  </a:lnTo>
                  <a:cubicBezTo>
                    <a:pt x="86" y="356"/>
                    <a:pt x="0" y="450"/>
                    <a:pt x="0" y="559"/>
                  </a:cubicBezTo>
                  <a:lnTo>
                    <a:pt x="0" y="662"/>
                  </a:lnTo>
                  <a:cubicBezTo>
                    <a:pt x="0" y="670"/>
                    <a:pt x="7" y="678"/>
                    <a:pt x="16" y="678"/>
                  </a:cubicBezTo>
                  <a:lnTo>
                    <a:pt x="606" y="678"/>
                  </a:lnTo>
                  <a:cubicBezTo>
                    <a:pt x="615" y="678"/>
                    <a:pt x="622" y="670"/>
                    <a:pt x="622" y="662"/>
                  </a:cubicBezTo>
                  <a:lnTo>
                    <a:pt x="622" y="559"/>
                  </a:lnTo>
                  <a:cubicBezTo>
                    <a:pt x="622" y="450"/>
                    <a:pt x="536" y="356"/>
                    <a:pt x="427" y="34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</p:grpSp>
    </p:spTree>
    <p:extLst>
      <p:ext uri="{BB962C8B-B14F-4D97-AF65-F5344CB8AC3E}">
        <p14:creationId xmlns:p14="http://schemas.microsoft.com/office/powerpoint/2010/main" val="94640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Organización preventiva de la entidad empleadora y los lugares de </a:t>
            </a:r>
            <a:r>
              <a:rPr lang="es-CL" dirty="0" smtClean="0"/>
              <a:t>trabajo</a:t>
            </a: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26</a:t>
            </a:fld>
            <a:endParaRPr lang="es-CL" dirty="0"/>
          </a:p>
        </p:txBody>
      </p:sp>
      <p:sp>
        <p:nvSpPr>
          <p:cNvPr id="13" name="Rectángulo 12"/>
          <p:cNvSpPr/>
          <p:nvPr/>
        </p:nvSpPr>
        <p:spPr>
          <a:xfrm>
            <a:off x="0" y="2486416"/>
            <a:ext cx="12192000" cy="4371584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39" name="Marcador de texto 2">
            <a:extLst>
              <a:ext uri="{FF2B5EF4-FFF2-40B4-BE49-F238E27FC236}">
                <a16:creationId xmlns="" xmlns:a16="http://schemas.microsoft.com/office/drawing/2014/main" id="{328429E5-D53C-3CD2-A2F0-CE417551744C}"/>
              </a:ext>
            </a:extLst>
          </p:cNvPr>
          <p:cNvSpPr txBox="1">
            <a:spLocks/>
          </p:cNvSpPr>
          <p:nvPr/>
        </p:nvSpPr>
        <p:spPr>
          <a:xfrm>
            <a:off x="1680755" y="1688746"/>
            <a:ext cx="659268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300" b="0" i="0" u="none" strike="noStrike" cap="none" spc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§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None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2606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4892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27178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29464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s-MX" sz="2000" b="1" spc="50" dirty="0">
                <a:solidFill>
                  <a:srgbClr val="004C14"/>
                </a:solidFill>
              </a:rPr>
              <a:t>Delegado de seguridad y salud en el trabajo </a:t>
            </a:r>
            <a:endParaRPr lang="es-MX" sz="2000" b="1" spc="50" dirty="0">
              <a:solidFill>
                <a:srgbClr val="004C14"/>
              </a:solidFill>
            </a:endParaRPr>
          </a:p>
        </p:txBody>
      </p:sp>
      <p:sp>
        <p:nvSpPr>
          <p:cNvPr id="65" name="Rectángulo 64"/>
          <p:cNvSpPr/>
          <p:nvPr/>
        </p:nvSpPr>
        <p:spPr>
          <a:xfrm>
            <a:off x="1148400" y="2880873"/>
            <a:ext cx="1059475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/>
              <a:t>Características del </a:t>
            </a:r>
            <a:r>
              <a:rPr lang="es-MX" sz="1600" dirty="0" smtClean="0"/>
              <a:t>Delegado de </a:t>
            </a:r>
            <a:r>
              <a:rPr lang="es-MX" sz="1600" dirty="0" smtClean="0"/>
              <a:t>SST del lugar de trabajo</a:t>
            </a:r>
            <a:r>
              <a:rPr lang="es-MX" sz="1600" dirty="0" smtClean="0"/>
              <a:t>:</a:t>
            </a:r>
          </a:p>
          <a:p>
            <a:endParaRPr lang="es-MX" sz="1600" dirty="0" smtClean="0"/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/>
              <a:t>Obligatorio para en lugares de trabajo entre 10 y 25 personas </a:t>
            </a:r>
            <a:r>
              <a:rPr lang="es-MX" sz="1600" dirty="0" smtClean="0"/>
              <a:t>trabajadoras que no cuenten con CPHS</a:t>
            </a:r>
            <a:endParaRPr lang="es-MX" sz="1600" dirty="0"/>
          </a:p>
          <a:p>
            <a:pPr marL="285750" indent="-285750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 smtClean="0"/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Representante de los trabajadores en el </a:t>
            </a:r>
            <a:r>
              <a:rPr lang="es-MX" sz="1600" dirty="0"/>
              <a:t>lugar de trabajo o faena</a:t>
            </a:r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/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Durará </a:t>
            </a:r>
            <a:r>
              <a:rPr lang="es-MX" sz="1600" dirty="0"/>
              <a:t>hasta dos años desde la elección en asamblea bajo </a:t>
            </a:r>
            <a:r>
              <a:rPr lang="es-MX" sz="1600" dirty="0" smtClean="0"/>
              <a:t>acta</a:t>
            </a:r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/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Debe contar con curso de capacitación impartido por el OAL bajo instrucciones de SUSESO</a:t>
            </a:r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 smtClean="0"/>
          </a:p>
        </p:txBody>
      </p:sp>
      <p:sp>
        <p:nvSpPr>
          <p:cNvPr id="11" name="Freeform 5">
            <a:extLst>
              <a:ext uri="{FF2B5EF4-FFF2-40B4-BE49-F238E27FC236}">
                <a16:creationId xmlns="" xmlns:a16="http://schemas.microsoft.com/office/drawing/2014/main" id="{35483AD6-E19A-CC3F-EA70-FD1B1C129CD7}"/>
              </a:ext>
            </a:extLst>
          </p:cNvPr>
          <p:cNvSpPr>
            <a:spLocks noEditPoints="1"/>
          </p:cNvSpPr>
          <p:nvPr/>
        </p:nvSpPr>
        <p:spPr bwMode="auto">
          <a:xfrm>
            <a:off x="979933" y="1546625"/>
            <a:ext cx="573236" cy="634969"/>
          </a:xfrm>
          <a:custGeom>
            <a:avLst/>
            <a:gdLst>
              <a:gd name="T0" fmla="*/ 30 w 750"/>
              <a:gd name="T1" fmla="*/ 702 h 819"/>
              <a:gd name="T2" fmla="*/ 228 w 750"/>
              <a:gd name="T3" fmla="*/ 454 h 819"/>
              <a:gd name="T4" fmla="*/ 364 w 750"/>
              <a:gd name="T5" fmla="*/ 582 h 819"/>
              <a:gd name="T6" fmla="*/ 514 w 750"/>
              <a:gd name="T7" fmla="*/ 453 h 819"/>
              <a:gd name="T8" fmla="*/ 719 w 750"/>
              <a:gd name="T9" fmla="*/ 679 h 819"/>
              <a:gd name="T10" fmla="*/ 30 w 750"/>
              <a:gd name="T11" fmla="*/ 789 h 819"/>
              <a:gd name="T12" fmla="*/ 472 w 750"/>
              <a:gd name="T13" fmla="*/ 452 h 819"/>
              <a:gd name="T14" fmla="*/ 375 w 750"/>
              <a:gd name="T15" fmla="*/ 549 h 819"/>
              <a:gd name="T16" fmla="*/ 472 w 750"/>
              <a:gd name="T17" fmla="*/ 452 h 819"/>
              <a:gd name="T18" fmla="*/ 232 w 750"/>
              <a:gd name="T19" fmla="*/ 279 h 819"/>
              <a:gd name="T20" fmla="*/ 442 w 750"/>
              <a:gd name="T21" fmla="*/ 219 h 819"/>
              <a:gd name="T22" fmla="*/ 518 w 750"/>
              <a:gd name="T23" fmla="*/ 191 h 819"/>
              <a:gd name="T24" fmla="*/ 375 w 750"/>
              <a:gd name="T25" fmla="*/ 422 h 819"/>
              <a:gd name="T26" fmla="*/ 232 w 750"/>
              <a:gd name="T27" fmla="*/ 135 h 819"/>
              <a:gd name="T28" fmla="*/ 337 w 750"/>
              <a:gd name="T29" fmla="*/ 30 h 819"/>
              <a:gd name="T30" fmla="*/ 518 w 750"/>
              <a:gd name="T31" fmla="*/ 91 h 819"/>
              <a:gd name="T32" fmla="*/ 442 w 750"/>
              <a:gd name="T33" fmla="*/ 188 h 819"/>
              <a:gd name="T34" fmla="*/ 232 w 750"/>
              <a:gd name="T35" fmla="*/ 135 h 819"/>
              <a:gd name="T36" fmla="*/ 735 w 750"/>
              <a:gd name="T37" fmla="*/ 819 h 819"/>
              <a:gd name="T38" fmla="*/ 750 w 750"/>
              <a:gd name="T39" fmla="*/ 679 h 819"/>
              <a:gd name="T40" fmla="*/ 513 w 750"/>
              <a:gd name="T41" fmla="*/ 422 h 819"/>
              <a:gd name="T42" fmla="*/ 480 w 750"/>
              <a:gd name="T43" fmla="*/ 420 h 819"/>
              <a:gd name="T44" fmla="*/ 548 w 750"/>
              <a:gd name="T45" fmla="*/ 279 h 819"/>
              <a:gd name="T46" fmla="*/ 548 w 750"/>
              <a:gd name="T47" fmla="*/ 122 h 819"/>
              <a:gd name="T48" fmla="*/ 548 w 750"/>
              <a:gd name="T49" fmla="*/ 120 h 819"/>
              <a:gd name="T50" fmla="*/ 548 w 750"/>
              <a:gd name="T51" fmla="*/ 101 h 819"/>
              <a:gd name="T52" fmla="*/ 337 w 750"/>
              <a:gd name="T53" fmla="*/ 0 h 819"/>
              <a:gd name="T54" fmla="*/ 201 w 750"/>
              <a:gd name="T55" fmla="*/ 279 h 819"/>
              <a:gd name="T56" fmla="*/ 270 w 750"/>
              <a:gd name="T57" fmla="*/ 420 h 819"/>
              <a:gd name="T58" fmla="*/ 236 w 750"/>
              <a:gd name="T59" fmla="*/ 422 h 819"/>
              <a:gd name="T60" fmla="*/ 0 w 750"/>
              <a:gd name="T61" fmla="*/ 679 h 819"/>
              <a:gd name="T62" fmla="*/ 15 w 750"/>
              <a:gd name="T63" fmla="*/ 819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50" h="819">
                <a:moveTo>
                  <a:pt x="30" y="702"/>
                </a:moveTo>
                <a:lnTo>
                  <a:pt x="30" y="702"/>
                </a:lnTo>
                <a:cubicBezTo>
                  <a:pt x="30" y="668"/>
                  <a:pt x="31" y="657"/>
                  <a:pt x="31" y="657"/>
                </a:cubicBezTo>
                <a:cubicBezTo>
                  <a:pt x="42" y="552"/>
                  <a:pt x="125" y="467"/>
                  <a:pt x="228" y="454"/>
                </a:cubicBezTo>
                <a:lnTo>
                  <a:pt x="235" y="453"/>
                </a:lnTo>
                <a:lnTo>
                  <a:pt x="364" y="582"/>
                </a:lnTo>
                <a:cubicBezTo>
                  <a:pt x="370" y="588"/>
                  <a:pt x="380" y="588"/>
                  <a:pt x="386" y="582"/>
                </a:cubicBezTo>
                <a:lnTo>
                  <a:pt x="514" y="453"/>
                </a:lnTo>
                <a:lnTo>
                  <a:pt x="521" y="454"/>
                </a:lnTo>
                <a:cubicBezTo>
                  <a:pt x="634" y="468"/>
                  <a:pt x="719" y="565"/>
                  <a:pt x="719" y="679"/>
                </a:cubicBezTo>
                <a:lnTo>
                  <a:pt x="719" y="789"/>
                </a:lnTo>
                <a:lnTo>
                  <a:pt x="30" y="789"/>
                </a:lnTo>
                <a:lnTo>
                  <a:pt x="30" y="702"/>
                </a:lnTo>
                <a:close/>
                <a:moveTo>
                  <a:pt x="472" y="452"/>
                </a:moveTo>
                <a:lnTo>
                  <a:pt x="472" y="452"/>
                </a:lnTo>
                <a:lnTo>
                  <a:pt x="375" y="549"/>
                </a:lnTo>
                <a:lnTo>
                  <a:pt x="278" y="452"/>
                </a:lnTo>
                <a:lnTo>
                  <a:pt x="472" y="452"/>
                </a:lnTo>
                <a:close/>
                <a:moveTo>
                  <a:pt x="232" y="279"/>
                </a:moveTo>
                <a:lnTo>
                  <a:pt x="232" y="279"/>
                </a:lnTo>
                <a:lnTo>
                  <a:pt x="232" y="219"/>
                </a:lnTo>
                <a:lnTo>
                  <a:pt x="442" y="219"/>
                </a:lnTo>
                <a:cubicBezTo>
                  <a:pt x="461" y="219"/>
                  <a:pt x="480" y="214"/>
                  <a:pt x="497" y="204"/>
                </a:cubicBezTo>
                <a:lnTo>
                  <a:pt x="518" y="191"/>
                </a:lnTo>
                <a:lnTo>
                  <a:pt x="518" y="279"/>
                </a:lnTo>
                <a:cubicBezTo>
                  <a:pt x="518" y="357"/>
                  <a:pt x="454" y="422"/>
                  <a:pt x="375" y="422"/>
                </a:cubicBezTo>
                <a:cubicBezTo>
                  <a:pt x="296" y="422"/>
                  <a:pt x="232" y="357"/>
                  <a:pt x="232" y="279"/>
                </a:cubicBezTo>
                <a:close/>
                <a:moveTo>
                  <a:pt x="232" y="135"/>
                </a:moveTo>
                <a:lnTo>
                  <a:pt x="232" y="135"/>
                </a:lnTo>
                <a:cubicBezTo>
                  <a:pt x="232" y="77"/>
                  <a:pt x="279" y="30"/>
                  <a:pt x="337" y="30"/>
                </a:cubicBezTo>
                <a:lnTo>
                  <a:pt x="457" y="30"/>
                </a:lnTo>
                <a:cubicBezTo>
                  <a:pt x="490" y="30"/>
                  <a:pt x="518" y="57"/>
                  <a:pt x="518" y="91"/>
                </a:cubicBezTo>
                <a:lnTo>
                  <a:pt x="518" y="112"/>
                </a:lnTo>
                <a:cubicBezTo>
                  <a:pt x="518" y="154"/>
                  <a:pt x="484" y="188"/>
                  <a:pt x="442" y="188"/>
                </a:cubicBezTo>
                <a:lnTo>
                  <a:pt x="232" y="188"/>
                </a:lnTo>
                <a:lnTo>
                  <a:pt x="232" y="135"/>
                </a:lnTo>
                <a:close/>
                <a:moveTo>
                  <a:pt x="735" y="819"/>
                </a:moveTo>
                <a:lnTo>
                  <a:pt x="735" y="819"/>
                </a:lnTo>
                <a:cubicBezTo>
                  <a:pt x="743" y="819"/>
                  <a:pt x="750" y="813"/>
                  <a:pt x="750" y="804"/>
                </a:cubicBezTo>
                <a:lnTo>
                  <a:pt x="750" y="679"/>
                </a:lnTo>
                <a:cubicBezTo>
                  <a:pt x="750" y="547"/>
                  <a:pt x="647" y="435"/>
                  <a:pt x="516" y="423"/>
                </a:cubicBezTo>
                <a:lnTo>
                  <a:pt x="513" y="422"/>
                </a:lnTo>
                <a:cubicBezTo>
                  <a:pt x="512" y="422"/>
                  <a:pt x="511" y="422"/>
                  <a:pt x="510" y="422"/>
                </a:cubicBezTo>
                <a:lnTo>
                  <a:pt x="480" y="420"/>
                </a:lnTo>
                <a:lnTo>
                  <a:pt x="501" y="398"/>
                </a:lnTo>
                <a:cubicBezTo>
                  <a:pt x="531" y="366"/>
                  <a:pt x="548" y="323"/>
                  <a:pt x="548" y="279"/>
                </a:cubicBezTo>
                <a:lnTo>
                  <a:pt x="548" y="125"/>
                </a:lnTo>
                <a:cubicBezTo>
                  <a:pt x="548" y="124"/>
                  <a:pt x="548" y="123"/>
                  <a:pt x="548" y="122"/>
                </a:cubicBezTo>
                <a:lnTo>
                  <a:pt x="548" y="121"/>
                </a:lnTo>
                <a:lnTo>
                  <a:pt x="548" y="120"/>
                </a:lnTo>
                <a:cubicBezTo>
                  <a:pt x="548" y="117"/>
                  <a:pt x="548" y="115"/>
                  <a:pt x="548" y="112"/>
                </a:cubicBezTo>
                <a:lnTo>
                  <a:pt x="548" y="101"/>
                </a:lnTo>
                <a:cubicBezTo>
                  <a:pt x="548" y="45"/>
                  <a:pt x="503" y="0"/>
                  <a:pt x="447" y="0"/>
                </a:cubicBezTo>
                <a:lnTo>
                  <a:pt x="337" y="0"/>
                </a:lnTo>
                <a:cubicBezTo>
                  <a:pt x="262" y="0"/>
                  <a:pt x="201" y="60"/>
                  <a:pt x="201" y="135"/>
                </a:cubicBezTo>
                <a:lnTo>
                  <a:pt x="201" y="279"/>
                </a:lnTo>
                <a:cubicBezTo>
                  <a:pt x="201" y="323"/>
                  <a:pt x="218" y="366"/>
                  <a:pt x="249" y="398"/>
                </a:cubicBezTo>
                <a:lnTo>
                  <a:pt x="270" y="420"/>
                </a:lnTo>
                <a:lnTo>
                  <a:pt x="240" y="422"/>
                </a:lnTo>
                <a:cubicBezTo>
                  <a:pt x="238" y="422"/>
                  <a:pt x="237" y="422"/>
                  <a:pt x="236" y="422"/>
                </a:cubicBezTo>
                <a:lnTo>
                  <a:pt x="234" y="423"/>
                </a:lnTo>
                <a:cubicBezTo>
                  <a:pt x="102" y="435"/>
                  <a:pt x="0" y="547"/>
                  <a:pt x="0" y="679"/>
                </a:cubicBezTo>
                <a:lnTo>
                  <a:pt x="0" y="804"/>
                </a:lnTo>
                <a:cubicBezTo>
                  <a:pt x="0" y="813"/>
                  <a:pt x="6" y="819"/>
                  <a:pt x="15" y="819"/>
                </a:cubicBezTo>
                <a:lnTo>
                  <a:pt x="735" y="81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4560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Organización preventiva de la entidad empleadora y los lugares de </a:t>
            </a:r>
            <a:r>
              <a:rPr lang="es-CL" dirty="0" smtClean="0"/>
              <a:t>trabajo</a:t>
            </a: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27</a:t>
            </a:fld>
            <a:endParaRPr lang="es-CL" dirty="0"/>
          </a:p>
        </p:txBody>
      </p:sp>
      <p:sp>
        <p:nvSpPr>
          <p:cNvPr id="13" name="Rectángulo 12"/>
          <p:cNvSpPr/>
          <p:nvPr/>
        </p:nvSpPr>
        <p:spPr>
          <a:xfrm>
            <a:off x="0" y="2486416"/>
            <a:ext cx="12192000" cy="4371584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65" name="Rectángulo 64"/>
          <p:cNvSpPr/>
          <p:nvPr/>
        </p:nvSpPr>
        <p:spPr>
          <a:xfrm>
            <a:off x="1148400" y="2880873"/>
            <a:ext cx="1067617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 smtClean="0"/>
              <a:t>Funciones </a:t>
            </a:r>
            <a:r>
              <a:rPr lang="es-MX" sz="1600" dirty="0"/>
              <a:t>del </a:t>
            </a:r>
            <a:r>
              <a:rPr lang="es-MX" sz="1600" dirty="0" smtClean="0"/>
              <a:t>Delegado de </a:t>
            </a:r>
            <a:r>
              <a:rPr lang="es-MX" sz="1600" dirty="0" smtClean="0"/>
              <a:t>SST del lugar de trabajo</a:t>
            </a:r>
            <a:r>
              <a:rPr lang="es-MX" sz="1600" dirty="0" smtClean="0"/>
              <a:t>:</a:t>
            </a:r>
          </a:p>
          <a:p>
            <a:endParaRPr lang="es-MX" sz="1600" dirty="0" smtClean="0"/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Observar anualmente las actualizaciones del reglamento interno de higiene y seguridad</a:t>
            </a:r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/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Participar en la confección de los mapas de riesgos del lugar de trabajo</a:t>
            </a:r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/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/>
              <a:t>Considerar la matriz de riesgos confeccionada centralmente</a:t>
            </a:r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/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/>
              <a:t>Participar en la implementación del SGSST</a:t>
            </a:r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 smtClean="0"/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/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 smtClean="0"/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/>
          </a:p>
        </p:txBody>
      </p:sp>
      <p:sp>
        <p:nvSpPr>
          <p:cNvPr id="12" name="Marcador de texto 2">
            <a:extLst>
              <a:ext uri="{FF2B5EF4-FFF2-40B4-BE49-F238E27FC236}">
                <a16:creationId xmlns="" xmlns:a16="http://schemas.microsoft.com/office/drawing/2014/main" id="{328429E5-D53C-3CD2-A2F0-CE417551744C}"/>
              </a:ext>
            </a:extLst>
          </p:cNvPr>
          <p:cNvSpPr txBox="1">
            <a:spLocks/>
          </p:cNvSpPr>
          <p:nvPr/>
        </p:nvSpPr>
        <p:spPr>
          <a:xfrm>
            <a:off x="1680755" y="1688746"/>
            <a:ext cx="659268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300" b="0" i="0" u="none" strike="noStrike" cap="none" spc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§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None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2606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4892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27178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29464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s-MX" sz="2000" b="1" spc="50" dirty="0">
                <a:solidFill>
                  <a:srgbClr val="004C14"/>
                </a:solidFill>
              </a:rPr>
              <a:t>Delegado de seguridad y salud en el trabajo </a:t>
            </a:r>
            <a:endParaRPr lang="es-MX" sz="2000" b="1" spc="50" dirty="0">
              <a:solidFill>
                <a:srgbClr val="004C14"/>
              </a:solidFill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="" xmlns:a16="http://schemas.microsoft.com/office/drawing/2014/main" id="{35483AD6-E19A-CC3F-EA70-FD1B1C129CD7}"/>
              </a:ext>
            </a:extLst>
          </p:cNvPr>
          <p:cNvSpPr>
            <a:spLocks noEditPoints="1"/>
          </p:cNvSpPr>
          <p:nvPr/>
        </p:nvSpPr>
        <p:spPr bwMode="auto">
          <a:xfrm>
            <a:off x="979933" y="1546625"/>
            <a:ext cx="573236" cy="634969"/>
          </a:xfrm>
          <a:custGeom>
            <a:avLst/>
            <a:gdLst>
              <a:gd name="T0" fmla="*/ 30 w 750"/>
              <a:gd name="T1" fmla="*/ 702 h 819"/>
              <a:gd name="T2" fmla="*/ 228 w 750"/>
              <a:gd name="T3" fmla="*/ 454 h 819"/>
              <a:gd name="T4" fmla="*/ 364 w 750"/>
              <a:gd name="T5" fmla="*/ 582 h 819"/>
              <a:gd name="T6" fmla="*/ 514 w 750"/>
              <a:gd name="T7" fmla="*/ 453 h 819"/>
              <a:gd name="T8" fmla="*/ 719 w 750"/>
              <a:gd name="T9" fmla="*/ 679 h 819"/>
              <a:gd name="T10" fmla="*/ 30 w 750"/>
              <a:gd name="T11" fmla="*/ 789 h 819"/>
              <a:gd name="T12" fmla="*/ 472 w 750"/>
              <a:gd name="T13" fmla="*/ 452 h 819"/>
              <a:gd name="T14" fmla="*/ 375 w 750"/>
              <a:gd name="T15" fmla="*/ 549 h 819"/>
              <a:gd name="T16" fmla="*/ 472 w 750"/>
              <a:gd name="T17" fmla="*/ 452 h 819"/>
              <a:gd name="T18" fmla="*/ 232 w 750"/>
              <a:gd name="T19" fmla="*/ 279 h 819"/>
              <a:gd name="T20" fmla="*/ 442 w 750"/>
              <a:gd name="T21" fmla="*/ 219 h 819"/>
              <a:gd name="T22" fmla="*/ 518 w 750"/>
              <a:gd name="T23" fmla="*/ 191 h 819"/>
              <a:gd name="T24" fmla="*/ 375 w 750"/>
              <a:gd name="T25" fmla="*/ 422 h 819"/>
              <a:gd name="T26" fmla="*/ 232 w 750"/>
              <a:gd name="T27" fmla="*/ 135 h 819"/>
              <a:gd name="T28" fmla="*/ 337 w 750"/>
              <a:gd name="T29" fmla="*/ 30 h 819"/>
              <a:gd name="T30" fmla="*/ 518 w 750"/>
              <a:gd name="T31" fmla="*/ 91 h 819"/>
              <a:gd name="T32" fmla="*/ 442 w 750"/>
              <a:gd name="T33" fmla="*/ 188 h 819"/>
              <a:gd name="T34" fmla="*/ 232 w 750"/>
              <a:gd name="T35" fmla="*/ 135 h 819"/>
              <a:gd name="T36" fmla="*/ 735 w 750"/>
              <a:gd name="T37" fmla="*/ 819 h 819"/>
              <a:gd name="T38" fmla="*/ 750 w 750"/>
              <a:gd name="T39" fmla="*/ 679 h 819"/>
              <a:gd name="T40" fmla="*/ 513 w 750"/>
              <a:gd name="T41" fmla="*/ 422 h 819"/>
              <a:gd name="T42" fmla="*/ 480 w 750"/>
              <a:gd name="T43" fmla="*/ 420 h 819"/>
              <a:gd name="T44" fmla="*/ 548 w 750"/>
              <a:gd name="T45" fmla="*/ 279 h 819"/>
              <a:gd name="T46" fmla="*/ 548 w 750"/>
              <a:gd name="T47" fmla="*/ 122 h 819"/>
              <a:gd name="T48" fmla="*/ 548 w 750"/>
              <a:gd name="T49" fmla="*/ 120 h 819"/>
              <a:gd name="T50" fmla="*/ 548 w 750"/>
              <a:gd name="T51" fmla="*/ 101 h 819"/>
              <a:gd name="T52" fmla="*/ 337 w 750"/>
              <a:gd name="T53" fmla="*/ 0 h 819"/>
              <a:gd name="T54" fmla="*/ 201 w 750"/>
              <a:gd name="T55" fmla="*/ 279 h 819"/>
              <a:gd name="T56" fmla="*/ 270 w 750"/>
              <a:gd name="T57" fmla="*/ 420 h 819"/>
              <a:gd name="T58" fmla="*/ 236 w 750"/>
              <a:gd name="T59" fmla="*/ 422 h 819"/>
              <a:gd name="T60" fmla="*/ 0 w 750"/>
              <a:gd name="T61" fmla="*/ 679 h 819"/>
              <a:gd name="T62" fmla="*/ 15 w 750"/>
              <a:gd name="T63" fmla="*/ 819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50" h="819">
                <a:moveTo>
                  <a:pt x="30" y="702"/>
                </a:moveTo>
                <a:lnTo>
                  <a:pt x="30" y="702"/>
                </a:lnTo>
                <a:cubicBezTo>
                  <a:pt x="30" y="668"/>
                  <a:pt x="31" y="657"/>
                  <a:pt x="31" y="657"/>
                </a:cubicBezTo>
                <a:cubicBezTo>
                  <a:pt x="42" y="552"/>
                  <a:pt x="125" y="467"/>
                  <a:pt x="228" y="454"/>
                </a:cubicBezTo>
                <a:lnTo>
                  <a:pt x="235" y="453"/>
                </a:lnTo>
                <a:lnTo>
                  <a:pt x="364" y="582"/>
                </a:lnTo>
                <a:cubicBezTo>
                  <a:pt x="370" y="588"/>
                  <a:pt x="380" y="588"/>
                  <a:pt x="386" y="582"/>
                </a:cubicBezTo>
                <a:lnTo>
                  <a:pt x="514" y="453"/>
                </a:lnTo>
                <a:lnTo>
                  <a:pt x="521" y="454"/>
                </a:lnTo>
                <a:cubicBezTo>
                  <a:pt x="634" y="468"/>
                  <a:pt x="719" y="565"/>
                  <a:pt x="719" y="679"/>
                </a:cubicBezTo>
                <a:lnTo>
                  <a:pt x="719" y="789"/>
                </a:lnTo>
                <a:lnTo>
                  <a:pt x="30" y="789"/>
                </a:lnTo>
                <a:lnTo>
                  <a:pt x="30" y="702"/>
                </a:lnTo>
                <a:close/>
                <a:moveTo>
                  <a:pt x="472" y="452"/>
                </a:moveTo>
                <a:lnTo>
                  <a:pt x="472" y="452"/>
                </a:lnTo>
                <a:lnTo>
                  <a:pt x="375" y="549"/>
                </a:lnTo>
                <a:lnTo>
                  <a:pt x="278" y="452"/>
                </a:lnTo>
                <a:lnTo>
                  <a:pt x="472" y="452"/>
                </a:lnTo>
                <a:close/>
                <a:moveTo>
                  <a:pt x="232" y="279"/>
                </a:moveTo>
                <a:lnTo>
                  <a:pt x="232" y="279"/>
                </a:lnTo>
                <a:lnTo>
                  <a:pt x="232" y="219"/>
                </a:lnTo>
                <a:lnTo>
                  <a:pt x="442" y="219"/>
                </a:lnTo>
                <a:cubicBezTo>
                  <a:pt x="461" y="219"/>
                  <a:pt x="480" y="214"/>
                  <a:pt x="497" y="204"/>
                </a:cubicBezTo>
                <a:lnTo>
                  <a:pt x="518" y="191"/>
                </a:lnTo>
                <a:lnTo>
                  <a:pt x="518" y="279"/>
                </a:lnTo>
                <a:cubicBezTo>
                  <a:pt x="518" y="357"/>
                  <a:pt x="454" y="422"/>
                  <a:pt x="375" y="422"/>
                </a:cubicBezTo>
                <a:cubicBezTo>
                  <a:pt x="296" y="422"/>
                  <a:pt x="232" y="357"/>
                  <a:pt x="232" y="279"/>
                </a:cubicBezTo>
                <a:close/>
                <a:moveTo>
                  <a:pt x="232" y="135"/>
                </a:moveTo>
                <a:lnTo>
                  <a:pt x="232" y="135"/>
                </a:lnTo>
                <a:cubicBezTo>
                  <a:pt x="232" y="77"/>
                  <a:pt x="279" y="30"/>
                  <a:pt x="337" y="30"/>
                </a:cubicBezTo>
                <a:lnTo>
                  <a:pt x="457" y="30"/>
                </a:lnTo>
                <a:cubicBezTo>
                  <a:pt x="490" y="30"/>
                  <a:pt x="518" y="57"/>
                  <a:pt x="518" y="91"/>
                </a:cubicBezTo>
                <a:lnTo>
                  <a:pt x="518" y="112"/>
                </a:lnTo>
                <a:cubicBezTo>
                  <a:pt x="518" y="154"/>
                  <a:pt x="484" y="188"/>
                  <a:pt x="442" y="188"/>
                </a:cubicBezTo>
                <a:lnTo>
                  <a:pt x="232" y="188"/>
                </a:lnTo>
                <a:lnTo>
                  <a:pt x="232" y="135"/>
                </a:lnTo>
                <a:close/>
                <a:moveTo>
                  <a:pt x="735" y="819"/>
                </a:moveTo>
                <a:lnTo>
                  <a:pt x="735" y="819"/>
                </a:lnTo>
                <a:cubicBezTo>
                  <a:pt x="743" y="819"/>
                  <a:pt x="750" y="813"/>
                  <a:pt x="750" y="804"/>
                </a:cubicBezTo>
                <a:lnTo>
                  <a:pt x="750" y="679"/>
                </a:lnTo>
                <a:cubicBezTo>
                  <a:pt x="750" y="547"/>
                  <a:pt x="647" y="435"/>
                  <a:pt x="516" y="423"/>
                </a:cubicBezTo>
                <a:lnTo>
                  <a:pt x="513" y="422"/>
                </a:lnTo>
                <a:cubicBezTo>
                  <a:pt x="512" y="422"/>
                  <a:pt x="511" y="422"/>
                  <a:pt x="510" y="422"/>
                </a:cubicBezTo>
                <a:lnTo>
                  <a:pt x="480" y="420"/>
                </a:lnTo>
                <a:lnTo>
                  <a:pt x="501" y="398"/>
                </a:lnTo>
                <a:cubicBezTo>
                  <a:pt x="531" y="366"/>
                  <a:pt x="548" y="323"/>
                  <a:pt x="548" y="279"/>
                </a:cubicBezTo>
                <a:lnTo>
                  <a:pt x="548" y="125"/>
                </a:lnTo>
                <a:cubicBezTo>
                  <a:pt x="548" y="124"/>
                  <a:pt x="548" y="123"/>
                  <a:pt x="548" y="122"/>
                </a:cubicBezTo>
                <a:lnTo>
                  <a:pt x="548" y="121"/>
                </a:lnTo>
                <a:lnTo>
                  <a:pt x="548" y="120"/>
                </a:lnTo>
                <a:cubicBezTo>
                  <a:pt x="548" y="117"/>
                  <a:pt x="548" y="115"/>
                  <a:pt x="548" y="112"/>
                </a:cubicBezTo>
                <a:lnTo>
                  <a:pt x="548" y="101"/>
                </a:lnTo>
                <a:cubicBezTo>
                  <a:pt x="548" y="45"/>
                  <a:pt x="503" y="0"/>
                  <a:pt x="447" y="0"/>
                </a:cubicBezTo>
                <a:lnTo>
                  <a:pt x="337" y="0"/>
                </a:lnTo>
                <a:cubicBezTo>
                  <a:pt x="262" y="0"/>
                  <a:pt x="201" y="60"/>
                  <a:pt x="201" y="135"/>
                </a:cubicBezTo>
                <a:lnTo>
                  <a:pt x="201" y="279"/>
                </a:lnTo>
                <a:cubicBezTo>
                  <a:pt x="201" y="323"/>
                  <a:pt x="218" y="366"/>
                  <a:pt x="249" y="398"/>
                </a:cubicBezTo>
                <a:lnTo>
                  <a:pt x="270" y="420"/>
                </a:lnTo>
                <a:lnTo>
                  <a:pt x="240" y="422"/>
                </a:lnTo>
                <a:cubicBezTo>
                  <a:pt x="238" y="422"/>
                  <a:pt x="237" y="422"/>
                  <a:pt x="236" y="422"/>
                </a:cubicBezTo>
                <a:lnTo>
                  <a:pt x="234" y="423"/>
                </a:lnTo>
                <a:cubicBezTo>
                  <a:pt x="102" y="435"/>
                  <a:pt x="0" y="547"/>
                  <a:pt x="0" y="679"/>
                </a:cubicBezTo>
                <a:lnTo>
                  <a:pt x="0" y="804"/>
                </a:lnTo>
                <a:cubicBezTo>
                  <a:pt x="0" y="813"/>
                  <a:pt x="6" y="819"/>
                  <a:pt x="15" y="819"/>
                </a:cubicBezTo>
                <a:lnTo>
                  <a:pt x="735" y="81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65990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Organización preventiva de la entidad empleadora y los lugares de </a:t>
            </a:r>
            <a:r>
              <a:rPr lang="es-CL" dirty="0" smtClean="0"/>
              <a:t>trabajo</a:t>
            </a: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28</a:t>
            </a:fld>
            <a:endParaRPr lang="es-CL" dirty="0"/>
          </a:p>
        </p:txBody>
      </p:sp>
      <p:sp>
        <p:nvSpPr>
          <p:cNvPr id="13" name="Rectángulo 12"/>
          <p:cNvSpPr/>
          <p:nvPr/>
        </p:nvSpPr>
        <p:spPr>
          <a:xfrm>
            <a:off x="0" y="2486416"/>
            <a:ext cx="12192000" cy="4371584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65" name="Rectángulo 64"/>
          <p:cNvSpPr/>
          <p:nvPr/>
        </p:nvSpPr>
        <p:spPr>
          <a:xfrm>
            <a:off x="1148400" y="2880873"/>
            <a:ext cx="1088833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/>
              <a:t>Características del Comité paritario de higiene y seguridad del lugar de trabajo:</a:t>
            </a:r>
          </a:p>
          <a:p>
            <a:pPr algn="just">
              <a:buClr>
                <a:srgbClr val="13C045"/>
              </a:buClr>
            </a:pPr>
            <a:endParaRPr lang="es-MX" sz="1600" dirty="0"/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/>
              <a:t>Obligatorio en </a:t>
            </a:r>
            <a:r>
              <a:rPr lang="es-MX" sz="1600" dirty="0"/>
              <a:t>lugares de trabajo con más de 25 personas </a:t>
            </a:r>
            <a:r>
              <a:rPr lang="es-MX" sz="1600" dirty="0" smtClean="0"/>
              <a:t>trabajadoras</a:t>
            </a:r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 smtClean="0"/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/>
              <a:t>Normas para la constitución y funcionamiento de los Comités Paritarios de Higiene y Seguridad</a:t>
            </a:r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/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/>
              <a:t>Mayor participación y consulta en la gestión preventiva, enfocándolos como instancias técnicas y de diálogo social en SST - Participación formal en la implementación del SGSST</a:t>
            </a:r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/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/>
              <a:t>Para empresas con mas de 50 trabajadores los integrantes no podrán ejercer 2 períodos consecutivos (o sea 4 años en CPHS)</a:t>
            </a:r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/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/>
              <a:t>Un integrante empresa y de los trabajadores deben realizar el curso de formación </a:t>
            </a:r>
            <a:r>
              <a:rPr lang="es-MX" sz="1600" dirty="0" smtClean="0"/>
              <a:t>de 20 </a:t>
            </a:r>
            <a:r>
              <a:rPr lang="es-MX" sz="1600" dirty="0"/>
              <a:t>horas que debe </a:t>
            </a:r>
            <a:r>
              <a:rPr lang="es-MX" sz="1600" dirty="0" smtClean="0"/>
              <a:t>contener.</a:t>
            </a:r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/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Perspectiva de género.</a:t>
            </a:r>
            <a:endParaRPr lang="es-MX" sz="1600" dirty="0"/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/>
          </a:p>
        </p:txBody>
      </p:sp>
      <p:sp>
        <p:nvSpPr>
          <p:cNvPr id="12" name="Freeform 166">
            <a:extLst>
              <a:ext uri="{FF2B5EF4-FFF2-40B4-BE49-F238E27FC236}">
                <a16:creationId xmlns="" xmlns:a16="http://schemas.microsoft.com/office/drawing/2014/main" id="{8B5CB073-9CAE-B7BE-0A72-F5C6E8B90E60}"/>
              </a:ext>
            </a:extLst>
          </p:cNvPr>
          <p:cNvSpPr>
            <a:spLocks noEditPoints="1"/>
          </p:cNvSpPr>
          <p:nvPr/>
        </p:nvSpPr>
        <p:spPr bwMode="auto">
          <a:xfrm>
            <a:off x="951411" y="1493327"/>
            <a:ext cx="624889" cy="604731"/>
          </a:xfrm>
          <a:custGeom>
            <a:avLst/>
            <a:gdLst>
              <a:gd name="T0" fmla="*/ 532 w 809"/>
              <a:gd name="T1" fmla="*/ 747 h 781"/>
              <a:gd name="T2" fmla="*/ 642 w 809"/>
              <a:gd name="T3" fmla="*/ 686 h 781"/>
              <a:gd name="T4" fmla="*/ 776 w 809"/>
              <a:gd name="T5" fmla="*/ 716 h 781"/>
              <a:gd name="T6" fmla="*/ 404 w 809"/>
              <a:gd name="T7" fmla="*/ 566 h 781"/>
              <a:gd name="T8" fmla="*/ 475 w 809"/>
              <a:gd name="T9" fmla="*/ 496 h 781"/>
              <a:gd name="T10" fmla="*/ 283 w 809"/>
              <a:gd name="T11" fmla="*/ 271 h 781"/>
              <a:gd name="T12" fmla="*/ 416 w 809"/>
              <a:gd name="T13" fmla="*/ 241 h 781"/>
              <a:gd name="T14" fmla="*/ 526 w 809"/>
              <a:gd name="T15" fmla="*/ 303 h 781"/>
              <a:gd name="T16" fmla="*/ 416 w 809"/>
              <a:gd name="T17" fmla="*/ 195 h 781"/>
              <a:gd name="T18" fmla="*/ 393 w 809"/>
              <a:gd name="T19" fmla="*/ 195 h 781"/>
              <a:gd name="T20" fmla="*/ 360 w 809"/>
              <a:gd name="T21" fmla="*/ 105 h 781"/>
              <a:gd name="T22" fmla="*/ 449 w 809"/>
              <a:gd name="T23" fmla="*/ 117 h 781"/>
              <a:gd name="T24" fmla="*/ 360 w 809"/>
              <a:gd name="T25" fmla="*/ 105 h 781"/>
              <a:gd name="T26" fmla="*/ 390 w 809"/>
              <a:gd name="T27" fmla="*/ 32 h 781"/>
              <a:gd name="T28" fmla="*/ 430 w 809"/>
              <a:gd name="T29" fmla="*/ 72 h 781"/>
              <a:gd name="T30" fmla="*/ 666 w 809"/>
              <a:gd name="T31" fmla="*/ 639 h 781"/>
              <a:gd name="T32" fmla="*/ 643 w 809"/>
              <a:gd name="T33" fmla="*/ 639 h 781"/>
              <a:gd name="T34" fmla="*/ 610 w 809"/>
              <a:gd name="T35" fmla="*/ 550 h 781"/>
              <a:gd name="T36" fmla="*/ 698 w 809"/>
              <a:gd name="T37" fmla="*/ 562 h 781"/>
              <a:gd name="T38" fmla="*/ 610 w 809"/>
              <a:gd name="T39" fmla="*/ 550 h 781"/>
              <a:gd name="T40" fmla="*/ 640 w 809"/>
              <a:gd name="T41" fmla="*/ 477 h 781"/>
              <a:gd name="T42" fmla="*/ 680 w 809"/>
              <a:gd name="T43" fmla="*/ 516 h 781"/>
              <a:gd name="T44" fmla="*/ 199 w 809"/>
              <a:gd name="T45" fmla="*/ 562 h 781"/>
              <a:gd name="T46" fmla="*/ 110 w 809"/>
              <a:gd name="T47" fmla="*/ 562 h 781"/>
              <a:gd name="T48" fmla="*/ 199 w 809"/>
              <a:gd name="T49" fmla="*/ 546 h 781"/>
              <a:gd name="T50" fmla="*/ 143 w 809"/>
              <a:gd name="T51" fmla="*/ 639 h 781"/>
              <a:gd name="T52" fmla="*/ 155 w 809"/>
              <a:gd name="T53" fmla="*/ 651 h 781"/>
              <a:gd name="T54" fmla="*/ 276 w 809"/>
              <a:gd name="T55" fmla="*/ 716 h 781"/>
              <a:gd name="T56" fmla="*/ 33 w 809"/>
              <a:gd name="T57" fmla="*/ 716 h 781"/>
              <a:gd name="T58" fmla="*/ 166 w 809"/>
              <a:gd name="T59" fmla="*/ 686 h 781"/>
              <a:gd name="T60" fmla="*/ 110 w 809"/>
              <a:gd name="T61" fmla="*/ 507 h 781"/>
              <a:gd name="T62" fmla="*/ 199 w 809"/>
              <a:gd name="T63" fmla="*/ 477 h 781"/>
              <a:gd name="T64" fmla="*/ 110 w 809"/>
              <a:gd name="T65" fmla="*/ 516 h 781"/>
              <a:gd name="T66" fmla="*/ 717 w 809"/>
              <a:gd name="T67" fmla="*/ 607 h 781"/>
              <a:gd name="T68" fmla="*/ 732 w 809"/>
              <a:gd name="T69" fmla="*/ 501 h 781"/>
              <a:gd name="T70" fmla="*/ 715 w 809"/>
              <a:gd name="T71" fmla="*/ 444 h 781"/>
              <a:gd name="T72" fmla="*/ 577 w 809"/>
              <a:gd name="T73" fmla="*/ 515 h 781"/>
              <a:gd name="T74" fmla="*/ 422 w 809"/>
              <a:gd name="T75" fmla="*/ 394 h 781"/>
              <a:gd name="T76" fmla="*/ 559 w 809"/>
              <a:gd name="T77" fmla="*/ 319 h 781"/>
              <a:gd name="T78" fmla="*/ 482 w 809"/>
              <a:gd name="T79" fmla="*/ 117 h 781"/>
              <a:gd name="T80" fmla="*/ 482 w 809"/>
              <a:gd name="T81" fmla="*/ 53 h 781"/>
              <a:gd name="T82" fmla="*/ 390 w 809"/>
              <a:gd name="T83" fmla="*/ 0 h 781"/>
              <a:gd name="T84" fmla="*/ 342 w 809"/>
              <a:gd name="T85" fmla="*/ 163 h 781"/>
              <a:gd name="T86" fmla="*/ 266 w 809"/>
              <a:gd name="T87" fmla="*/ 336 h 781"/>
              <a:gd name="T88" fmla="*/ 301 w 809"/>
              <a:gd name="T89" fmla="*/ 496 h 781"/>
              <a:gd name="T90" fmla="*/ 232 w 809"/>
              <a:gd name="T91" fmla="*/ 503 h 781"/>
              <a:gd name="T92" fmla="*/ 232 w 809"/>
              <a:gd name="T93" fmla="*/ 460 h 781"/>
              <a:gd name="T94" fmla="*/ 77 w 809"/>
              <a:gd name="T95" fmla="*/ 507 h 781"/>
              <a:gd name="T96" fmla="*/ 0 w 809"/>
              <a:gd name="T97" fmla="*/ 716 h 781"/>
              <a:gd name="T98" fmla="*/ 293 w 809"/>
              <a:gd name="T99" fmla="*/ 781 h 781"/>
              <a:gd name="T100" fmla="*/ 217 w 809"/>
              <a:gd name="T101" fmla="*/ 607 h 781"/>
              <a:gd name="T102" fmla="*/ 315 w 809"/>
              <a:gd name="T103" fmla="*/ 549 h 781"/>
              <a:gd name="T104" fmla="*/ 577 w 809"/>
              <a:gd name="T105" fmla="*/ 549 h 781"/>
              <a:gd name="T106" fmla="*/ 499 w 809"/>
              <a:gd name="T107" fmla="*/ 716 h 781"/>
              <a:gd name="T108" fmla="*/ 793 w 809"/>
              <a:gd name="T109" fmla="*/ 781 h 781"/>
              <a:gd name="T110" fmla="*/ 717 w 809"/>
              <a:gd name="T111" fmla="*/ 607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09" h="781">
                <a:moveTo>
                  <a:pt x="776" y="747"/>
                </a:moveTo>
                <a:lnTo>
                  <a:pt x="776" y="747"/>
                </a:lnTo>
                <a:lnTo>
                  <a:pt x="532" y="747"/>
                </a:lnTo>
                <a:lnTo>
                  <a:pt x="532" y="716"/>
                </a:lnTo>
                <a:cubicBezTo>
                  <a:pt x="532" y="678"/>
                  <a:pt x="560" y="646"/>
                  <a:pt x="597" y="640"/>
                </a:cubicBezTo>
                <a:lnTo>
                  <a:pt x="642" y="686"/>
                </a:lnTo>
                <a:cubicBezTo>
                  <a:pt x="649" y="692"/>
                  <a:pt x="660" y="692"/>
                  <a:pt x="666" y="686"/>
                </a:cubicBezTo>
                <a:lnTo>
                  <a:pt x="712" y="640"/>
                </a:lnTo>
                <a:cubicBezTo>
                  <a:pt x="748" y="646"/>
                  <a:pt x="776" y="678"/>
                  <a:pt x="776" y="716"/>
                </a:cubicBezTo>
                <a:lnTo>
                  <a:pt x="776" y="747"/>
                </a:lnTo>
                <a:close/>
                <a:moveTo>
                  <a:pt x="404" y="566"/>
                </a:moveTo>
                <a:lnTo>
                  <a:pt x="404" y="566"/>
                </a:lnTo>
                <a:cubicBezTo>
                  <a:pt x="366" y="566"/>
                  <a:pt x="334" y="535"/>
                  <a:pt x="334" y="496"/>
                </a:cubicBezTo>
                <a:cubicBezTo>
                  <a:pt x="334" y="457"/>
                  <a:pt x="366" y="425"/>
                  <a:pt x="404" y="425"/>
                </a:cubicBezTo>
                <a:cubicBezTo>
                  <a:pt x="443" y="425"/>
                  <a:pt x="475" y="457"/>
                  <a:pt x="475" y="496"/>
                </a:cubicBezTo>
                <a:cubicBezTo>
                  <a:pt x="475" y="535"/>
                  <a:pt x="443" y="566"/>
                  <a:pt x="404" y="566"/>
                </a:cubicBezTo>
                <a:close/>
                <a:moveTo>
                  <a:pt x="283" y="271"/>
                </a:moveTo>
                <a:lnTo>
                  <a:pt x="283" y="271"/>
                </a:lnTo>
                <a:cubicBezTo>
                  <a:pt x="283" y="234"/>
                  <a:pt x="310" y="202"/>
                  <a:pt x="347" y="196"/>
                </a:cubicBezTo>
                <a:lnTo>
                  <a:pt x="393" y="241"/>
                </a:lnTo>
                <a:cubicBezTo>
                  <a:pt x="399" y="248"/>
                  <a:pt x="410" y="248"/>
                  <a:pt x="416" y="241"/>
                </a:cubicBezTo>
                <a:lnTo>
                  <a:pt x="462" y="196"/>
                </a:lnTo>
                <a:cubicBezTo>
                  <a:pt x="499" y="202"/>
                  <a:pt x="526" y="234"/>
                  <a:pt x="526" y="271"/>
                </a:cubicBezTo>
                <a:lnTo>
                  <a:pt x="526" y="303"/>
                </a:lnTo>
                <a:lnTo>
                  <a:pt x="283" y="303"/>
                </a:lnTo>
                <a:lnTo>
                  <a:pt x="283" y="271"/>
                </a:lnTo>
                <a:close/>
                <a:moveTo>
                  <a:pt x="416" y="195"/>
                </a:moveTo>
                <a:lnTo>
                  <a:pt x="416" y="195"/>
                </a:lnTo>
                <a:lnTo>
                  <a:pt x="404" y="206"/>
                </a:lnTo>
                <a:lnTo>
                  <a:pt x="393" y="195"/>
                </a:lnTo>
                <a:lnTo>
                  <a:pt x="416" y="195"/>
                </a:lnTo>
                <a:close/>
                <a:moveTo>
                  <a:pt x="360" y="105"/>
                </a:moveTo>
                <a:lnTo>
                  <a:pt x="360" y="105"/>
                </a:lnTo>
                <a:lnTo>
                  <a:pt x="430" y="105"/>
                </a:lnTo>
                <a:cubicBezTo>
                  <a:pt x="436" y="105"/>
                  <a:pt x="443" y="104"/>
                  <a:pt x="449" y="102"/>
                </a:cubicBezTo>
                <a:lnTo>
                  <a:pt x="449" y="117"/>
                </a:lnTo>
                <a:cubicBezTo>
                  <a:pt x="449" y="142"/>
                  <a:pt x="429" y="161"/>
                  <a:pt x="404" y="161"/>
                </a:cubicBezTo>
                <a:cubicBezTo>
                  <a:pt x="380" y="161"/>
                  <a:pt x="360" y="142"/>
                  <a:pt x="360" y="117"/>
                </a:cubicBezTo>
                <a:lnTo>
                  <a:pt x="360" y="105"/>
                </a:lnTo>
                <a:close/>
                <a:moveTo>
                  <a:pt x="360" y="62"/>
                </a:moveTo>
                <a:lnTo>
                  <a:pt x="360" y="62"/>
                </a:lnTo>
                <a:cubicBezTo>
                  <a:pt x="360" y="46"/>
                  <a:pt x="373" y="32"/>
                  <a:pt x="390" y="32"/>
                </a:cubicBezTo>
                <a:lnTo>
                  <a:pt x="449" y="32"/>
                </a:lnTo>
                <a:lnTo>
                  <a:pt x="449" y="53"/>
                </a:lnTo>
                <a:cubicBezTo>
                  <a:pt x="449" y="63"/>
                  <a:pt x="440" y="72"/>
                  <a:pt x="430" y="72"/>
                </a:cubicBezTo>
                <a:lnTo>
                  <a:pt x="360" y="72"/>
                </a:lnTo>
                <a:lnTo>
                  <a:pt x="360" y="62"/>
                </a:lnTo>
                <a:close/>
                <a:moveTo>
                  <a:pt x="666" y="639"/>
                </a:moveTo>
                <a:lnTo>
                  <a:pt x="666" y="639"/>
                </a:lnTo>
                <a:lnTo>
                  <a:pt x="654" y="651"/>
                </a:lnTo>
                <a:lnTo>
                  <a:pt x="643" y="639"/>
                </a:lnTo>
                <a:lnTo>
                  <a:pt x="666" y="639"/>
                </a:lnTo>
                <a:close/>
                <a:moveTo>
                  <a:pt x="610" y="550"/>
                </a:moveTo>
                <a:lnTo>
                  <a:pt x="610" y="550"/>
                </a:lnTo>
                <a:lnTo>
                  <a:pt x="680" y="550"/>
                </a:lnTo>
                <a:cubicBezTo>
                  <a:pt x="686" y="550"/>
                  <a:pt x="693" y="548"/>
                  <a:pt x="698" y="546"/>
                </a:cubicBezTo>
                <a:lnTo>
                  <a:pt x="698" y="562"/>
                </a:lnTo>
                <a:cubicBezTo>
                  <a:pt x="698" y="586"/>
                  <a:pt x="679" y="606"/>
                  <a:pt x="654" y="606"/>
                </a:cubicBezTo>
                <a:cubicBezTo>
                  <a:pt x="630" y="606"/>
                  <a:pt x="610" y="586"/>
                  <a:pt x="610" y="562"/>
                </a:cubicBezTo>
                <a:lnTo>
                  <a:pt x="610" y="550"/>
                </a:lnTo>
                <a:close/>
                <a:moveTo>
                  <a:pt x="610" y="507"/>
                </a:moveTo>
                <a:lnTo>
                  <a:pt x="610" y="507"/>
                </a:lnTo>
                <a:cubicBezTo>
                  <a:pt x="610" y="490"/>
                  <a:pt x="623" y="477"/>
                  <a:pt x="640" y="477"/>
                </a:cubicBezTo>
                <a:lnTo>
                  <a:pt x="698" y="477"/>
                </a:lnTo>
                <a:lnTo>
                  <a:pt x="698" y="498"/>
                </a:lnTo>
                <a:cubicBezTo>
                  <a:pt x="698" y="508"/>
                  <a:pt x="690" y="516"/>
                  <a:pt x="680" y="516"/>
                </a:cubicBezTo>
                <a:lnTo>
                  <a:pt x="610" y="516"/>
                </a:lnTo>
                <a:lnTo>
                  <a:pt x="610" y="507"/>
                </a:lnTo>
                <a:close/>
                <a:moveTo>
                  <a:pt x="199" y="562"/>
                </a:moveTo>
                <a:lnTo>
                  <a:pt x="199" y="562"/>
                </a:lnTo>
                <a:cubicBezTo>
                  <a:pt x="199" y="586"/>
                  <a:pt x="179" y="606"/>
                  <a:pt x="155" y="606"/>
                </a:cubicBezTo>
                <a:cubicBezTo>
                  <a:pt x="130" y="606"/>
                  <a:pt x="110" y="586"/>
                  <a:pt x="110" y="562"/>
                </a:cubicBezTo>
                <a:lnTo>
                  <a:pt x="110" y="550"/>
                </a:lnTo>
                <a:lnTo>
                  <a:pt x="180" y="550"/>
                </a:lnTo>
                <a:cubicBezTo>
                  <a:pt x="187" y="550"/>
                  <a:pt x="193" y="548"/>
                  <a:pt x="199" y="546"/>
                </a:cubicBezTo>
                <a:lnTo>
                  <a:pt x="199" y="549"/>
                </a:lnTo>
                <a:lnTo>
                  <a:pt x="199" y="562"/>
                </a:lnTo>
                <a:close/>
                <a:moveTo>
                  <a:pt x="143" y="639"/>
                </a:moveTo>
                <a:lnTo>
                  <a:pt x="143" y="639"/>
                </a:lnTo>
                <a:lnTo>
                  <a:pt x="166" y="639"/>
                </a:lnTo>
                <a:lnTo>
                  <a:pt x="155" y="651"/>
                </a:lnTo>
                <a:lnTo>
                  <a:pt x="143" y="639"/>
                </a:lnTo>
                <a:close/>
                <a:moveTo>
                  <a:pt x="276" y="716"/>
                </a:moveTo>
                <a:lnTo>
                  <a:pt x="276" y="716"/>
                </a:lnTo>
                <a:lnTo>
                  <a:pt x="276" y="747"/>
                </a:lnTo>
                <a:lnTo>
                  <a:pt x="33" y="747"/>
                </a:lnTo>
                <a:lnTo>
                  <a:pt x="33" y="716"/>
                </a:lnTo>
                <a:cubicBezTo>
                  <a:pt x="33" y="678"/>
                  <a:pt x="60" y="646"/>
                  <a:pt x="97" y="640"/>
                </a:cubicBezTo>
                <a:lnTo>
                  <a:pt x="143" y="686"/>
                </a:lnTo>
                <a:cubicBezTo>
                  <a:pt x="149" y="692"/>
                  <a:pt x="160" y="692"/>
                  <a:pt x="166" y="686"/>
                </a:cubicBezTo>
                <a:lnTo>
                  <a:pt x="212" y="640"/>
                </a:lnTo>
                <a:cubicBezTo>
                  <a:pt x="249" y="646"/>
                  <a:pt x="276" y="678"/>
                  <a:pt x="276" y="716"/>
                </a:cubicBezTo>
                <a:close/>
                <a:moveTo>
                  <a:pt x="110" y="507"/>
                </a:moveTo>
                <a:lnTo>
                  <a:pt x="110" y="507"/>
                </a:lnTo>
                <a:cubicBezTo>
                  <a:pt x="110" y="490"/>
                  <a:pt x="124" y="477"/>
                  <a:pt x="140" y="477"/>
                </a:cubicBezTo>
                <a:lnTo>
                  <a:pt x="199" y="477"/>
                </a:lnTo>
                <a:lnTo>
                  <a:pt x="199" y="498"/>
                </a:lnTo>
                <a:cubicBezTo>
                  <a:pt x="199" y="508"/>
                  <a:pt x="190" y="516"/>
                  <a:pt x="180" y="516"/>
                </a:cubicBezTo>
                <a:lnTo>
                  <a:pt x="110" y="516"/>
                </a:lnTo>
                <a:lnTo>
                  <a:pt x="110" y="507"/>
                </a:lnTo>
                <a:close/>
                <a:moveTo>
                  <a:pt x="717" y="607"/>
                </a:moveTo>
                <a:lnTo>
                  <a:pt x="717" y="607"/>
                </a:lnTo>
                <a:cubicBezTo>
                  <a:pt x="726" y="594"/>
                  <a:pt x="732" y="578"/>
                  <a:pt x="732" y="562"/>
                </a:cubicBezTo>
                <a:lnTo>
                  <a:pt x="732" y="503"/>
                </a:lnTo>
                <a:cubicBezTo>
                  <a:pt x="732" y="502"/>
                  <a:pt x="732" y="501"/>
                  <a:pt x="732" y="501"/>
                </a:cubicBezTo>
                <a:cubicBezTo>
                  <a:pt x="732" y="500"/>
                  <a:pt x="732" y="499"/>
                  <a:pt x="732" y="498"/>
                </a:cubicBezTo>
                <a:lnTo>
                  <a:pt x="732" y="460"/>
                </a:lnTo>
                <a:cubicBezTo>
                  <a:pt x="732" y="451"/>
                  <a:pt x="724" y="444"/>
                  <a:pt x="715" y="444"/>
                </a:cubicBezTo>
                <a:lnTo>
                  <a:pt x="640" y="444"/>
                </a:lnTo>
                <a:cubicBezTo>
                  <a:pt x="605" y="444"/>
                  <a:pt x="577" y="472"/>
                  <a:pt x="577" y="507"/>
                </a:cubicBezTo>
                <a:lnTo>
                  <a:pt x="577" y="515"/>
                </a:lnTo>
                <a:lnTo>
                  <a:pt x="506" y="515"/>
                </a:lnTo>
                <a:cubicBezTo>
                  <a:pt x="507" y="509"/>
                  <a:pt x="508" y="503"/>
                  <a:pt x="508" y="496"/>
                </a:cubicBezTo>
                <a:cubicBezTo>
                  <a:pt x="508" y="445"/>
                  <a:pt x="471" y="402"/>
                  <a:pt x="422" y="394"/>
                </a:cubicBezTo>
                <a:lnTo>
                  <a:pt x="422" y="336"/>
                </a:lnTo>
                <a:lnTo>
                  <a:pt x="543" y="336"/>
                </a:lnTo>
                <a:cubicBezTo>
                  <a:pt x="552" y="336"/>
                  <a:pt x="559" y="328"/>
                  <a:pt x="559" y="319"/>
                </a:cubicBezTo>
                <a:lnTo>
                  <a:pt x="559" y="271"/>
                </a:lnTo>
                <a:cubicBezTo>
                  <a:pt x="559" y="218"/>
                  <a:pt x="519" y="171"/>
                  <a:pt x="467" y="163"/>
                </a:cubicBezTo>
                <a:cubicBezTo>
                  <a:pt x="477" y="150"/>
                  <a:pt x="482" y="134"/>
                  <a:pt x="482" y="117"/>
                </a:cubicBezTo>
                <a:lnTo>
                  <a:pt x="482" y="58"/>
                </a:lnTo>
                <a:cubicBezTo>
                  <a:pt x="482" y="57"/>
                  <a:pt x="482" y="56"/>
                  <a:pt x="482" y="57"/>
                </a:cubicBezTo>
                <a:cubicBezTo>
                  <a:pt x="482" y="56"/>
                  <a:pt x="482" y="54"/>
                  <a:pt x="482" y="53"/>
                </a:cubicBezTo>
                <a:lnTo>
                  <a:pt x="482" y="16"/>
                </a:lnTo>
                <a:cubicBezTo>
                  <a:pt x="482" y="7"/>
                  <a:pt x="474" y="0"/>
                  <a:pt x="465" y="0"/>
                </a:cubicBezTo>
                <a:lnTo>
                  <a:pt x="390" y="0"/>
                </a:lnTo>
                <a:cubicBezTo>
                  <a:pt x="355" y="0"/>
                  <a:pt x="327" y="27"/>
                  <a:pt x="327" y="62"/>
                </a:cubicBezTo>
                <a:lnTo>
                  <a:pt x="327" y="117"/>
                </a:lnTo>
                <a:cubicBezTo>
                  <a:pt x="327" y="134"/>
                  <a:pt x="332" y="150"/>
                  <a:pt x="342" y="163"/>
                </a:cubicBezTo>
                <a:cubicBezTo>
                  <a:pt x="289" y="171"/>
                  <a:pt x="249" y="218"/>
                  <a:pt x="249" y="271"/>
                </a:cubicBezTo>
                <a:lnTo>
                  <a:pt x="249" y="319"/>
                </a:lnTo>
                <a:cubicBezTo>
                  <a:pt x="249" y="328"/>
                  <a:pt x="257" y="336"/>
                  <a:pt x="266" y="336"/>
                </a:cubicBezTo>
                <a:lnTo>
                  <a:pt x="388" y="336"/>
                </a:lnTo>
                <a:lnTo>
                  <a:pt x="388" y="394"/>
                </a:lnTo>
                <a:cubicBezTo>
                  <a:pt x="339" y="401"/>
                  <a:pt x="301" y="444"/>
                  <a:pt x="301" y="496"/>
                </a:cubicBezTo>
                <a:cubicBezTo>
                  <a:pt x="301" y="503"/>
                  <a:pt x="301" y="509"/>
                  <a:pt x="303" y="515"/>
                </a:cubicBezTo>
                <a:lnTo>
                  <a:pt x="232" y="515"/>
                </a:lnTo>
                <a:lnTo>
                  <a:pt x="232" y="503"/>
                </a:lnTo>
                <a:cubicBezTo>
                  <a:pt x="232" y="502"/>
                  <a:pt x="232" y="501"/>
                  <a:pt x="232" y="501"/>
                </a:cubicBezTo>
                <a:cubicBezTo>
                  <a:pt x="232" y="500"/>
                  <a:pt x="232" y="499"/>
                  <a:pt x="232" y="498"/>
                </a:cubicBezTo>
                <a:lnTo>
                  <a:pt x="232" y="460"/>
                </a:lnTo>
                <a:cubicBezTo>
                  <a:pt x="232" y="451"/>
                  <a:pt x="225" y="444"/>
                  <a:pt x="215" y="444"/>
                </a:cubicBezTo>
                <a:lnTo>
                  <a:pt x="140" y="444"/>
                </a:lnTo>
                <a:cubicBezTo>
                  <a:pt x="105" y="444"/>
                  <a:pt x="77" y="472"/>
                  <a:pt x="77" y="507"/>
                </a:cubicBezTo>
                <a:lnTo>
                  <a:pt x="77" y="562"/>
                </a:lnTo>
                <a:cubicBezTo>
                  <a:pt x="77" y="578"/>
                  <a:pt x="82" y="594"/>
                  <a:pt x="92" y="607"/>
                </a:cubicBezTo>
                <a:cubicBezTo>
                  <a:pt x="40" y="616"/>
                  <a:pt x="0" y="662"/>
                  <a:pt x="0" y="716"/>
                </a:cubicBezTo>
                <a:lnTo>
                  <a:pt x="0" y="764"/>
                </a:lnTo>
                <a:cubicBezTo>
                  <a:pt x="0" y="773"/>
                  <a:pt x="7" y="781"/>
                  <a:pt x="16" y="781"/>
                </a:cubicBezTo>
                <a:lnTo>
                  <a:pt x="293" y="781"/>
                </a:lnTo>
                <a:cubicBezTo>
                  <a:pt x="302" y="781"/>
                  <a:pt x="309" y="773"/>
                  <a:pt x="309" y="764"/>
                </a:cubicBezTo>
                <a:lnTo>
                  <a:pt x="309" y="716"/>
                </a:lnTo>
                <a:cubicBezTo>
                  <a:pt x="309" y="662"/>
                  <a:pt x="269" y="616"/>
                  <a:pt x="217" y="607"/>
                </a:cubicBezTo>
                <a:cubicBezTo>
                  <a:pt x="227" y="594"/>
                  <a:pt x="232" y="578"/>
                  <a:pt x="232" y="562"/>
                </a:cubicBezTo>
                <a:lnTo>
                  <a:pt x="232" y="549"/>
                </a:lnTo>
                <a:lnTo>
                  <a:pt x="315" y="549"/>
                </a:lnTo>
                <a:cubicBezTo>
                  <a:pt x="333" y="579"/>
                  <a:pt x="366" y="600"/>
                  <a:pt x="404" y="600"/>
                </a:cubicBezTo>
                <a:cubicBezTo>
                  <a:pt x="442" y="600"/>
                  <a:pt x="475" y="579"/>
                  <a:pt x="493" y="549"/>
                </a:cubicBezTo>
                <a:lnTo>
                  <a:pt x="577" y="549"/>
                </a:lnTo>
                <a:lnTo>
                  <a:pt x="577" y="562"/>
                </a:lnTo>
                <a:cubicBezTo>
                  <a:pt x="577" y="578"/>
                  <a:pt x="582" y="594"/>
                  <a:pt x="592" y="607"/>
                </a:cubicBezTo>
                <a:cubicBezTo>
                  <a:pt x="539" y="616"/>
                  <a:pt x="499" y="662"/>
                  <a:pt x="499" y="716"/>
                </a:cubicBezTo>
                <a:lnTo>
                  <a:pt x="499" y="764"/>
                </a:lnTo>
                <a:cubicBezTo>
                  <a:pt x="499" y="773"/>
                  <a:pt x="507" y="781"/>
                  <a:pt x="516" y="781"/>
                </a:cubicBezTo>
                <a:lnTo>
                  <a:pt x="793" y="781"/>
                </a:lnTo>
                <a:cubicBezTo>
                  <a:pt x="802" y="781"/>
                  <a:pt x="809" y="773"/>
                  <a:pt x="809" y="764"/>
                </a:cubicBezTo>
                <a:lnTo>
                  <a:pt x="809" y="716"/>
                </a:lnTo>
                <a:cubicBezTo>
                  <a:pt x="809" y="662"/>
                  <a:pt x="769" y="616"/>
                  <a:pt x="717" y="607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 dirty="0"/>
          </a:p>
        </p:txBody>
      </p:sp>
      <p:sp>
        <p:nvSpPr>
          <p:cNvPr id="39" name="Marcador de texto 2">
            <a:extLst>
              <a:ext uri="{FF2B5EF4-FFF2-40B4-BE49-F238E27FC236}">
                <a16:creationId xmlns="" xmlns:a16="http://schemas.microsoft.com/office/drawing/2014/main" id="{328429E5-D53C-3CD2-A2F0-CE417551744C}"/>
              </a:ext>
            </a:extLst>
          </p:cNvPr>
          <p:cNvSpPr txBox="1">
            <a:spLocks/>
          </p:cNvSpPr>
          <p:nvPr/>
        </p:nvSpPr>
        <p:spPr>
          <a:xfrm>
            <a:off x="1737122" y="1688746"/>
            <a:ext cx="7306668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300" b="0" i="0" u="none" strike="noStrike" cap="none" spc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§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None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2606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4892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27178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29464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s-MX" sz="2000" b="1" spc="50" dirty="0">
                <a:solidFill>
                  <a:srgbClr val="004C14"/>
                </a:solidFill>
              </a:rPr>
              <a:t>Comité Paritario de higiene y Seguridad </a:t>
            </a:r>
          </a:p>
        </p:txBody>
      </p:sp>
    </p:spTree>
    <p:extLst>
      <p:ext uri="{BB962C8B-B14F-4D97-AF65-F5344CB8AC3E}">
        <p14:creationId xmlns:p14="http://schemas.microsoft.com/office/powerpoint/2010/main" val="261720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Organización preventiva de la entidad empleadora y los lugares de </a:t>
            </a:r>
            <a:r>
              <a:rPr lang="es-CL" dirty="0" smtClean="0"/>
              <a:t>trabajo</a:t>
            </a: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29</a:t>
            </a:fld>
            <a:endParaRPr lang="es-CL" dirty="0"/>
          </a:p>
        </p:txBody>
      </p:sp>
      <p:sp>
        <p:nvSpPr>
          <p:cNvPr id="13" name="Rectángulo 12"/>
          <p:cNvSpPr/>
          <p:nvPr/>
        </p:nvSpPr>
        <p:spPr>
          <a:xfrm>
            <a:off x="0" y="2486416"/>
            <a:ext cx="12192000" cy="4371584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39" name="Marcador de texto 2">
            <a:extLst>
              <a:ext uri="{FF2B5EF4-FFF2-40B4-BE49-F238E27FC236}">
                <a16:creationId xmlns="" xmlns:a16="http://schemas.microsoft.com/office/drawing/2014/main" id="{328429E5-D53C-3CD2-A2F0-CE417551744C}"/>
              </a:ext>
            </a:extLst>
          </p:cNvPr>
          <p:cNvSpPr txBox="1">
            <a:spLocks/>
          </p:cNvSpPr>
          <p:nvPr/>
        </p:nvSpPr>
        <p:spPr>
          <a:xfrm>
            <a:off x="1687018" y="1688746"/>
            <a:ext cx="730666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300" b="0" i="0" u="none" strike="noStrike" cap="none" spc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§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None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2606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4892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27178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29464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s-MX" sz="2000" b="1" spc="50" dirty="0">
                <a:solidFill>
                  <a:srgbClr val="004C14"/>
                </a:solidFill>
              </a:rPr>
              <a:t>Facilidades para el funcionamiento del </a:t>
            </a:r>
            <a:r>
              <a:rPr lang="es-MX" sz="2000" b="1" spc="50" dirty="0" smtClean="0">
                <a:solidFill>
                  <a:srgbClr val="004C14"/>
                </a:solidFill>
              </a:rPr>
              <a:t>CPHS y del Delegado de SST</a:t>
            </a:r>
            <a:endParaRPr lang="es-MX" sz="2000" b="1" spc="50" dirty="0">
              <a:solidFill>
                <a:srgbClr val="004C14"/>
              </a:solidFill>
            </a:endParaRPr>
          </a:p>
        </p:txBody>
      </p:sp>
      <p:sp>
        <p:nvSpPr>
          <p:cNvPr id="65" name="Rectángulo 64"/>
          <p:cNvSpPr/>
          <p:nvPr/>
        </p:nvSpPr>
        <p:spPr>
          <a:xfrm>
            <a:off x="1148400" y="2880873"/>
            <a:ext cx="1065111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/>
              <a:t>Corresponderá a la entidad empleadora otorgar las facilidades </a:t>
            </a:r>
            <a:r>
              <a:rPr lang="es-MX" sz="1600" dirty="0" smtClean="0"/>
              <a:t>y adoptar </a:t>
            </a:r>
            <a:r>
              <a:rPr lang="es-MX" sz="1600" dirty="0"/>
              <a:t>las medidas necesarias para que funcione adecuadamente el o los </a:t>
            </a:r>
            <a:r>
              <a:rPr lang="es-MX" sz="1600" dirty="0" smtClean="0"/>
              <a:t>CPHS y/o Delegados de SST:</a:t>
            </a:r>
            <a:endParaRPr lang="es-MX" sz="1600" dirty="0"/>
          </a:p>
          <a:p>
            <a:pPr algn="just">
              <a:buClr>
                <a:srgbClr val="13C045"/>
              </a:buClr>
            </a:pPr>
            <a:endParaRPr lang="es-MX" sz="1600" dirty="0"/>
          </a:p>
          <a:p>
            <a:pPr marL="342900" indent="-342900">
              <a:buClr>
                <a:srgbClr val="13C045"/>
              </a:buClr>
              <a:buFont typeface="+mj-lt"/>
              <a:buAutoNum type="arabicPeriod"/>
            </a:pPr>
            <a:r>
              <a:rPr lang="es-MX" sz="1600" dirty="0" smtClean="0"/>
              <a:t>Acompañar </a:t>
            </a:r>
            <a:r>
              <a:rPr lang="es-MX" sz="1600" dirty="0"/>
              <a:t>al experto en prevención de </a:t>
            </a:r>
            <a:r>
              <a:rPr lang="es-MX" sz="1600" dirty="0" smtClean="0"/>
              <a:t>riesgos </a:t>
            </a:r>
            <a:r>
              <a:rPr lang="es-MX" sz="1600" dirty="0"/>
              <a:t>o a los especialistas </a:t>
            </a:r>
            <a:r>
              <a:rPr lang="es-MX" sz="1600" dirty="0" smtClean="0"/>
              <a:t>del OAL, </a:t>
            </a:r>
            <a:r>
              <a:rPr lang="es-MX" sz="1600" dirty="0"/>
              <a:t>así como a los Inspectores del Trabajo, en las visitas </a:t>
            </a:r>
            <a:r>
              <a:rPr lang="es-MX" sz="1600" dirty="0" smtClean="0"/>
              <a:t>y fiscalizaciones </a:t>
            </a:r>
            <a:r>
              <a:rPr lang="es-MX" sz="1600" dirty="0"/>
              <a:t>que estos efectúen a los lugares de trabajo, para constatar </a:t>
            </a:r>
            <a:r>
              <a:rPr lang="es-MX" sz="1600" dirty="0" smtClean="0"/>
              <a:t>el cumplimiento </a:t>
            </a:r>
            <a:r>
              <a:rPr lang="es-MX" sz="1600" dirty="0"/>
              <a:t>de la normativa sobre prevención de riesgos laborales, </a:t>
            </a:r>
            <a:r>
              <a:rPr lang="es-MX" sz="1600" dirty="0" smtClean="0"/>
              <a:t>pudiendo formularles </a:t>
            </a:r>
            <a:r>
              <a:rPr lang="es-MX" sz="1600" dirty="0"/>
              <a:t>las observaciones que estimen </a:t>
            </a:r>
            <a:r>
              <a:rPr lang="es-MX" sz="1600" dirty="0" smtClean="0"/>
              <a:t>conveniente</a:t>
            </a:r>
          </a:p>
          <a:p>
            <a:pPr marL="342900" indent="-342900">
              <a:buClr>
                <a:srgbClr val="13C045"/>
              </a:buClr>
              <a:buFont typeface="+mj-lt"/>
              <a:buAutoNum type="arabicPeriod"/>
            </a:pPr>
            <a:endParaRPr lang="es-MX" sz="1600" dirty="0"/>
          </a:p>
          <a:p>
            <a:pPr marL="342900" indent="-342900">
              <a:buClr>
                <a:srgbClr val="13C045"/>
              </a:buClr>
              <a:buFont typeface="+mj-lt"/>
              <a:buAutoNum type="arabicPeriod"/>
            </a:pPr>
            <a:r>
              <a:rPr lang="es-MX" sz="1600" dirty="0" smtClean="0"/>
              <a:t>Informar </a:t>
            </a:r>
            <a:r>
              <a:rPr lang="es-MX" sz="1600" dirty="0"/>
              <a:t>oportunamente </a:t>
            </a:r>
            <a:r>
              <a:rPr lang="es-MX" sz="1600" dirty="0" smtClean="0"/>
              <a:t>sobre los accidentes </a:t>
            </a:r>
            <a:r>
              <a:rPr lang="es-MX" sz="1600" dirty="0"/>
              <a:t>del trabajo ocurridos y de las acciones preventivas adoptadas cuando </a:t>
            </a:r>
            <a:r>
              <a:rPr lang="es-MX" sz="1600" dirty="0" smtClean="0"/>
              <a:t>una enfermedad </a:t>
            </a:r>
            <a:r>
              <a:rPr lang="es-MX" sz="1600" dirty="0"/>
              <a:t>es calificada como de origen </a:t>
            </a:r>
            <a:r>
              <a:rPr lang="es-MX" sz="1600" dirty="0" smtClean="0"/>
              <a:t>laboral</a:t>
            </a:r>
          </a:p>
          <a:p>
            <a:pPr marL="342900" indent="-342900">
              <a:buClr>
                <a:srgbClr val="13C045"/>
              </a:buClr>
              <a:buFont typeface="+mj-lt"/>
              <a:buAutoNum type="arabicPeriod"/>
            </a:pPr>
            <a:endParaRPr lang="es-MX" sz="1600" dirty="0"/>
          </a:p>
          <a:p>
            <a:pPr marL="342900" indent="-342900">
              <a:buClr>
                <a:srgbClr val="13C045"/>
              </a:buClr>
              <a:buFont typeface="+mj-lt"/>
              <a:buAutoNum type="arabicPeriod"/>
            </a:pPr>
            <a:r>
              <a:rPr lang="es-MX" sz="1600" dirty="0" smtClean="0"/>
              <a:t>Coordinar la implementación del </a:t>
            </a:r>
            <a:r>
              <a:rPr lang="es-MX" sz="1600" dirty="0"/>
              <a:t>programa preventivo de la entidad empleadora, particularmente las actividades </a:t>
            </a:r>
            <a:r>
              <a:rPr lang="es-MX" sz="1600" dirty="0" smtClean="0"/>
              <a:t>de capacitación </a:t>
            </a:r>
            <a:r>
              <a:rPr lang="es-MX" sz="1600" dirty="0"/>
              <a:t>y de difusión de la seguridad y salud en el </a:t>
            </a:r>
            <a:r>
              <a:rPr lang="es-MX" sz="1600" dirty="0" smtClean="0"/>
              <a:t>trabajo</a:t>
            </a:r>
          </a:p>
          <a:p>
            <a:pPr marL="342900" indent="-342900">
              <a:buClr>
                <a:srgbClr val="13C045"/>
              </a:buClr>
              <a:buFont typeface="+mj-lt"/>
              <a:buAutoNum type="arabicPeriod"/>
            </a:pPr>
            <a:endParaRPr lang="es-MX" sz="1600" dirty="0" smtClean="0"/>
          </a:p>
        </p:txBody>
      </p:sp>
      <p:grpSp>
        <p:nvGrpSpPr>
          <p:cNvPr id="12" name="Group 239">
            <a:extLst>
              <a:ext uri="{FF2B5EF4-FFF2-40B4-BE49-F238E27FC236}">
                <a16:creationId xmlns="" xmlns:a16="http://schemas.microsoft.com/office/drawing/2014/main" id="{685600E7-C6F7-BF0D-9DB6-A68E5653145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78002" y="1750068"/>
            <a:ext cx="707968" cy="554231"/>
            <a:chOff x="6109" y="2653"/>
            <a:chExt cx="548" cy="429"/>
          </a:xfrm>
          <a:solidFill>
            <a:schemeClr val="accent1"/>
          </a:solidFill>
        </p:grpSpPr>
        <p:sp>
          <p:nvSpPr>
            <p:cNvPr id="14" name="Freeform 240">
              <a:extLst>
                <a:ext uri="{FF2B5EF4-FFF2-40B4-BE49-F238E27FC236}">
                  <a16:creationId xmlns="" xmlns:a16="http://schemas.microsoft.com/office/drawing/2014/main" id="{E338CFD8-488A-8E02-E122-0F44DCABB0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9" y="2653"/>
              <a:ext cx="548" cy="429"/>
            </a:xfrm>
            <a:custGeom>
              <a:avLst/>
              <a:gdLst>
                <a:gd name="T0" fmla="*/ 787 w 899"/>
                <a:gd name="T1" fmla="*/ 243 h 711"/>
                <a:gd name="T2" fmla="*/ 709 w 899"/>
                <a:gd name="T3" fmla="*/ 243 h 711"/>
                <a:gd name="T4" fmla="*/ 748 w 899"/>
                <a:gd name="T5" fmla="*/ 190 h 711"/>
                <a:gd name="T6" fmla="*/ 787 w 899"/>
                <a:gd name="T7" fmla="*/ 243 h 711"/>
                <a:gd name="T8" fmla="*/ 449 w 899"/>
                <a:gd name="T9" fmla="*/ 484 h 711"/>
                <a:gd name="T10" fmla="*/ 449 w 899"/>
                <a:gd name="T11" fmla="*/ 34 h 711"/>
                <a:gd name="T12" fmla="*/ 449 w 899"/>
                <a:gd name="T13" fmla="*/ 484 h 711"/>
                <a:gd name="T14" fmla="*/ 99 w 899"/>
                <a:gd name="T15" fmla="*/ 667 h 711"/>
                <a:gd name="T16" fmla="*/ 55 w 899"/>
                <a:gd name="T17" fmla="*/ 624 h 711"/>
                <a:gd name="T18" fmla="*/ 298 w 899"/>
                <a:gd name="T19" fmla="*/ 470 h 711"/>
                <a:gd name="T20" fmla="*/ 190 w 899"/>
                <a:gd name="T21" fmla="*/ 243 h 711"/>
                <a:gd name="T22" fmla="*/ 151 w 899"/>
                <a:gd name="T23" fmla="*/ 282 h 711"/>
                <a:gd name="T24" fmla="*/ 112 w 899"/>
                <a:gd name="T25" fmla="*/ 229 h 711"/>
                <a:gd name="T26" fmla="*/ 190 w 899"/>
                <a:gd name="T27" fmla="*/ 229 h 711"/>
                <a:gd name="T28" fmla="*/ 809 w 899"/>
                <a:gd name="T29" fmla="*/ 284 h 711"/>
                <a:gd name="T30" fmla="*/ 822 w 899"/>
                <a:gd name="T31" fmla="*/ 243 h 711"/>
                <a:gd name="T32" fmla="*/ 748 w 899"/>
                <a:gd name="T33" fmla="*/ 155 h 711"/>
                <a:gd name="T34" fmla="*/ 449 w 899"/>
                <a:gd name="T35" fmla="*/ 0 h 711"/>
                <a:gd name="T36" fmla="*/ 151 w 899"/>
                <a:gd name="T37" fmla="*/ 155 h 711"/>
                <a:gd name="T38" fmla="*/ 77 w 899"/>
                <a:gd name="T39" fmla="*/ 243 h 711"/>
                <a:gd name="T40" fmla="*/ 0 w 899"/>
                <a:gd name="T41" fmla="*/ 395 h 711"/>
                <a:gd name="T42" fmla="*/ 18 w 899"/>
                <a:gd name="T43" fmla="*/ 447 h 711"/>
                <a:gd name="T44" fmla="*/ 127 w 899"/>
                <a:gd name="T45" fmla="*/ 430 h 711"/>
                <a:gd name="T46" fmla="*/ 35 w 899"/>
                <a:gd name="T47" fmla="*/ 412 h 711"/>
                <a:gd name="T48" fmla="*/ 113 w 899"/>
                <a:gd name="T49" fmla="*/ 317 h 711"/>
                <a:gd name="T50" fmla="*/ 231 w 899"/>
                <a:gd name="T51" fmla="*/ 399 h 711"/>
                <a:gd name="T52" fmla="*/ 30 w 899"/>
                <a:gd name="T53" fmla="*/ 692 h 711"/>
                <a:gd name="T54" fmla="*/ 123 w 899"/>
                <a:gd name="T55" fmla="*/ 692 h 711"/>
                <a:gd name="T56" fmla="*/ 449 w 899"/>
                <a:gd name="T57" fmla="*/ 519 h 711"/>
                <a:gd name="T58" fmla="*/ 786 w 899"/>
                <a:gd name="T59" fmla="*/ 317 h 711"/>
                <a:gd name="T60" fmla="*/ 864 w 899"/>
                <a:gd name="T61" fmla="*/ 412 h 711"/>
                <a:gd name="T62" fmla="*/ 681 w 899"/>
                <a:gd name="T63" fmla="*/ 430 h 711"/>
                <a:gd name="T64" fmla="*/ 881 w 899"/>
                <a:gd name="T65" fmla="*/ 447 h 711"/>
                <a:gd name="T66" fmla="*/ 899 w 899"/>
                <a:gd name="T67" fmla="*/ 395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9" h="711">
                  <a:moveTo>
                    <a:pt x="787" y="243"/>
                  </a:moveTo>
                  <a:lnTo>
                    <a:pt x="787" y="243"/>
                  </a:lnTo>
                  <a:cubicBezTo>
                    <a:pt x="787" y="264"/>
                    <a:pt x="769" y="282"/>
                    <a:pt x="748" y="282"/>
                  </a:cubicBezTo>
                  <a:cubicBezTo>
                    <a:pt x="727" y="282"/>
                    <a:pt x="709" y="264"/>
                    <a:pt x="709" y="243"/>
                  </a:cubicBezTo>
                  <a:lnTo>
                    <a:pt x="709" y="229"/>
                  </a:lnTo>
                  <a:cubicBezTo>
                    <a:pt x="709" y="207"/>
                    <a:pt x="727" y="190"/>
                    <a:pt x="748" y="190"/>
                  </a:cubicBezTo>
                  <a:cubicBezTo>
                    <a:pt x="769" y="190"/>
                    <a:pt x="787" y="207"/>
                    <a:pt x="787" y="229"/>
                  </a:cubicBezTo>
                  <a:lnTo>
                    <a:pt x="787" y="243"/>
                  </a:lnTo>
                  <a:close/>
                  <a:moveTo>
                    <a:pt x="449" y="484"/>
                  </a:moveTo>
                  <a:lnTo>
                    <a:pt x="449" y="484"/>
                  </a:lnTo>
                  <a:cubicBezTo>
                    <a:pt x="326" y="484"/>
                    <a:pt x="225" y="383"/>
                    <a:pt x="225" y="259"/>
                  </a:cubicBezTo>
                  <a:cubicBezTo>
                    <a:pt x="225" y="135"/>
                    <a:pt x="326" y="34"/>
                    <a:pt x="449" y="34"/>
                  </a:cubicBezTo>
                  <a:cubicBezTo>
                    <a:pt x="573" y="34"/>
                    <a:pt x="674" y="135"/>
                    <a:pt x="674" y="259"/>
                  </a:cubicBezTo>
                  <a:cubicBezTo>
                    <a:pt x="674" y="383"/>
                    <a:pt x="573" y="484"/>
                    <a:pt x="449" y="484"/>
                  </a:cubicBezTo>
                  <a:close/>
                  <a:moveTo>
                    <a:pt x="99" y="667"/>
                  </a:moveTo>
                  <a:lnTo>
                    <a:pt x="99" y="667"/>
                  </a:lnTo>
                  <a:cubicBezTo>
                    <a:pt x="87" y="679"/>
                    <a:pt x="67" y="679"/>
                    <a:pt x="55" y="667"/>
                  </a:cubicBezTo>
                  <a:cubicBezTo>
                    <a:pt x="43" y="655"/>
                    <a:pt x="43" y="636"/>
                    <a:pt x="55" y="624"/>
                  </a:cubicBezTo>
                  <a:lnTo>
                    <a:pt x="252" y="427"/>
                  </a:lnTo>
                  <a:cubicBezTo>
                    <a:pt x="265" y="443"/>
                    <a:pt x="281" y="457"/>
                    <a:pt x="298" y="470"/>
                  </a:cubicBezTo>
                  <a:lnTo>
                    <a:pt x="99" y="667"/>
                  </a:lnTo>
                  <a:close/>
                  <a:moveTo>
                    <a:pt x="190" y="243"/>
                  </a:moveTo>
                  <a:lnTo>
                    <a:pt x="190" y="243"/>
                  </a:lnTo>
                  <a:cubicBezTo>
                    <a:pt x="190" y="264"/>
                    <a:pt x="172" y="282"/>
                    <a:pt x="151" y="282"/>
                  </a:cubicBezTo>
                  <a:cubicBezTo>
                    <a:pt x="130" y="282"/>
                    <a:pt x="112" y="264"/>
                    <a:pt x="112" y="243"/>
                  </a:cubicBezTo>
                  <a:lnTo>
                    <a:pt x="112" y="229"/>
                  </a:lnTo>
                  <a:cubicBezTo>
                    <a:pt x="112" y="207"/>
                    <a:pt x="130" y="190"/>
                    <a:pt x="151" y="190"/>
                  </a:cubicBezTo>
                  <a:cubicBezTo>
                    <a:pt x="172" y="190"/>
                    <a:pt x="190" y="207"/>
                    <a:pt x="190" y="229"/>
                  </a:cubicBezTo>
                  <a:lnTo>
                    <a:pt x="190" y="243"/>
                  </a:lnTo>
                  <a:close/>
                  <a:moveTo>
                    <a:pt x="809" y="284"/>
                  </a:moveTo>
                  <a:lnTo>
                    <a:pt x="809" y="284"/>
                  </a:lnTo>
                  <a:cubicBezTo>
                    <a:pt x="817" y="272"/>
                    <a:pt x="822" y="258"/>
                    <a:pt x="822" y="243"/>
                  </a:cubicBezTo>
                  <a:lnTo>
                    <a:pt x="822" y="229"/>
                  </a:lnTo>
                  <a:cubicBezTo>
                    <a:pt x="822" y="188"/>
                    <a:pt x="789" y="155"/>
                    <a:pt x="748" y="155"/>
                  </a:cubicBezTo>
                  <a:cubicBezTo>
                    <a:pt x="728" y="155"/>
                    <a:pt x="709" y="163"/>
                    <a:pt x="696" y="176"/>
                  </a:cubicBezTo>
                  <a:cubicBezTo>
                    <a:pt x="661" y="74"/>
                    <a:pt x="564" y="0"/>
                    <a:pt x="449" y="0"/>
                  </a:cubicBezTo>
                  <a:cubicBezTo>
                    <a:pt x="335" y="0"/>
                    <a:pt x="238" y="74"/>
                    <a:pt x="203" y="176"/>
                  </a:cubicBezTo>
                  <a:cubicBezTo>
                    <a:pt x="190" y="163"/>
                    <a:pt x="171" y="155"/>
                    <a:pt x="151" y="155"/>
                  </a:cubicBezTo>
                  <a:cubicBezTo>
                    <a:pt x="110" y="155"/>
                    <a:pt x="77" y="188"/>
                    <a:pt x="77" y="229"/>
                  </a:cubicBezTo>
                  <a:lnTo>
                    <a:pt x="77" y="243"/>
                  </a:lnTo>
                  <a:cubicBezTo>
                    <a:pt x="77" y="258"/>
                    <a:pt x="82" y="272"/>
                    <a:pt x="90" y="284"/>
                  </a:cubicBezTo>
                  <a:cubicBezTo>
                    <a:pt x="39" y="295"/>
                    <a:pt x="0" y="340"/>
                    <a:pt x="0" y="395"/>
                  </a:cubicBezTo>
                  <a:lnTo>
                    <a:pt x="0" y="430"/>
                  </a:lnTo>
                  <a:cubicBezTo>
                    <a:pt x="0" y="440"/>
                    <a:pt x="8" y="447"/>
                    <a:pt x="18" y="447"/>
                  </a:cubicBezTo>
                  <a:lnTo>
                    <a:pt x="109" y="447"/>
                  </a:lnTo>
                  <a:cubicBezTo>
                    <a:pt x="119" y="447"/>
                    <a:pt x="127" y="440"/>
                    <a:pt x="127" y="430"/>
                  </a:cubicBezTo>
                  <a:cubicBezTo>
                    <a:pt x="127" y="420"/>
                    <a:pt x="119" y="412"/>
                    <a:pt x="109" y="412"/>
                  </a:cubicBezTo>
                  <a:lnTo>
                    <a:pt x="35" y="412"/>
                  </a:lnTo>
                  <a:lnTo>
                    <a:pt x="35" y="395"/>
                  </a:lnTo>
                  <a:cubicBezTo>
                    <a:pt x="35" y="352"/>
                    <a:pt x="70" y="317"/>
                    <a:pt x="113" y="317"/>
                  </a:cubicBezTo>
                  <a:lnTo>
                    <a:pt x="196" y="317"/>
                  </a:lnTo>
                  <a:cubicBezTo>
                    <a:pt x="203" y="346"/>
                    <a:pt x="215" y="374"/>
                    <a:pt x="231" y="399"/>
                  </a:cubicBezTo>
                  <a:lnTo>
                    <a:pt x="30" y="599"/>
                  </a:lnTo>
                  <a:cubicBezTo>
                    <a:pt x="5" y="625"/>
                    <a:pt x="5" y="667"/>
                    <a:pt x="30" y="692"/>
                  </a:cubicBezTo>
                  <a:cubicBezTo>
                    <a:pt x="43" y="705"/>
                    <a:pt x="60" y="711"/>
                    <a:pt x="77" y="711"/>
                  </a:cubicBezTo>
                  <a:cubicBezTo>
                    <a:pt x="94" y="711"/>
                    <a:pt x="111" y="705"/>
                    <a:pt x="123" y="692"/>
                  </a:cubicBezTo>
                  <a:lnTo>
                    <a:pt x="328" y="489"/>
                  </a:lnTo>
                  <a:cubicBezTo>
                    <a:pt x="365" y="508"/>
                    <a:pt x="406" y="519"/>
                    <a:pt x="449" y="519"/>
                  </a:cubicBezTo>
                  <a:cubicBezTo>
                    <a:pt x="573" y="519"/>
                    <a:pt x="677" y="432"/>
                    <a:pt x="703" y="317"/>
                  </a:cubicBezTo>
                  <a:lnTo>
                    <a:pt x="786" y="317"/>
                  </a:lnTo>
                  <a:cubicBezTo>
                    <a:pt x="829" y="317"/>
                    <a:pt x="864" y="352"/>
                    <a:pt x="864" y="395"/>
                  </a:cubicBezTo>
                  <a:lnTo>
                    <a:pt x="864" y="412"/>
                  </a:lnTo>
                  <a:lnTo>
                    <a:pt x="699" y="412"/>
                  </a:lnTo>
                  <a:cubicBezTo>
                    <a:pt x="689" y="412"/>
                    <a:pt x="681" y="420"/>
                    <a:pt x="681" y="430"/>
                  </a:cubicBezTo>
                  <a:cubicBezTo>
                    <a:pt x="681" y="440"/>
                    <a:pt x="689" y="447"/>
                    <a:pt x="699" y="447"/>
                  </a:cubicBezTo>
                  <a:lnTo>
                    <a:pt x="881" y="447"/>
                  </a:lnTo>
                  <a:cubicBezTo>
                    <a:pt x="891" y="447"/>
                    <a:pt x="899" y="440"/>
                    <a:pt x="899" y="430"/>
                  </a:cubicBezTo>
                  <a:lnTo>
                    <a:pt x="899" y="395"/>
                  </a:lnTo>
                  <a:cubicBezTo>
                    <a:pt x="899" y="340"/>
                    <a:pt x="860" y="295"/>
                    <a:pt x="809" y="28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5" name="Freeform 242">
              <a:extLst>
                <a:ext uri="{FF2B5EF4-FFF2-40B4-BE49-F238E27FC236}">
                  <a16:creationId xmlns="" xmlns:a16="http://schemas.microsoft.com/office/drawing/2014/main" id="{31D199BE-D62A-D690-469D-2188F0BDDA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7" y="2695"/>
              <a:ext cx="231" cy="229"/>
            </a:xfrm>
            <a:custGeom>
              <a:avLst/>
              <a:gdLst>
                <a:gd name="T0" fmla="*/ 311 w 379"/>
                <a:gd name="T1" fmla="*/ 285 h 379"/>
                <a:gd name="T2" fmla="*/ 311 w 379"/>
                <a:gd name="T3" fmla="*/ 285 h 379"/>
                <a:gd name="T4" fmla="*/ 244 w 379"/>
                <a:gd name="T5" fmla="*/ 228 h 379"/>
                <a:gd name="T6" fmla="*/ 262 w 379"/>
                <a:gd name="T7" fmla="*/ 181 h 379"/>
                <a:gd name="T8" fmla="*/ 262 w 379"/>
                <a:gd name="T9" fmla="*/ 167 h 379"/>
                <a:gd name="T10" fmla="*/ 189 w 379"/>
                <a:gd name="T11" fmla="*/ 95 h 379"/>
                <a:gd name="T12" fmla="*/ 117 w 379"/>
                <a:gd name="T13" fmla="*/ 167 h 379"/>
                <a:gd name="T14" fmla="*/ 117 w 379"/>
                <a:gd name="T15" fmla="*/ 181 h 379"/>
                <a:gd name="T16" fmla="*/ 135 w 379"/>
                <a:gd name="T17" fmla="*/ 228 h 379"/>
                <a:gd name="T18" fmla="*/ 68 w 379"/>
                <a:gd name="T19" fmla="*/ 285 h 379"/>
                <a:gd name="T20" fmla="*/ 35 w 379"/>
                <a:gd name="T21" fmla="*/ 189 h 379"/>
                <a:gd name="T22" fmla="*/ 189 w 379"/>
                <a:gd name="T23" fmla="*/ 35 h 379"/>
                <a:gd name="T24" fmla="*/ 344 w 379"/>
                <a:gd name="T25" fmla="*/ 189 h 379"/>
                <a:gd name="T26" fmla="*/ 311 w 379"/>
                <a:gd name="T27" fmla="*/ 285 h 379"/>
                <a:gd name="T28" fmla="*/ 152 w 379"/>
                <a:gd name="T29" fmla="*/ 181 h 379"/>
                <a:gd name="T30" fmla="*/ 152 w 379"/>
                <a:gd name="T31" fmla="*/ 181 h 379"/>
                <a:gd name="T32" fmla="*/ 152 w 379"/>
                <a:gd name="T33" fmla="*/ 167 h 379"/>
                <a:gd name="T34" fmla="*/ 189 w 379"/>
                <a:gd name="T35" fmla="*/ 130 h 379"/>
                <a:gd name="T36" fmla="*/ 226 w 379"/>
                <a:gd name="T37" fmla="*/ 167 h 379"/>
                <a:gd name="T38" fmla="*/ 226 w 379"/>
                <a:gd name="T39" fmla="*/ 181 h 379"/>
                <a:gd name="T40" fmla="*/ 189 w 379"/>
                <a:gd name="T41" fmla="*/ 218 h 379"/>
                <a:gd name="T42" fmla="*/ 152 w 379"/>
                <a:gd name="T43" fmla="*/ 181 h 379"/>
                <a:gd name="T44" fmla="*/ 189 w 379"/>
                <a:gd name="T45" fmla="*/ 344 h 379"/>
                <a:gd name="T46" fmla="*/ 189 w 379"/>
                <a:gd name="T47" fmla="*/ 344 h 379"/>
                <a:gd name="T48" fmla="*/ 94 w 379"/>
                <a:gd name="T49" fmla="*/ 310 h 379"/>
                <a:gd name="T50" fmla="*/ 189 w 379"/>
                <a:gd name="T51" fmla="*/ 253 h 379"/>
                <a:gd name="T52" fmla="*/ 285 w 379"/>
                <a:gd name="T53" fmla="*/ 310 h 379"/>
                <a:gd name="T54" fmla="*/ 189 w 379"/>
                <a:gd name="T55" fmla="*/ 344 h 379"/>
                <a:gd name="T56" fmla="*/ 189 w 379"/>
                <a:gd name="T57" fmla="*/ 0 h 379"/>
                <a:gd name="T58" fmla="*/ 189 w 379"/>
                <a:gd name="T59" fmla="*/ 0 h 379"/>
                <a:gd name="T60" fmla="*/ 0 w 379"/>
                <a:gd name="T61" fmla="*/ 189 h 379"/>
                <a:gd name="T62" fmla="*/ 59 w 379"/>
                <a:gd name="T63" fmla="*/ 327 h 379"/>
                <a:gd name="T64" fmla="*/ 62 w 379"/>
                <a:gd name="T65" fmla="*/ 329 h 379"/>
                <a:gd name="T66" fmla="*/ 189 w 379"/>
                <a:gd name="T67" fmla="*/ 379 h 379"/>
                <a:gd name="T68" fmla="*/ 317 w 379"/>
                <a:gd name="T69" fmla="*/ 329 h 379"/>
                <a:gd name="T70" fmla="*/ 319 w 379"/>
                <a:gd name="T71" fmla="*/ 327 h 379"/>
                <a:gd name="T72" fmla="*/ 379 w 379"/>
                <a:gd name="T73" fmla="*/ 189 h 379"/>
                <a:gd name="T74" fmla="*/ 189 w 379"/>
                <a:gd name="T75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9" h="379">
                  <a:moveTo>
                    <a:pt x="311" y="285"/>
                  </a:moveTo>
                  <a:lnTo>
                    <a:pt x="311" y="285"/>
                  </a:lnTo>
                  <a:cubicBezTo>
                    <a:pt x="295" y="259"/>
                    <a:pt x="271" y="239"/>
                    <a:pt x="244" y="228"/>
                  </a:cubicBezTo>
                  <a:cubicBezTo>
                    <a:pt x="255" y="215"/>
                    <a:pt x="262" y="199"/>
                    <a:pt x="262" y="181"/>
                  </a:cubicBezTo>
                  <a:lnTo>
                    <a:pt x="262" y="167"/>
                  </a:lnTo>
                  <a:cubicBezTo>
                    <a:pt x="262" y="127"/>
                    <a:pt x="229" y="95"/>
                    <a:pt x="189" y="95"/>
                  </a:cubicBezTo>
                  <a:cubicBezTo>
                    <a:pt x="150" y="95"/>
                    <a:pt x="117" y="127"/>
                    <a:pt x="117" y="167"/>
                  </a:cubicBezTo>
                  <a:lnTo>
                    <a:pt x="117" y="181"/>
                  </a:lnTo>
                  <a:cubicBezTo>
                    <a:pt x="117" y="199"/>
                    <a:pt x="124" y="215"/>
                    <a:pt x="135" y="228"/>
                  </a:cubicBezTo>
                  <a:cubicBezTo>
                    <a:pt x="108" y="239"/>
                    <a:pt x="84" y="259"/>
                    <a:pt x="68" y="285"/>
                  </a:cubicBezTo>
                  <a:cubicBezTo>
                    <a:pt x="47" y="258"/>
                    <a:pt x="35" y="225"/>
                    <a:pt x="35" y="189"/>
                  </a:cubicBezTo>
                  <a:cubicBezTo>
                    <a:pt x="35" y="104"/>
                    <a:pt x="104" y="35"/>
                    <a:pt x="189" y="35"/>
                  </a:cubicBezTo>
                  <a:cubicBezTo>
                    <a:pt x="275" y="35"/>
                    <a:pt x="344" y="104"/>
                    <a:pt x="344" y="189"/>
                  </a:cubicBezTo>
                  <a:cubicBezTo>
                    <a:pt x="344" y="225"/>
                    <a:pt x="332" y="258"/>
                    <a:pt x="311" y="285"/>
                  </a:cubicBezTo>
                  <a:close/>
                  <a:moveTo>
                    <a:pt x="152" y="181"/>
                  </a:moveTo>
                  <a:lnTo>
                    <a:pt x="152" y="181"/>
                  </a:lnTo>
                  <a:lnTo>
                    <a:pt x="152" y="167"/>
                  </a:lnTo>
                  <a:cubicBezTo>
                    <a:pt x="152" y="147"/>
                    <a:pt x="169" y="130"/>
                    <a:pt x="189" y="130"/>
                  </a:cubicBezTo>
                  <a:cubicBezTo>
                    <a:pt x="210" y="130"/>
                    <a:pt x="226" y="147"/>
                    <a:pt x="226" y="167"/>
                  </a:cubicBezTo>
                  <a:lnTo>
                    <a:pt x="226" y="181"/>
                  </a:lnTo>
                  <a:cubicBezTo>
                    <a:pt x="226" y="201"/>
                    <a:pt x="210" y="218"/>
                    <a:pt x="189" y="218"/>
                  </a:cubicBezTo>
                  <a:cubicBezTo>
                    <a:pt x="169" y="218"/>
                    <a:pt x="152" y="201"/>
                    <a:pt x="152" y="181"/>
                  </a:cubicBezTo>
                  <a:close/>
                  <a:moveTo>
                    <a:pt x="189" y="344"/>
                  </a:moveTo>
                  <a:lnTo>
                    <a:pt x="189" y="344"/>
                  </a:lnTo>
                  <a:cubicBezTo>
                    <a:pt x="153" y="344"/>
                    <a:pt x="120" y="331"/>
                    <a:pt x="94" y="310"/>
                  </a:cubicBezTo>
                  <a:cubicBezTo>
                    <a:pt x="112" y="275"/>
                    <a:pt x="149" y="253"/>
                    <a:pt x="189" y="253"/>
                  </a:cubicBezTo>
                  <a:cubicBezTo>
                    <a:pt x="230" y="253"/>
                    <a:pt x="266" y="275"/>
                    <a:pt x="285" y="310"/>
                  </a:cubicBezTo>
                  <a:cubicBezTo>
                    <a:pt x="259" y="331"/>
                    <a:pt x="226" y="344"/>
                    <a:pt x="189" y="344"/>
                  </a:cubicBezTo>
                  <a:close/>
                  <a:moveTo>
                    <a:pt x="189" y="0"/>
                  </a:moveTo>
                  <a:lnTo>
                    <a:pt x="189" y="0"/>
                  </a:lnTo>
                  <a:cubicBezTo>
                    <a:pt x="85" y="0"/>
                    <a:pt x="0" y="85"/>
                    <a:pt x="0" y="189"/>
                  </a:cubicBezTo>
                  <a:cubicBezTo>
                    <a:pt x="0" y="243"/>
                    <a:pt x="23" y="292"/>
                    <a:pt x="59" y="327"/>
                  </a:cubicBezTo>
                  <a:cubicBezTo>
                    <a:pt x="60" y="328"/>
                    <a:pt x="61" y="328"/>
                    <a:pt x="62" y="329"/>
                  </a:cubicBezTo>
                  <a:cubicBezTo>
                    <a:pt x="95" y="360"/>
                    <a:pt x="140" y="379"/>
                    <a:pt x="189" y="379"/>
                  </a:cubicBezTo>
                  <a:cubicBezTo>
                    <a:pt x="239" y="379"/>
                    <a:pt x="284" y="360"/>
                    <a:pt x="317" y="329"/>
                  </a:cubicBezTo>
                  <a:cubicBezTo>
                    <a:pt x="318" y="328"/>
                    <a:pt x="319" y="328"/>
                    <a:pt x="319" y="327"/>
                  </a:cubicBezTo>
                  <a:cubicBezTo>
                    <a:pt x="356" y="292"/>
                    <a:pt x="379" y="243"/>
                    <a:pt x="379" y="189"/>
                  </a:cubicBezTo>
                  <a:cubicBezTo>
                    <a:pt x="379" y="85"/>
                    <a:pt x="294" y="0"/>
                    <a:pt x="18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</p:grpSp>
    </p:spTree>
    <p:extLst>
      <p:ext uri="{BB962C8B-B14F-4D97-AF65-F5344CB8AC3E}">
        <p14:creationId xmlns:p14="http://schemas.microsoft.com/office/powerpoint/2010/main" val="267523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texto 1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s-CL" dirty="0" smtClean="0"/>
              <a:t>Contexto normativo</a:t>
            </a:r>
            <a:endParaRPr lang="es-CL" dirty="0"/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6117443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Organización preventiva de la entidad empleadora y los lugares de </a:t>
            </a:r>
            <a:r>
              <a:rPr lang="es-CL" dirty="0" smtClean="0"/>
              <a:t>trabajo</a:t>
            </a: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30</a:t>
            </a:fld>
            <a:endParaRPr lang="es-CL" dirty="0"/>
          </a:p>
        </p:txBody>
      </p:sp>
      <p:sp>
        <p:nvSpPr>
          <p:cNvPr id="13" name="Rectángulo 12"/>
          <p:cNvSpPr/>
          <p:nvPr/>
        </p:nvSpPr>
        <p:spPr>
          <a:xfrm>
            <a:off x="0" y="2486416"/>
            <a:ext cx="12192000" cy="4371584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65" name="Rectángulo 64"/>
          <p:cNvSpPr/>
          <p:nvPr/>
        </p:nvSpPr>
        <p:spPr>
          <a:xfrm>
            <a:off x="1148400" y="2880873"/>
            <a:ext cx="1065738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/>
              <a:t>Corresponderá a la entidad empleadora otorgar las facilidades </a:t>
            </a:r>
            <a:r>
              <a:rPr lang="es-MX" sz="1600" dirty="0" smtClean="0"/>
              <a:t>y adoptar </a:t>
            </a:r>
            <a:r>
              <a:rPr lang="es-MX" sz="1600" dirty="0"/>
              <a:t>las medidas necesarias para que funcione adecuadamente el o los </a:t>
            </a:r>
            <a:r>
              <a:rPr lang="es-MX" sz="1600" dirty="0" smtClean="0"/>
              <a:t>CPHS y/o Delegados de SST:</a:t>
            </a:r>
            <a:endParaRPr lang="es-MX" sz="1600" dirty="0"/>
          </a:p>
          <a:p>
            <a:pPr algn="just">
              <a:buClr>
                <a:srgbClr val="13C045"/>
              </a:buClr>
            </a:pPr>
            <a:endParaRPr lang="es-MX" sz="1600" dirty="0"/>
          </a:p>
          <a:p>
            <a:pPr marL="342900" indent="-342900">
              <a:buClr>
                <a:srgbClr val="13C045"/>
              </a:buClr>
              <a:buFont typeface="+mj-lt"/>
              <a:buAutoNum type="arabicPeriod" startAt="4"/>
            </a:pPr>
            <a:r>
              <a:rPr lang="es-MX" sz="1600" dirty="0" smtClean="0"/>
              <a:t>Consultar, </a:t>
            </a:r>
            <a:r>
              <a:rPr lang="es-MX" sz="1600" dirty="0"/>
              <a:t>cuando se </a:t>
            </a:r>
            <a:r>
              <a:rPr lang="es-MX" sz="1600" dirty="0" smtClean="0"/>
              <a:t>prevean cambios </a:t>
            </a:r>
            <a:r>
              <a:rPr lang="es-MX" sz="1600" dirty="0"/>
              <a:t>en los procesos de trabajo, sobre el contenido o la organización del </a:t>
            </a:r>
            <a:r>
              <a:rPr lang="es-MX" sz="1600" dirty="0" smtClean="0"/>
              <a:t>trabajo que </a:t>
            </a:r>
            <a:r>
              <a:rPr lang="es-MX" sz="1600" dirty="0"/>
              <a:t>puedan tener repercusiones graves para la vida o la salud de las </a:t>
            </a:r>
            <a:r>
              <a:rPr lang="es-MX" sz="1600" dirty="0" smtClean="0"/>
              <a:t>personas trabajadoras</a:t>
            </a:r>
          </a:p>
          <a:p>
            <a:pPr marL="342900" indent="-342900">
              <a:buClr>
                <a:srgbClr val="13C045"/>
              </a:buClr>
              <a:buFont typeface="+mj-lt"/>
              <a:buAutoNum type="arabicPeriod" startAt="4"/>
            </a:pPr>
            <a:endParaRPr lang="es-MX" sz="1600" dirty="0"/>
          </a:p>
          <a:p>
            <a:pPr marL="342900" indent="-342900">
              <a:buClr>
                <a:srgbClr val="13C045"/>
              </a:buClr>
              <a:buFont typeface="+mj-lt"/>
              <a:buAutoNum type="arabicPeriod" startAt="4"/>
            </a:pPr>
            <a:r>
              <a:rPr lang="es-MX" sz="1600" dirty="0" smtClean="0"/>
              <a:t>Permitir </a:t>
            </a:r>
            <a:r>
              <a:rPr lang="es-MX" sz="1600" dirty="0"/>
              <a:t>el libre acceso a los lugares de trabajo </a:t>
            </a:r>
            <a:r>
              <a:rPr lang="es-MX" sz="1600" dirty="0" smtClean="0"/>
              <a:t>para </a:t>
            </a:r>
            <a:r>
              <a:rPr lang="es-MX" sz="1600" dirty="0"/>
              <a:t>el cumplimiento de sus funciones, incluyendo </a:t>
            </a:r>
            <a:r>
              <a:rPr lang="es-MX" sz="1600" dirty="0" smtClean="0"/>
              <a:t>la entrevista </a:t>
            </a:r>
            <a:r>
              <a:rPr lang="es-MX" sz="1600" dirty="0"/>
              <a:t>a personas trabajadoras, siempre que no se altere el normal desarrollo </a:t>
            </a:r>
            <a:r>
              <a:rPr lang="es-MX" sz="1600" dirty="0" smtClean="0"/>
              <a:t>del </a:t>
            </a:r>
            <a:r>
              <a:rPr lang="es-CL" sz="1600" dirty="0"/>
              <a:t>proceso </a:t>
            </a:r>
            <a:r>
              <a:rPr lang="es-CL" sz="1600" dirty="0" smtClean="0"/>
              <a:t>productivo</a:t>
            </a:r>
            <a:endParaRPr lang="es-MX" sz="1600" dirty="0"/>
          </a:p>
        </p:txBody>
      </p:sp>
      <p:sp>
        <p:nvSpPr>
          <p:cNvPr id="16" name="Marcador de texto 2">
            <a:extLst>
              <a:ext uri="{FF2B5EF4-FFF2-40B4-BE49-F238E27FC236}">
                <a16:creationId xmlns="" xmlns:a16="http://schemas.microsoft.com/office/drawing/2014/main" id="{328429E5-D53C-3CD2-A2F0-CE417551744C}"/>
              </a:ext>
            </a:extLst>
          </p:cNvPr>
          <p:cNvSpPr txBox="1">
            <a:spLocks/>
          </p:cNvSpPr>
          <p:nvPr/>
        </p:nvSpPr>
        <p:spPr>
          <a:xfrm>
            <a:off x="1687018" y="1688746"/>
            <a:ext cx="730666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300" b="0" i="0" u="none" strike="noStrike" cap="none" spc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§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None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2606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4892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27178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29464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s-MX" sz="2000" b="1" spc="50" dirty="0">
                <a:solidFill>
                  <a:srgbClr val="004C14"/>
                </a:solidFill>
              </a:rPr>
              <a:t>Facilidades para el funcionamiento del </a:t>
            </a:r>
            <a:r>
              <a:rPr lang="es-MX" sz="2000" b="1" spc="50" dirty="0" smtClean="0">
                <a:solidFill>
                  <a:srgbClr val="004C14"/>
                </a:solidFill>
              </a:rPr>
              <a:t>CPHS y del Delegado de SST</a:t>
            </a:r>
            <a:endParaRPr lang="es-MX" sz="2000" b="1" spc="50" dirty="0">
              <a:solidFill>
                <a:srgbClr val="004C14"/>
              </a:solidFill>
            </a:endParaRPr>
          </a:p>
        </p:txBody>
      </p:sp>
      <p:grpSp>
        <p:nvGrpSpPr>
          <p:cNvPr id="17" name="Group 239">
            <a:extLst>
              <a:ext uri="{FF2B5EF4-FFF2-40B4-BE49-F238E27FC236}">
                <a16:creationId xmlns="" xmlns:a16="http://schemas.microsoft.com/office/drawing/2014/main" id="{685600E7-C6F7-BF0D-9DB6-A68E5653145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78002" y="1750068"/>
            <a:ext cx="707968" cy="554231"/>
            <a:chOff x="6109" y="2653"/>
            <a:chExt cx="548" cy="429"/>
          </a:xfrm>
          <a:solidFill>
            <a:schemeClr val="accent1"/>
          </a:solidFill>
        </p:grpSpPr>
        <p:sp>
          <p:nvSpPr>
            <p:cNvPr id="18" name="Freeform 240">
              <a:extLst>
                <a:ext uri="{FF2B5EF4-FFF2-40B4-BE49-F238E27FC236}">
                  <a16:creationId xmlns="" xmlns:a16="http://schemas.microsoft.com/office/drawing/2014/main" id="{E338CFD8-488A-8E02-E122-0F44DCABB0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9" y="2653"/>
              <a:ext cx="548" cy="429"/>
            </a:xfrm>
            <a:custGeom>
              <a:avLst/>
              <a:gdLst>
                <a:gd name="T0" fmla="*/ 787 w 899"/>
                <a:gd name="T1" fmla="*/ 243 h 711"/>
                <a:gd name="T2" fmla="*/ 709 w 899"/>
                <a:gd name="T3" fmla="*/ 243 h 711"/>
                <a:gd name="T4" fmla="*/ 748 w 899"/>
                <a:gd name="T5" fmla="*/ 190 h 711"/>
                <a:gd name="T6" fmla="*/ 787 w 899"/>
                <a:gd name="T7" fmla="*/ 243 h 711"/>
                <a:gd name="T8" fmla="*/ 449 w 899"/>
                <a:gd name="T9" fmla="*/ 484 h 711"/>
                <a:gd name="T10" fmla="*/ 449 w 899"/>
                <a:gd name="T11" fmla="*/ 34 h 711"/>
                <a:gd name="T12" fmla="*/ 449 w 899"/>
                <a:gd name="T13" fmla="*/ 484 h 711"/>
                <a:gd name="T14" fmla="*/ 99 w 899"/>
                <a:gd name="T15" fmla="*/ 667 h 711"/>
                <a:gd name="T16" fmla="*/ 55 w 899"/>
                <a:gd name="T17" fmla="*/ 624 h 711"/>
                <a:gd name="T18" fmla="*/ 298 w 899"/>
                <a:gd name="T19" fmla="*/ 470 h 711"/>
                <a:gd name="T20" fmla="*/ 190 w 899"/>
                <a:gd name="T21" fmla="*/ 243 h 711"/>
                <a:gd name="T22" fmla="*/ 151 w 899"/>
                <a:gd name="T23" fmla="*/ 282 h 711"/>
                <a:gd name="T24" fmla="*/ 112 w 899"/>
                <a:gd name="T25" fmla="*/ 229 h 711"/>
                <a:gd name="T26" fmla="*/ 190 w 899"/>
                <a:gd name="T27" fmla="*/ 229 h 711"/>
                <a:gd name="T28" fmla="*/ 809 w 899"/>
                <a:gd name="T29" fmla="*/ 284 h 711"/>
                <a:gd name="T30" fmla="*/ 822 w 899"/>
                <a:gd name="T31" fmla="*/ 243 h 711"/>
                <a:gd name="T32" fmla="*/ 748 w 899"/>
                <a:gd name="T33" fmla="*/ 155 h 711"/>
                <a:gd name="T34" fmla="*/ 449 w 899"/>
                <a:gd name="T35" fmla="*/ 0 h 711"/>
                <a:gd name="T36" fmla="*/ 151 w 899"/>
                <a:gd name="T37" fmla="*/ 155 h 711"/>
                <a:gd name="T38" fmla="*/ 77 w 899"/>
                <a:gd name="T39" fmla="*/ 243 h 711"/>
                <a:gd name="T40" fmla="*/ 0 w 899"/>
                <a:gd name="T41" fmla="*/ 395 h 711"/>
                <a:gd name="T42" fmla="*/ 18 w 899"/>
                <a:gd name="T43" fmla="*/ 447 h 711"/>
                <a:gd name="T44" fmla="*/ 127 w 899"/>
                <a:gd name="T45" fmla="*/ 430 h 711"/>
                <a:gd name="T46" fmla="*/ 35 w 899"/>
                <a:gd name="T47" fmla="*/ 412 h 711"/>
                <a:gd name="T48" fmla="*/ 113 w 899"/>
                <a:gd name="T49" fmla="*/ 317 h 711"/>
                <a:gd name="T50" fmla="*/ 231 w 899"/>
                <a:gd name="T51" fmla="*/ 399 h 711"/>
                <a:gd name="T52" fmla="*/ 30 w 899"/>
                <a:gd name="T53" fmla="*/ 692 h 711"/>
                <a:gd name="T54" fmla="*/ 123 w 899"/>
                <a:gd name="T55" fmla="*/ 692 h 711"/>
                <a:gd name="T56" fmla="*/ 449 w 899"/>
                <a:gd name="T57" fmla="*/ 519 h 711"/>
                <a:gd name="T58" fmla="*/ 786 w 899"/>
                <a:gd name="T59" fmla="*/ 317 h 711"/>
                <a:gd name="T60" fmla="*/ 864 w 899"/>
                <a:gd name="T61" fmla="*/ 412 h 711"/>
                <a:gd name="T62" fmla="*/ 681 w 899"/>
                <a:gd name="T63" fmla="*/ 430 h 711"/>
                <a:gd name="T64" fmla="*/ 881 w 899"/>
                <a:gd name="T65" fmla="*/ 447 h 711"/>
                <a:gd name="T66" fmla="*/ 899 w 899"/>
                <a:gd name="T67" fmla="*/ 395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9" h="711">
                  <a:moveTo>
                    <a:pt x="787" y="243"/>
                  </a:moveTo>
                  <a:lnTo>
                    <a:pt x="787" y="243"/>
                  </a:lnTo>
                  <a:cubicBezTo>
                    <a:pt x="787" y="264"/>
                    <a:pt x="769" y="282"/>
                    <a:pt x="748" y="282"/>
                  </a:cubicBezTo>
                  <a:cubicBezTo>
                    <a:pt x="727" y="282"/>
                    <a:pt x="709" y="264"/>
                    <a:pt x="709" y="243"/>
                  </a:cubicBezTo>
                  <a:lnTo>
                    <a:pt x="709" y="229"/>
                  </a:lnTo>
                  <a:cubicBezTo>
                    <a:pt x="709" y="207"/>
                    <a:pt x="727" y="190"/>
                    <a:pt x="748" y="190"/>
                  </a:cubicBezTo>
                  <a:cubicBezTo>
                    <a:pt x="769" y="190"/>
                    <a:pt x="787" y="207"/>
                    <a:pt x="787" y="229"/>
                  </a:cubicBezTo>
                  <a:lnTo>
                    <a:pt x="787" y="243"/>
                  </a:lnTo>
                  <a:close/>
                  <a:moveTo>
                    <a:pt x="449" y="484"/>
                  </a:moveTo>
                  <a:lnTo>
                    <a:pt x="449" y="484"/>
                  </a:lnTo>
                  <a:cubicBezTo>
                    <a:pt x="326" y="484"/>
                    <a:pt x="225" y="383"/>
                    <a:pt x="225" y="259"/>
                  </a:cubicBezTo>
                  <a:cubicBezTo>
                    <a:pt x="225" y="135"/>
                    <a:pt x="326" y="34"/>
                    <a:pt x="449" y="34"/>
                  </a:cubicBezTo>
                  <a:cubicBezTo>
                    <a:pt x="573" y="34"/>
                    <a:pt x="674" y="135"/>
                    <a:pt x="674" y="259"/>
                  </a:cubicBezTo>
                  <a:cubicBezTo>
                    <a:pt x="674" y="383"/>
                    <a:pt x="573" y="484"/>
                    <a:pt x="449" y="484"/>
                  </a:cubicBezTo>
                  <a:close/>
                  <a:moveTo>
                    <a:pt x="99" y="667"/>
                  </a:moveTo>
                  <a:lnTo>
                    <a:pt x="99" y="667"/>
                  </a:lnTo>
                  <a:cubicBezTo>
                    <a:pt x="87" y="679"/>
                    <a:pt x="67" y="679"/>
                    <a:pt x="55" y="667"/>
                  </a:cubicBezTo>
                  <a:cubicBezTo>
                    <a:pt x="43" y="655"/>
                    <a:pt x="43" y="636"/>
                    <a:pt x="55" y="624"/>
                  </a:cubicBezTo>
                  <a:lnTo>
                    <a:pt x="252" y="427"/>
                  </a:lnTo>
                  <a:cubicBezTo>
                    <a:pt x="265" y="443"/>
                    <a:pt x="281" y="457"/>
                    <a:pt x="298" y="470"/>
                  </a:cubicBezTo>
                  <a:lnTo>
                    <a:pt x="99" y="667"/>
                  </a:lnTo>
                  <a:close/>
                  <a:moveTo>
                    <a:pt x="190" y="243"/>
                  </a:moveTo>
                  <a:lnTo>
                    <a:pt x="190" y="243"/>
                  </a:lnTo>
                  <a:cubicBezTo>
                    <a:pt x="190" y="264"/>
                    <a:pt x="172" y="282"/>
                    <a:pt x="151" y="282"/>
                  </a:cubicBezTo>
                  <a:cubicBezTo>
                    <a:pt x="130" y="282"/>
                    <a:pt x="112" y="264"/>
                    <a:pt x="112" y="243"/>
                  </a:cubicBezTo>
                  <a:lnTo>
                    <a:pt x="112" y="229"/>
                  </a:lnTo>
                  <a:cubicBezTo>
                    <a:pt x="112" y="207"/>
                    <a:pt x="130" y="190"/>
                    <a:pt x="151" y="190"/>
                  </a:cubicBezTo>
                  <a:cubicBezTo>
                    <a:pt x="172" y="190"/>
                    <a:pt x="190" y="207"/>
                    <a:pt x="190" y="229"/>
                  </a:cubicBezTo>
                  <a:lnTo>
                    <a:pt x="190" y="243"/>
                  </a:lnTo>
                  <a:close/>
                  <a:moveTo>
                    <a:pt x="809" y="284"/>
                  </a:moveTo>
                  <a:lnTo>
                    <a:pt x="809" y="284"/>
                  </a:lnTo>
                  <a:cubicBezTo>
                    <a:pt x="817" y="272"/>
                    <a:pt x="822" y="258"/>
                    <a:pt x="822" y="243"/>
                  </a:cubicBezTo>
                  <a:lnTo>
                    <a:pt x="822" y="229"/>
                  </a:lnTo>
                  <a:cubicBezTo>
                    <a:pt x="822" y="188"/>
                    <a:pt x="789" y="155"/>
                    <a:pt x="748" y="155"/>
                  </a:cubicBezTo>
                  <a:cubicBezTo>
                    <a:pt x="728" y="155"/>
                    <a:pt x="709" y="163"/>
                    <a:pt x="696" y="176"/>
                  </a:cubicBezTo>
                  <a:cubicBezTo>
                    <a:pt x="661" y="74"/>
                    <a:pt x="564" y="0"/>
                    <a:pt x="449" y="0"/>
                  </a:cubicBezTo>
                  <a:cubicBezTo>
                    <a:pt x="335" y="0"/>
                    <a:pt x="238" y="74"/>
                    <a:pt x="203" y="176"/>
                  </a:cubicBezTo>
                  <a:cubicBezTo>
                    <a:pt x="190" y="163"/>
                    <a:pt x="171" y="155"/>
                    <a:pt x="151" y="155"/>
                  </a:cubicBezTo>
                  <a:cubicBezTo>
                    <a:pt x="110" y="155"/>
                    <a:pt x="77" y="188"/>
                    <a:pt x="77" y="229"/>
                  </a:cubicBezTo>
                  <a:lnTo>
                    <a:pt x="77" y="243"/>
                  </a:lnTo>
                  <a:cubicBezTo>
                    <a:pt x="77" y="258"/>
                    <a:pt x="82" y="272"/>
                    <a:pt x="90" y="284"/>
                  </a:cubicBezTo>
                  <a:cubicBezTo>
                    <a:pt x="39" y="295"/>
                    <a:pt x="0" y="340"/>
                    <a:pt x="0" y="395"/>
                  </a:cubicBezTo>
                  <a:lnTo>
                    <a:pt x="0" y="430"/>
                  </a:lnTo>
                  <a:cubicBezTo>
                    <a:pt x="0" y="440"/>
                    <a:pt x="8" y="447"/>
                    <a:pt x="18" y="447"/>
                  </a:cubicBezTo>
                  <a:lnTo>
                    <a:pt x="109" y="447"/>
                  </a:lnTo>
                  <a:cubicBezTo>
                    <a:pt x="119" y="447"/>
                    <a:pt x="127" y="440"/>
                    <a:pt x="127" y="430"/>
                  </a:cubicBezTo>
                  <a:cubicBezTo>
                    <a:pt x="127" y="420"/>
                    <a:pt x="119" y="412"/>
                    <a:pt x="109" y="412"/>
                  </a:cubicBezTo>
                  <a:lnTo>
                    <a:pt x="35" y="412"/>
                  </a:lnTo>
                  <a:lnTo>
                    <a:pt x="35" y="395"/>
                  </a:lnTo>
                  <a:cubicBezTo>
                    <a:pt x="35" y="352"/>
                    <a:pt x="70" y="317"/>
                    <a:pt x="113" y="317"/>
                  </a:cubicBezTo>
                  <a:lnTo>
                    <a:pt x="196" y="317"/>
                  </a:lnTo>
                  <a:cubicBezTo>
                    <a:pt x="203" y="346"/>
                    <a:pt x="215" y="374"/>
                    <a:pt x="231" y="399"/>
                  </a:cubicBezTo>
                  <a:lnTo>
                    <a:pt x="30" y="599"/>
                  </a:lnTo>
                  <a:cubicBezTo>
                    <a:pt x="5" y="625"/>
                    <a:pt x="5" y="667"/>
                    <a:pt x="30" y="692"/>
                  </a:cubicBezTo>
                  <a:cubicBezTo>
                    <a:pt x="43" y="705"/>
                    <a:pt x="60" y="711"/>
                    <a:pt x="77" y="711"/>
                  </a:cubicBezTo>
                  <a:cubicBezTo>
                    <a:pt x="94" y="711"/>
                    <a:pt x="111" y="705"/>
                    <a:pt x="123" y="692"/>
                  </a:cubicBezTo>
                  <a:lnTo>
                    <a:pt x="328" y="489"/>
                  </a:lnTo>
                  <a:cubicBezTo>
                    <a:pt x="365" y="508"/>
                    <a:pt x="406" y="519"/>
                    <a:pt x="449" y="519"/>
                  </a:cubicBezTo>
                  <a:cubicBezTo>
                    <a:pt x="573" y="519"/>
                    <a:pt x="677" y="432"/>
                    <a:pt x="703" y="317"/>
                  </a:cubicBezTo>
                  <a:lnTo>
                    <a:pt x="786" y="317"/>
                  </a:lnTo>
                  <a:cubicBezTo>
                    <a:pt x="829" y="317"/>
                    <a:pt x="864" y="352"/>
                    <a:pt x="864" y="395"/>
                  </a:cubicBezTo>
                  <a:lnTo>
                    <a:pt x="864" y="412"/>
                  </a:lnTo>
                  <a:lnTo>
                    <a:pt x="699" y="412"/>
                  </a:lnTo>
                  <a:cubicBezTo>
                    <a:pt x="689" y="412"/>
                    <a:pt x="681" y="420"/>
                    <a:pt x="681" y="430"/>
                  </a:cubicBezTo>
                  <a:cubicBezTo>
                    <a:pt x="681" y="440"/>
                    <a:pt x="689" y="447"/>
                    <a:pt x="699" y="447"/>
                  </a:cubicBezTo>
                  <a:lnTo>
                    <a:pt x="881" y="447"/>
                  </a:lnTo>
                  <a:cubicBezTo>
                    <a:pt x="891" y="447"/>
                    <a:pt x="899" y="440"/>
                    <a:pt x="899" y="430"/>
                  </a:cubicBezTo>
                  <a:lnTo>
                    <a:pt x="899" y="395"/>
                  </a:lnTo>
                  <a:cubicBezTo>
                    <a:pt x="899" y="340"/>
                    <a:pt x="860" y="295"/>
                    <a:pt x="809" y="28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9" name="Freeform 242">
              <a:extLst>
                <a:ext uri="{FF2B5EF4-FFF2-40B4-BE49-F238E27FC236}">
                  <a16:creationId xmlns="" xmlns:a16="http://schemas.microsoft.com/office/drawing/2014/main" id="{31D199BE-D62A-D690-469D-2188F0BDDA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7" y="2695"/>
              <a:ext cx="231" cy="229"/>
            </a:xfrm>
            <a:custGeom>
              <a:avLst/>
              <a:gdLst>
                <a:gd name="T0" fmla="*/ 311 w 379"/>
                <a:gd name="T1" fmla="*/ 285 h 379"/>
                <a:gd name="T2" fmla="*/ 311 w 379"/>
                <a:gd name="T3" fmla="*/ 285 h 379"/>
                <a:gd name="T4" fmla="*/ 244 w 379"/>
                <a:gd name="T5" fmla="*/ 228 h 379"/>
                <a:gd name="T6" fmla="*/ 262 w 379"/>
                <a:gd name="T7" fmla="*/ 181 h 379"/>
                <a:gd name="T8" fmla="*/ 262 w 379"/>
                <a:gd name="T9" fmla="*/ 167 h 379"/>
                <a:gd name="T10" fmla="*/ 189 w 379"/>
                <a:gd name="T11" fmla="*/ 95 h 379"/>
                <a:gd name="T12" fmla="*/ 117 w 379"/>
                <a:gd name="T13" fmla="*/ 167 h 379"/>
                <a:gd name="T14" fmla="*/ 117 w 379"/>
                <a:gd name="T15" fmla="*/ 181 h 379"/>
                <a:gd name="T16" fmla="*/ 135 w 379"/>
                <a:gd name="T17" fmla="*/ 228 h 379"/>
                <a:gd name="T18" fmla="*/ 68 w 379"/>
                <a:gd name="T19" fmla="*/ 285 h 379"/>
                <a:gd name="T20" fmla="*/ 35 w 379"/>
                <a:gd name="T21" fmla="*/ 189 h 379"/>
                <a:gd name="T22" fmla="*/ 189 w 379"/>
                <a:gd name="T23" fmla="*/ 35 h 379"/>
                <a:gd name="T24" fmla="*/ 344 w 379"/>
                <a:gd name="T25" fmla="*/ 189 h 379"/>
                <a:gd name="T26" fmla="*/ 311 w 379"/>
                <a:gd name="T27" fmla="*/ 285 h 379"/>
                <a:gd name="T28" fmla="*/ 152 w 379"/>
                <a:gd name="T29" fmla="*/ 181 h 379"/>
                <a:gd name="T30" fmla="*/ 152 w 379"/>
                <a:gd name="T31" fmla="*/ 181 h 379"/>
                <a:gd name="T32" fmla="*/ 152 w 379"/>
                <a:gd name="T33" fmla="*/ 167 h 379"/>
                <a:gd name="T34" fmla="*/ 189 w 379"/>
                <a:gd name="T35" fmla="*/ 130 h 379"/>
                <a:gd name="T36" fmla="*/ 226 w 379"/>
                <a:gd name="T37" fmla="*/ 167 h 379"/>
                <a:gd name="T38" fmla="*/ 226 w 379"/>
                <a:gd name="T39" fmla="*/ 181 h 379"/>
                <a:gd name="T40" fmla="*/ 189 w 379"/>
                <a:gd name="T41" fmla="*/ 218 h 379"/>
                <a:gd name="T42" fmla="*/ 152 w 379"/>
                <a:gd name="T43" fmla="*/ 181 h 379"/>
                <a:gd name="T44" fmla="*/ 189 w 379"/>
                <a:gd name="T45" fmla="*/ 344 h 379"/>
                <a:gd name="T46" fmla="*/ 189 w 379"/>
                <a:gd name="T47" fmla="*/ 344 h 379"/>
                <a:gd name="T48" fmla="*/ 94 w 379"/>
                <a:gd name="T49" fmla="*/ 310 h 379"/>
                <a:gd name="T50" fmla="*/ 189 w 379"/>
                <a:gd name="T51" fmla="*/ 253 h 379"/>
                <a:gd name="T52" fmla="*/ 285 w 379"/>
                <a:gd name="T53" fmla="*/ 310 h 379"/>
                <a:gd name="T54" fmla="*/ 189 w 379"/>
                <a:gd name="T55" fmla="*/ 344 h 379"/>
                <a:gd name="T56" fmla="*/ 189 w 379"/>
                <a:gd name="T57" fmla="*/ 0 h 379"/>
                <a:gd name="T58" fmla="*/ 189 w 379"/>
                <a:gd name="T59" fmla="*/ 0 h 379"/>
                <a:gd name="T60" fmla="*/ 0 w 379"/>
                <a:gd name="T61" fmla="*/ 189 h 379"/>
                <a:gd name="T62" fmla="*/ 59 w 379"/>
                <a:gd name="T63" fmla="*/ 327 h 379"/>
                <a:gd name="T64" fmla="*/ 62 w 379"/>
                <a:gd name="T65" fmla="*/ 329 h 379"/>
                <a:gd name="T66" fmla="*/ 189 w 379"/>
                <a:gd name="T67" fmla="*/ 379 h 379"/>
                <a:gd name="T68" fmla="*/ 317 w 379"/>
                <a:gd name="T69" fmla="*/ 329 h 379"/>
                <a:gd name="T70" fmla="*/ 319 w 379"/>
                <a:gd name="T71" fmla="*/ 327 h 379"/>
                <a:gd name="T72" fmla="*/ 379 w 379"/>
                <a:gd name="T73" fmla="*/ 189 h 379"/>
                <a:gd name="T74" fmla="*/ 189 w 379"/>
                <a:gd name="T75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9" h="379">
                  <a:moveTo>
                    <a:pt x="311" y="285"/>
                  </a:moveTo>
                  <a:lnTo>
                    <a:pt x="311" y="285"/>
                  </a:lnTo>
                  <a:cubicBezTo>
                    <a:pt x="295" y="259"/>
                    <a:pt x="271" y="239"/>
                    <a:pt x="244" y="228"/>
                  </a:cubicBezTo>
                  <a:cubicBezTo>
                    <a:pt x="255" y="215"/>
                    <a:pt x="262" y="199"/>
                    <a:pt x="262" y="181"/>
                  </a:cubicBezTo>
                  <a:lnTo>
                    <a:pt x="262" y="167"/>
                  </a:lnTo>
                  <a:cubicBezTo>
                    <a:pt x="262" y="127"/>
                    <a:pt x="229" y="95"/>
                    <a:pt x="189" y="95"/>
                  </a:cubicBezTo>
                  <a:cubicBezTo>
                    <a:pt x="150" y="95"/>
                    <a:pt x="117" y="127"/>
                    <a:pt x="117" y="167"/>
                  </a:cubicBezTo>
                  <a:lnTo>
                    <a:pt x="117" y="181"/>
                  </a:lnTo>
                  <a:cubicBezTo>
                    <a:pt x="117" y="199"/>
                    <a:pt x="124" y="215"/>
                    <a:pt x="135" y="228"/>
                  </a:cubicBezTo>
                  <a:cubicBezTo>
                    <a:pt x="108" y="239"/>
                    <a:pt x="84" y="259"/>
                    <a:pt x="68" y="285"/>
                  </a:cubicBezTo>
                  <a:cubicBezTo>
                    <a:pt x="47" y="258"/>
                    <a:pt x="35" y="225"/>
                    <a:pt x="35" y="189"/>
                  </a:cubicBezTo>
                  <a:cubicBezTo>
                    <a:pt x="35" y="104"/>
                    <a:pt x="104" y="35"/>
                    <a:pt x="189" y="35"/>
                  </a:cubicBezTo>
                  <a:cubicBezTo>
                    <a:pt x="275" y="35"/>
                    <a:pt x="344" y="104"/>
                    <a:pt x="344" y="189"/>
                  </a:cubicBezTo>
                  <a:cubicBezTo>
                    <a:pt x="344" y="225"/>
                    <a:pt x="332" y="258"/>
                    <a:pt x="311" y="285"/>
                  </a:cubicBezTo>
                  <a:close/>
                  <a:moveTo>
                    <a:pt x="152" y="181"/>
                  </a:moveTo>
                  <a:lnTo>
                    <a:pt x="152" y="181"/>
                  </a:lnTo>
                  <a:lnTo>
                    <a:pt x="152" y="167"/>
                  </a:lnTo>
                  <a:cubicBezTo>
                    <a:pt x="152" y="147"/>
                    <a:pt x="169" y="130"/>
                    <a:pt x="189" y="130"/>
                  </a:cubicBezTo>
                  <a:cubicBezTo>
                    <a:pt x="210" y="130"/>
                    <a:pt x="226" y="147"/>
                    <a:pt x="226" y="167"/>
                  </a:cubicBezTo>
                  <a:lnTo>
                    <a:pt x="226" y="181"/>
                  </a:lnTo>
                  <a:cubicBezTo>
                    <a:pt x="226" y="201"/>
                    <a:pt x="210" y="218"/>
                    <a:pt x="189" y="218"/>
                  </a:cubicBezTo>
                  <a:cubicBezTo>
                    <a:pt x="169" y="218"/>
                    <a:pt x="152" y="201"/>
                    <a:pt x="152" y="181"/>
                  </a:cubicBezTo>
                  <a:close/>
                  <a:moveTo>
                    <a:pt x="189" y="344"/>
                  </a:moveTo>
                  <a:lnTo>
                    <a:pt x="189" y="344"/>
                  </a:lnTo>
                  <a:cubicBezTo>
                    <a:pt x="153" y="344"/>
                    <a:pt x="120" y="331"/>
                    <a:pt x="94" y="310"/>
                  </a:cubicBezTo>
                  <a:cubicBezTo>
                    <a:pt x="112" y="275"/>
                    <a:pt x="149" y="253"/>
                    <a:pt x="189" y="253"/>
                  </a:cubicBezTo>
                  <a:cubicBezTo>
                    <a:pt x="230" y="253"/>
                    <a:pt x="266" y="275"/>
                    <a:pt x="285" y="310"/>
                  </a:cubicBezTo>
                  <a:cubicBezTo>
                    <a:pt x="259" y="331"/>
                    <a:pt x="226" y="344"/>
                    <a:pt x="189" y="344"/>
                  </a:cubicBezTo>
                  <a:close/>
                  <a:moveTo>
                    <a:pt x="189" y="0"/>
                  </a:moveTo>
                  <a:lnTo>
                    <a:pt x="189" y="0"/>
                  </a:lnTo>
                  <a:cubicBezTo>
                    <a:pt x="85" y="0"/>
                    <a:pt x="0" y="85"/>
                    <a:pt x="0" y="189"/>
                  </a:cubicBezTo>
                  <a:cubicBezTo>
                    <a:pt x="0" y="243"/>
                    <a:pt x="23" y="292"/>
                    <a:pt x="59" y="327"/>
                  </a:cubicBezTo>
                  <a:cubicBezTo>
                    <a:pt x="60" y="328"/>
                    <a:pt x="61" y="328"/>
                    <a:pt x="62" y="329"/>
                  </a:cubicBezTo>
                  <a:cubicBezTo>
                    <a:pt x="95" y="360"/>
                    <a:pt x="140" y="379"/>
                    <a:pt x="189" y="379"/>
                  </a:cubicBezTo>
                  <a:cubicBezTo>
                    <a:pt x="239" y="379"/>
                    <a:pt x="284" y="360"/>
                    <a:pt x="317" y="329"/>
                  </a:cubicBezTo>
                  <a:cubicBezTo>
                    <a:pt x="318" y="328"/>
                    <a:pt x="319" y="328"/>
                    <a:pt x="319" y="327"/>
                  </a:cubicBezTo>
                  <a:cubicBezTo>
                    <a:pt x="356" y="292"/>
                    <a:pt x="379" y="243"/>
                    <a:pt x="379" y="189"/>
                  </a:cubicBezTo>
                  <a:cubicBezTo>
                    <a:pt x="379" y="85"/>
                    <a:pt x="294" y="0"/>
                    <a:pt x="18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</p:grpSp>
    </p:spTree>
    <p:extLst>
      <p:ext uri="{BB962C8B-B14F-4D97-AF65-F5344CB8AC3E}">
        <p14:creationId xmlns:p14="http://schemas.microsoft.com/office/powerpoint/2010/main" val="2174329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Organización preventiva de la entidad empleadora y los lugares de </a:t>
            </a:r>
            <a:r>
              <a:rPr lang="es-CL" dirty="0" smtClean="0"/>
              <a:t>trabajo</a:t>
            </a: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31</a:t>
            </a:fld>
            <a:endParaRPr lang="es-CL" dirty="0"/>
          </a:p>
        </p:txBody>
      </p:sp>
      <p:sp>
        <p:nvSpPr>
          <p:cNvPr id="13" name="Rectángulo 12"/>
          <p:cNvSpPr/>
          <p:nvPr/>
        </p:nvSpPr>
        <p:spPr>
          <a:xfrm>
            <a:off x="8441" y="2498942"/>
            <a:ext cx="12192000" cy="4371584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39" name="Marcador de texto 2">
            <a:extLst>
              <a:ext uri="{FF2B5EF4-FFF2-40B4-BE49-F238E27FC236}">
                <a16:creationId xmlns="" xmlns:a16="http://schemas.microsoft.com/office/drawing/2014/main" id="{328429E5-D53C-3CD2-A2F0-CE417551744C}"/>
              </a:ext>
            </a:extLst>
          </p:cNvPr>
          <p:cNvSpPr txBox="1">
            <a:spLocks/>
          </p:cNvSpPr>
          <p:nvPr/>
        </p:nvSpPr>
        <p:spPr>
          <a:xfrm>
            <a:off x="1806015" y="1688746"/>
            <a:ext cx="730666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 sz="1300" b="0" i="0" u="none" strike="noStrike" cap="none" spc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1pPr>
            <a:lvl2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100000"/>
              <a:buFont typeface="Wingdings" pitchFamily="2" charset="2"/>
              <a:buChar char="§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2pPr>
            <a:lvl3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3pPr>
            <a:lvl4pPr marL="0" marR="0" indent="-18000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Char char="▫"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defTabSz="1218406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SzPct val="90000"/>
              <a:buFont typeface=".Lucida Grande UI Regular"/>
              <a:buNone/>
              <a:tabLst/>
              <a:defRPr sz="1400" b="0" i="0" u="none" strike="noStrike" cap="none" spc="0" baseline="0">
                <a:solidFill>
                  <a:schemeClr val="tx1">
                    <a:lumMod val="90000"/>
                    <a:lumOff val="10000"/>
                  </a:schemeClr>
                </a:solidFill>
                <a:uFillTx/>
                <a:latin typeface="Arial"/>
                <a:ea typeface="Arial"/>
                <a:cs typeface="Arial"/>
                <a:sym typeface="Arial"/>
              </a:defRPr>
            </a:lvl5pPr>
            <a:lvl6pPr marL="22606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6pPr>
            <a:lvl7pPr marL="24892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7pPr>
            <a:lvl8pPr marL="27178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8pPr>
            <a:lvl9pPr marL="2946400" marR="0" indent="-812800" algn="l" defTabSz="1218406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s-MX" sz="2000" b="1" spc="50" dirty="0" smtClean="0">
                <a:solidFill>
                  <a:srgbClr val="004C14"/>
                </a:solidFill>
              </a:rPr>
              <a:t>Acta de elección de los representantes del CPHS y del Delegado de SST</a:t>
            </a:r>
            <a:endParaRPr lang="es-MX" sz="2000" b="1" spc="50" dirty="0">
              <a:solidFill>
                <a:srgbClr val="004C14"/>
              </a:solidFill>
            </a:endParaRPr>
          </a:p>
        </p:txBody>
      </p:sp>
      <p:sp>
        <p:nvSpPr>
          <p:cNvPr id="65" name="Rectángulo 64"/>
          <p:cNvSpPr/>
          <p:nvPr/>
        </p:nvSpPr>
        <p:spPr>
          <a:xfrm>
            <a:off x="1148400" y="2880873"/>
            <a:ext cx="1070748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/>
              <a:t>De la elección se levantará una acta </a:t>
            </a:r>
            <a:r>
              <a:rPr lang="es-MX" sz="1600" dirty="0" smtClean="0"/>
              <a:t>en la </a:t>
            </a:r>
            <a:r>
              <a:rPr lang="es-MX" sz="1600" dirty="0"/>
              <a:t>cual deberá dejarse constancia de las características principales de la</a:t>
            </a:r>
          </a:p>
          <a:p>
            <a:r>
              <a:rPr lang="es-MX" sz="1600" dirty="0"/>
              <a:t>elección realizada, incluyendo:</a:t>
            </a:r>
          </a:p>
          <a:p>
            <a:pPr algn="just">
              <a:buClr>
                <a:srgbClr val="13C045"/>
              </a:buClr>
            </a:pPr>
            <a:endParaRPr lang="es-MX" sz="1600" dirty="0"/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Si </a:t>
            </a:r>
            <a:r>
              <a:rPr lang="es-MX" sz="1600" dirty="0"/>
              <a:t>esta </a:t>
            </a:r>
            <a:r>
              <a:rPr lang="es-MX" sz="1600" b="1" dirty="0"/>
              <a:t>se efectuó a través de </a:t>
            </a:r>
            <a:r>
              <a:rPr lang="es-MX" sz="1600" b="1" dirty="0" smtClean="0"/>
              <a:t>mecanismos presenciales </a:t>
            </a:r>
            <a:r>
              <a:rPr lang="es-MX" sz="1600" b="1" dirty="0"/>
              <a:t>o por medios electrónicos </a:t>
            </a:r>
            <a:r>
              <a:rPr lang="es-MX" sz="1600" b="1" dirty="0" smtClean="0"/>
              <a:t>idóneos</a:t>
            </a:r>
            <a:r>
              <a:rPr lang="es-MX" sz="1600" dirty="0" smtClean="0"/>
              <a:t>, con indicación del </a:t>
            </a:r>
            <a:r>
              <a:rPr lang="es-MX" sz="1600" dirty="0"/>
              <a:t>total de </a:t>
            </a:r>
            <a:r>
              <a:rPr lang="es-MX" sz="1600" dirty="0" smtClean="0"/>
              <a:t>votantes, del </a:t>
            </a:r>
            <a:r>
              <a:rPr lang="es-MX" sz="1600" dirty="0"/>
              <a:t>total de representantes por </a:t>
            </a:r>
            <a:r>
              <a:rPr lang="es-MX" sz="1600" dirty="0" smtClean="0"/>
              <a:t>elegir, de </a:t>
            </a:r>
            <a:r>
              <a:rPr lang="es-MX" sz="1600" dirty="0"/>
              <a:t>los nombres, en orden decreciente, de </a:t>
            </a:r>
            <a:r>
              <a:rPr lang="es-MX" sz="1600" dirty="0" smtClean="0"/>
              <a:t>las personas </a:t>
            </a:r>
            <a:r>
              <a:rPr lang="es-MX" sz="1600" dirty="0"/>
              <a:t>que obtuvieron </a:t>
            </a:r>
            <a:r>
              <a:rPr lang="es-MX" sz="1600" dirty="0" smtClean="0"/>
              <a:t>votos, </a:t>
            </a:r>
            <a:r>
              <a:rPr lang="es-MX" sz="1600" dirty="0"/>
              <a:t>y de la nómina de los </a:t>
            </a:r>
            <a:r>
              <a:rPr lang="es-MX" sz="1600" dirty="0" smtClean="0"/>
              <a:t>elegidos. </a:t>
            </a:r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 smtClean="0"/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El </a:t>
            </a:r>
            <a:r>
              <a:rPr lang="es-MX" sz="1600" dirty="0"/>
              <a:t>acta será </a:t>
            </a:r>
            <a:r>
              <a:rPr lang="es-MX" sz="1600" b="1" dirty="0"/>
              <a:t>suscrita por quien haya presidido la elección y por </a:t>
            </a:r>
            <a:r>
              <a:rPr lang="es-MX" sz="1600" b="1" dirty="0" smtClean="0"/>
              <a:t>las personas </a:t>
            </a:r>
            <a:r>
              <a:rPr lang="es-MX" sz="1600" b="1" dirty="0"/>
              <a:t>que deseen hacerlo</a:t>
            </a:r>
            <a:r>
              <a:rPr lang="es-MX" sz="1600" dirty="0"/>
              <a:t>. Una copia de ella deberá remitirse inmediatamente a </a:t>
            </a:r>
            <a:r>
              <a:rPr lang="es-MX" sz="1600" dirty="0" smtClean="0"/>
              <a:t>la entidad </a:t>
            </a:r>
            <a:r>
              <a:rPr lang="es-MX" sz="1600" dirty="0"/>
              <a:t>empleadora y otra se archivará en el registro del </a:t>
            </a:r>
            <a:r>
              <a:rPr lang="es-MX" sz="1600" dirty="0" smtClean="0"/>
              <a:t>CPHS cuando corresponda.</a:t>
            </a:r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/>
          </a:p>
          <a:p>
            <a:pPr marL="342900" indent="-342900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/>
              <a:t>Una vez conocidos los resultados de la elección, los representantes </a:t>
            </a:r>
            <a:r>
              <a:rPr lang="es-MX" sz="1600" dirty="0" smtClean="0"/>
              <a:t>titulares de </a:t>
            </a:r>
            <a:r>
              <a:rPr lang="es-MX" sz="1600" dirty="0"/>
              <a:t>las personas trabajadoras ante el </a:t>
            </a:r>
            <a:r>
              <a:rPr lang="es-MX" sz="1600" dirty="0" smtClean="0"/>
              <a:t>CPHS deberán </a:t>
            </a:r>
            <a:r>
              <a:rPr lang="es-MX" sz="1600" dirty="0"/>
              <a:t>reunirse y proceder, si correspondiese, a la designación de la </a:t>
            </a:r>
            <a:r>
              <a:rPr lang="es-MX" sz="1600" dirty="0" smtClean="0"/>
              <a:t>persona trabajadora </a:t>
            </a:r>
            <a:r>
              <a:rPr lang="es-MX" sz="1600" dirty="0"/>
              <a:t>aforada en los términos de los incisos cuarto, quinto y sexto </a:t>
            </a:r>
            <a:r>
              <a:rPr lang="es-MX" sz="1600" dirty="0" smtClean="0"/>
              <a:t>del artículo </a:t>
            </a:r>
            <a:r>
              <a:rPr lang="es-MX" sz="1600" dirty="0"/>
              <a:t>243 del Código del Trabajo. La designación deberá ser comunicada </a:t>
            </a:r>
            <a:r>
              <a:rPr lang="es-MX" sz="1600" dirty="0" smtClean="0"/>
              <a:t>por escrito </a:t>
            </a:r>
            <a:r>
              <a:rPr lang="es-MX" sz="1600" dirty="0"/>
              <a:t>a la entidad empleadora a más tardar el día laboral siguiente.</a:t>
            </a:r>
          </a:p>
        </p:txBody>
      </p:sp>
      <p:grpSp>
        <p:nvGrpSpPr>
          <p:cNvPr id="8" name="Group 183">
            <a:extLst>
              <a:ext uri="{FF2B5EF4-FFF2-40B4-BE49-F238E27FC236}">
                <a16:creationId xmlns="" xmlns:a16="http://schemas.microsoft.com/office/drawing/2014/main" id="{4CBDE498-20C1-E72C-E8C0-1A8F1A48054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99523" y="1688746"/>
            <a:ext cx="606076" cy="530787"/>
            <a:chOff x="278" y="3191"/>
            <a:chExt cx="483" cy="423"/>
          </a:xfrm>
          <a:solidFill>
            <a:schemeClr val="accent1"/>
          </a:solidFill>
        </p:grpSpPr>
        <p:sp>
          <p:nvSpPr>
            <p:cNvPr id="9" name="Freeform 184">
              <a:extLst>
                <a:ext uri="{FF2B5EF4-FFF2-40B4-BE49-F238E27FC236}">
                  <a16:creationId xmlns="" xmlns:a16="http://schemas.microsoft.com/office/drawing/2014/main" id="{3E82E1A8-AF3E-742B-DDAF-4F89BD9AB5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" y="3315"/>
              <a:ext cx="181" cy="17"/>
            </a:xfrm>
            <a:custGeom>
              <a:avLst/>
              <a:gdLst>
                <a:gd name="T0" fmla="*/ 286 w 300"/>
                <a:gd name="T1" fmla="*/ 0 h 28"/>
                <a:gd name="T2" fmla="*/ 286 w 300"/>
                <a:gd name="T3" fmla="*/ 0 h 28"/>
                <a:gd name="T4" fmla="*/ 14 w 300"/>
                <a:gd name="T5" fmla="*/ 0 h 28"/>
                <a:gd name="T6" fmla="*/ 0 w 300"/>
                <a:gd name="T7" fmla="*/ 14 h 28"/>
                <a:gd name="T8" fmla="*/ 14 w 300"/>
                <a:gd name="T9" fmla="*/ 28 h 28"/>
                <a:gd name="T10" fmla="*/ 286 w 300"/>
                <a:gd name="T11" fmla="*/ 28 h 28"/>
                <a:gd name="T12" fmla="*/ 300 w 300"/>
                <a:gd name="T13" fmla="*/ 14 h 28"/>
                <a:gd name="T14" fmla="*/ 286 w 300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28">
                  <a:moveTo>
                    <a:pt x="286" y="0"/>
                  </a:moveTo>
                  <a:lnTo>
                    <a:pt x="286" y="0"/>
                  </a:lnTo>
                  <a:lnTo>
                    <a:pt x="14" y="0"/>
                  </a:ln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lnTo>
                    <a:pt x="286" y="28"/>
                  </a:lnTo>
                  <a:cubicBezTo>
                    <a:pt x="294" y="28"/>
                    <a:pt x="300" y="22"/>
                    <a:pt x="300" y="14"/>
                  </a:cubicBezTo>
                  <a:cubicBezTo>
                    <a:pt x="300" y="6"/>
                    <a:pt x="294" y="0"/>
                    <a:pt x="28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0" name="Freeform 185">
              <a:extLst>
                <a:ext uri="{FF2B5EF4-FFF2-40B4-BE49-F238E27FC236}">
                  <a16:creationId xmlns="" xmlns:a16="http://schemas.microsoft.com/office/drawing/2014/main" id="{B9DE607A-8220-7716-8372-DA9157EECF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" y="3391"/>
              <a:ext cx="181" cy="18"/>
            </a:xfrm>
            <a:custGeom>
              <a:avLst/>
              <a:gdLst>
                <a:gd name="T0" fmla="*/ 286 w 300"/>
                <a:gd name="T1" fmla="*/ 0 h 28"/>
                <a:gd name="T2" fmla="*/ 286 w 300"/>
                <a:gd name="T3" fmla="*/ 0 h 28"/>
                <a:gd name="T4" fmla="*/ 14 w 300"/>
                <a:gd name="T5" fmla="*/ 0 h 28"/>
                <a:gd name="T6" fmla="*/ 0 w 300"/>
                <a:gd name="T7" fmla="*/ 14 h 28"/>
                <a:gd name="T8" fmla="*/ 14 w 300"/>
                <a:gd name="T9" fmla="*/ 28 h 28"/>
                <a:gd name="T10" fmla="*/ 286 w 300"/>
                <a:gd name="T11" fmla="*/ 28 h 28"/>
                <a:gd name="T12" fmla="*/ 300 w 300"/>
                <a:gd name="T13" fmla="*/ 14 h 28"/>
                <a:gd name="T14" fmla="*/ 286 w 300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28">
                  <a:moveTo>
                    <a:pt x="286" y="0"/>
                  </a:moveTo>
                  <a:lnTo>
                    <a:pt x="286" y="0"/>
                  </a:lnTo>
                  <a:lnTo>
                    <a:pt x="14" y="0"/>
                  </a:ln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lnTo>
                    <a:pt x="286" y="28"/>
                  </a:lnTo>
                  <a:cubicBezTo>
                    <a:pt x="294" y="28"/>
                    <a:pt x="300" y="22"/>
                    <a:pt x="300" y="14"/>
                  </a:cubicBezTo>
                  <a:cubicBezTo>
                    <a:pt x="300" y="6"/>
                    <a:pt x="294" y="0"/>
                    <a:pt x="28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1" name="Freeform 186">
              <a:extLst>
                <a:ext uri="{FF2B5EF4-FFF2-40B4-BE49-F238E27FC236}">
                  <a16:creationId xmlns="" xmlns:a16="http://schemas.microsoft.com/office/drawing/2014/main" id="{E327D6ED-1ADA-FAFD-9842-1DF93E17F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" y="3468"/>
              <a:ext cx="181" cy="17"/>
            </a:xfrm>
            <a:custGeom>
              <a:avLst/>
              <a:gdLst>
                <a:gd name="T0" fmla="*/ 286 w 300"/>
                <a:gd name="T1" fmla="*/ 0 h 29"/>
                <a:gd name="T2" fmla="*/ 286 w 300"/>
                <a:gd name="T3" fmla="*/ 0 h 29"/>
                <a:gd name="T4" fmla="*/ 14 w 300"/>
                <a:gd name="T5" fmla="*/ 0 h 29"/>
                <a:gd name="T6" fmla="*/ 0 w 300"/>
                <a:gd name="T7" fmla="*/ 15 h 29"/>
                <a:gd name="T8" fmla="*/ 14 w 300"/>
                <a:gd name="T9" fmla="*/ 29 h 29"/>
                <a:gd name="T10" fmla="*/ 286 w 300"/>
                <a:gd name="T11" fmla="*/ 29 h 29"/>
                <a:gd name="T12" fmla="*/ 300 w 300"/>
                <a:gd name="T13" fmla="*/ 15 h 29"/>
                <a:gd name="T14" fmla="*/ 286 w 300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29">
                  <a:moveTo>
                    <a:pt x="286" y="0"/>
                  </a:moveTo>
                  <a:lnTo>
                    <a:pt x="286" y="0"/>
                  </a:lnTo>
                  <a:lnTo>
                    <a:pt x="14" y="0"/>
                  </a:lnTo>
                  <a:cubicBezTo>
                    <a:pt x="6" y="0"/>
                    <a:pt x="0" y="7"/>
                    <a:pt x="0" y="15"/>
                  </a:cubicBezTo>
                  <a:cubicBezTo>
                    <a:pt x="0" y="23"/>
                    <a:pt x="6" y="29"/>
                    <a:pt x="14" y="29"/>
                  </a:cubicBezTo>
                  <a:lnTo>
                    <a:pt x="286" y="29"/>
                  </a:lnTo>
                  <a:cubicBezTo>
                    <a:pt x="294" y="29"/>
                    <a:pt x="300" y="23"/>
                    <a:pt x="300" y="15"/>
                  </a:cubicBezTo>
                  <a:cubicBezTo>
                    <a:pt x="300" y="7"/>
                    <a:pt x="294" y="0"/>
                    <a:pt x="28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2" name="Freeform 187">
              <a:extLst>
                <a:ext uri="{FF2B5EF4-FFF2-40B4-BE49-F238E27FC236}">
                  <a16:creationId xmlns="" xmlns:a16="http://schemas.microsoft.com/office/drawing/2014/main" id="{01EAEF41-3B34-D465-039B-A4E4D86F9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" y="3542"/>
              <a:ext cx="93" cy="18"/>
            </a:xfrm>
            <a:custGeom>
              <a:avLst/>
              <a:gdLst>
                <a:gd name="T0" fmla="*/ 140 w 154"/>
                <a:gd name="T1" fmla="*/ 0 h 29"/>
                <a:gd name="T2" fmla="*/ 140 w 154"/>
                <a:gd name="T3" fmla="*/ 0 h 29"/>
                <a:gd name="T4" fmla="*/ 15 w 154"/>
                <a:gd name="T5" fmla="*/ 0 h 29"/>
                <a:gd name="T6" fmla="*/ 0 w 154"/>
                <a:gd name="T7" fmla="*/ 14 h 29"/>
                <a:gd name="T8" fmla="*/ 15 w 154"/>
                <a:gd name="T9" fmla="*/ 29 h 29"/>
                <a:gd name="T10" fmla="*/ 140 w 154"/>
                <a:gd name="T11" fmla="*/ 29 h 29"/>
                <a:gd name="T12" fmla="*/ 154 w 154"/>
                <a:gd name="T13" fmla="*/ 14 h 29"/>
                <a:gd name="T14" fmla="*/ 140 w 154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4" h="29">
                  <a:moveTo>
                    <a:pt x="140" y="0"/>
                  </a:moveTo>
                  <a:lnTo>
                    <a:pt x="140" y="0"/>
                  </a:lnTo>
                  <a:lnTo>
                    <a:pt x="15" y="0"/>
                  </a:lnTo>
                  <a:cubicBezTo>
                    <a:pt x="7" y="0"/>
                    <a:pt x="0" y="7"/>
                    <a:pt x="0" y="14"/>
                  </a:cubicBezTo>
                  <a:cubicBezTo>
                    <a:pt x="0" y="22"/>
                    <a:pt x="7" y="29"/>
                    <a:pt x="15" y="29"/>
                  </a:cubicBezTo>
                  <a:lnTo>
                    <a:pt x="140" y="29"/>
                  </a:lnTo>
                  <a:cubicBezTo>
                    <a:pt x="148" y="29"/>
                    <a:pt x="154" y="22"/>
                    <a:pt x="154" y="14"/>
                  </a:cubicBezTo>
                  <a:cubicBezTo>
                    <a:pt x="154" y="7"/>
                    <a:pt x="148" y="0"/>
                    <a:pt x="14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" name="Freeform 188">
              <a:extLst>
                <a:ext uri="{FF2B5EF4-FFF2-40B4-BE49-F238E27FC236}">
                  <a16:creationId xmlns="" xmlns:a16="http://schemas.microsoft.com/office/drawing/2014/main" id="{7E263DF8-5F6D-D360-1AEB-776B30F1FE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" y="3290"/>
              <a:ext cx="240" cy="243"/>
            </a:xfrm>
            <a:custGeom>
              <a:avLst/>
              <a:gdLst>
                <a:gd name="T0" fmla="*/ 339 w 398"/>
                <a:gd name="T1" fmla="*/ 125 h 397"/>
                <a:gd name="T2" fmla="*/ 339 w 398"/>
                <a:gd name="T3" fmla="*/ 125 h 397"/>
                <a:gd name="T4" fmla="*/ 273 w 398"/>
                <a:gd name="T5" fmla="*/ 59 h 397"/>
                <a:gd name="T6" fmla="*/ 289 w 398"/>
                <a:gd name="T7" fmla="*/ 43 h 397"/>
                <a:gd name="T8" fmla="*/ 321 w 398"/>
                <a:gd name="T9" fmla="*/ 29 h 397"/>
                <a:gd name="T10" fmla="*/ 368 w 398"/>
                <a:gd name="T11" fmla="*/ 76 h 397"/>
                <a:gd name="T12" fmla="*/ 354 w 398"/>
                <a:gd name="T13" fmla="*/ 109 h 397"/>
                <a:gd name="T14" fmla="*/ 339 w 398"/>
                <a:gd name="T15" fmla="*/ 125 h 397"/>
                <a:gd name="T16" fmla="*/ 129 w 398"/>
                <a:gd name="T17" fmla="*/ 254 h 397"/>
                <a:gd name="T18" fmla="*/ 129 w 398"/>
                <a:gd name="T19" fmla="*/ 254 h 397"/>
                <a:gd name="T20" fmla="*/ 78 w 398"/>
                <a:gd name="T21" fmla="*/ 254 h 397"/>
                <a:gd name="T22" fmla="*/ 252 w 398"/>
                <a:gd name="T23" fmla="*/ 80 h 397"/>
                <a:gd name="T24" fmla="*/ 318 w 398"/>
                <a:gd name="T25" fmla="*/ 146 h 397"/>
                <a:gd name="T26" fmla="*/ 143 w 398"/>
                <a:gd name="T27" fmla="*/ 320 h 397"/>
                <a:gd name="T28" fmla="*/ 143 w 398"/>
                <a:gd name="T29" fmla="*/ 269 h 397"/>
                <a:gd name="T30" fmla="*/ 129 w 398"/>
                <a:gd name="T31" fmla="*/ 254 h 397"/>
                <a:gd name="T32" fmla="*/ 58 w 398"/>
                <a:gd name="T33" fmla="*/ 333 h 397"/>
                <a:gd name="T34" fmla="*/ 58 w 398"/>
                <a:gd name="T35" fmla="*/ 333 h 397"/>
                <a:gd name="T36" fmla="*/ 45 w 398"/>
                <a:gd name="T37" fmla="*/ 333 h 397"/>
                <a:gd name="T38" fmla="*/ 56 w 398"/>
                <a:gd name="T39" fmla="*/ 283 h 397"/>
                <a:gd name="T40" fmla="*/ 114 w 398"/>
                <a:gd name="T41" fmla="*/ 283 h 397"/>
                <a:gd name="T42" fmla="*/ 114 w 398"/>
                <a:gd name="T43" fmla="*/ 341 h 397"/>
                <a:gd name="T44" fmla="*/ 65 w 398"/>
                <a:gd name="T45" fmla="*/ 352 h 397"/>
                <a:gd name="T46" fmla="*/ 65 w 398"/>
                <a:gd name="T47" fmla="*/ 339 h 397"/>
                <a:gd name="T48" fmla="*/ 58 w 398"/>
                <a:gd name="T49" fmla="*/ 333 h 397"/>
                <a:gd name="T50" fmla="*/ 321 w 398"/>
                <a:gd name="T51" fmla="*/ 0 h 397"/>
                <a:gd name="T52" fmla="*/ 321 w 398"/>
                <a:gd name="T53" fmla="*/ 0 h 397"/>
                <a:gd name="T54" fmla="*/ 268 w 398"/>
                <a:gd name="T55" fmla="*/ 22 h 397"/>
                <a:gd name="T56" fmla="*/ 31 w 398"/>
                <a:gd name="T57" fmla="*/ 259 h 397"/>
                <a:gd name="T58" fmla="*/ 29 w 398"/>
                <a:gd name="T59" fmla="*/ 262 h 397"/>
                <a:gd name="T60" fmla="*/ 0 w 398"/>
                <a:gd name="T61" fmla="*/ 389 h 397"/>
                <a:gd name="T62" fmla="*/ 2 w 398"/>
                <a:gd name="T63" fmla="*/ 395 h 397"/>
                <a:gd name="T64" fmla="*/ 7 w 398"/>
                <a:gd name="T65" fmla="*/ 397 h 397"/>
                <a:gd name="T66" fmla="*/ 8 w 398"/>
                <a:gd name="T67" fmla="*/ 397 h 397"/>
                <a:gd name="T68" fmla="*/ 136 w 398"/>
                <a:gd name="T69" fmla="*/ 368 h 397"/>
                <a:gd name="T70" fmla="*/ 139 w 398"/>
                <a:gd name="T71" fmla="*/ 366 h 397"/>
                <a:gd name="T72" fmla="*/ 375 w 398"/>
                <a:gd name="T73" fmla="*/ 130 h 397"/>
                <a:gd name="T74" fmla="*/ 398 w 398"/>
                <a:gd name="T75" fmla="*/ 76 h 397"/>
                <a:gd name="T76" fmla="*/ 321 w 398"/>
                <a:gd name="T77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8" h="397">
                  <a:moveTo>
                    <a:pt x="339" y="125"/>
                  </a:moveTo>
                  <a:lnTo>
                    <a:pt x="339" y="125"/>
                  </a:lnTo>
                  <a:lnTo>
                    <a:pt x="273" y="59"/>
                  </a:lnTo>
                  <a:lnTo>
                    <a:pt x="289" y="43"/>
                  </a:lnTo>
                  <a:cubicBezTo>
                    <a:pt x="289" y="43"/>
                    <a:pt x="302" y="29"/>
                    <a:pt x="321" y="29"/>
                  </a:cubicBezTo>
                  <a:cubicBezTo>
                    <a:pt x="347" y="29"/>
                    <a:pt x="368" y="50"/>
                    <a:pt x="368" y="76"/>
                  </a:cubicBezTo>
                  <a:cubicBezTo>
                    <a:pt x="368" y="88"/>
                    <a:pt x="363" y="100"/>
                    <a:pt x="354" y="109"/>
                  </a:cubicBezTo>
                  <a:lnTo>
                    <a:pt x="339" y="125"/>
                  </a:lnTo>
                  <a:close/>
                  <a:moveTo>
                    <a:pt x="129" y="254"/>
                  </a:moveTo>
                  <a:lnTo>
                    <a:pt x="129" y="254"/>
                  </a:lnTo>
                  <a:lnTo>
                    <a:pt x="78" y="254"/>
                  </a:lnTo>
                  <a:lnTo>
                    <a:pt x="252" y="80"/>
                  </a:lnTo>
                  <a:lnTo>
                    <a:pt x="318" y="146"/>
                  </a:lnTo>
                  <a:lnTo>
                    <a:pt x="143" y="320"/>
                  </a:lnTo>
                  <a:lnTo>
                    <a:pt x="143" y="269"/>
                  </a:lnTo>
                  <a:cubicBezTo>
                    <a:pt x="143" y="260"/>
                    <a:pt x="137" y="254"/>
                    <a:pt x="129" y="254"/>
                  </a:cubicBezTo>
                  <a:close/>
                  <a:moveTo>
                    <a:pt x="58" y="333"/>
                  </a:moveTo>
                  <a:lnTo>
                    <a:pt x="58" y="333"/>
                  </a:lnTo>
                  <a:lnTo>
                    <a:pt x="45" y="333"/>
                  </a:lnTo>
                  <a:lnTo>
                    <a:pt x="56" y="283"/>
                  </a:lnTo>
                  <a:lnTo>
                    <a:pt x="114" y="283"/>
                  </a:lnTo>
                  <a:lnTo>
                    <a:pt x="114" y="341"/>
                  </a:lnTo>
                  <a:lnTo>
                    <a:pt x="65" y="352"/>
                  </a:lnTo>
                  <a:lnTo>
                    <a:pt x="65" y="339"/>
                  </a:lnTo>
                  <a:cubicBezTo>
                    <a:pt x="65" y="336"/>
                    <a:pt x="62" y="333"/>
                    <a:pt x="58" y="333"/>
                  </a:cubicBezTo>
                  <a:close/>
                  <a:moveTo>
                    <a:pt x="321" y="0"/>
                  </a:moveTo>
                  <a:lnTo>
                    <a:pt x="321" y="0"/>
                  </a:lnTo>
                  <a:cubicBezTo>
                    <a:pt x="301" y="0"/>
                    <a:pt x="282" y="8"/>
                    <a:pt x="268" y="22"/>
                  </a:cubicBezTo>
                  <a:lnTo>
                    <a:pt x="31" y="259"/>
                  </a:lnTo>
                  <a:cubicBezTo>
                    <a:pt x="30" y="259"/>
                    <a:pt x="30" y="261"/>
                    <a:pt x="29" y="262"/>
                  </a:cubicBezTo>
                  <a:lnTo>
                    <a:pt x="0" y="389"/>
                  </a:lnTo>
                  <a:cubicBezTo>
                    <a:pt x="0" y="391"/>
                    <a:pt x="0" y="394"/>
                    <a:pt x="2" y="395"/>
                  </a:cubicBezTo>
                  <a:cubicBezTo>
                    <a:pt x="3" y="397"/>
                    <a:pt x="5" y="397"/>
                    <a:pt x="7" y="397"/>
                  </a:cubicBezTo>
                  <a:cubicBezTo>
                    <a:pt x="7" y="397"/>
                    <a:pt x="8" y="397"/>
                    <a:pt x="8" y="397"/>
                  </a:cubicBezTo>
                  <a:lnTo>
                    <a:pt x="136" y="368"/>
                  </a:lnTo>
                  <a:cubicBezTo>
                    <a:pt x="137" y="368"/>
                    <a:pt x="138" y="367"/>
                    <a:pt x="139" y="366"/>
                  </a:cubicBezTo>
                  <a:lnTo>
                    <a:pt x="375" y="130"/>
                  </a:lnTo>
                  <a:cubicBezTo>
                    <a:pt x="390" y="115"/>
                    <a:pt x="398" y="96"/>
                    <a:pt x="398" y="76"/>
                  </a:cubicBezTo>
                  <a:cubicBezTo>
                    <a:pt x="398" y="34"/>
                    <a:pt x="363" y="0"/>
                    <a:pt x="3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5" name="Freeform 189">
              <a:extLst>
                <a:ext uri="{FF2B5EF4-FFF2-40B4-BE49-F238E27FC236}">
                  <a16:creationId xmlns="" xmlns:a16="http://schemas.microsoft.com/office/drawing/2014/main" id="{388BA72B-3E53-3668-FF36-5C9A26CC3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" y="3489"/>
              <a:ext cx="18" cy="21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0 w 30"/>
                <a:gd name="T5" fmla="*/ 34 h 34"/>
                <a:gd name="T6" fmla="*/ 30 w 30"/>
                <a:gd name="T7" fmla="*/ 26 h 34"/>
                <a:gd name="T8" fmla="*/ 26 w 30"/>
                <a:gd name="T9" fmla="*/ 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lnTo>
                    <a:pt x="0" y="34"/>
                  </a:lnTo>
                  <a:lnTo>
                    <a:pt x="30" y="26"/>
                  </a:lnTo>
                  <a:lnTo>
                    <a:pt x="26" y="2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6" name="Freeform 191">
              <a:extLst>
                <a:ext uri="{FF2B5EF4-FFF2-40B4-BE49-F238E27FC236}">
                  <a16:creationId xmlns="" xmlns:a16="http://schemas.microsoft.com/office/drawing/2014/main" id="{B8908396-4D0D-671B-227A-D243DA989D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" y="3191"/>
              <a:ext cx="360" cy="423"/>
            </a:xfrm>
            <a:custGeom>
              <a:avLst/>
              <a:gdLst>
                <a:gd name="T0" fmla="*/ 451 w 596"/>
                <a:gd name="T1" fmla="*/ 47 h 694"/>
                <a:gd name="T2" fmla="*/ 451 w 596"/>
                <a:gd name="T3" fmla="*/ 47 h 694"/>
                <a:gd name="T4" fmla="*/ 455 w 596"/>
                <a:gd name="T5" fmla="*/ 51 h 694"/>
                <a:gd name="T6" fmla="*/ 546 w 596"/>
                <a:gd name="T7" fmla="*/ 141 h 694"/>
                <a:gd name="T8" fmla="*/ 464 w 596"/>
                <a:gd name="T9" fmla="*/ 141 h 694"/>
                <a:gd name="T10" fmla="*/ 451 w 596"/>
                <a:gd name="T11" fmla="*/ 128 h 694"/>
                <a:gd name="T12" fmla="*/ 451 w 596"/>
                <a:gd name="T13" fmla="*/ 47 h 694"/>
                <a:gd name="T14" fmla="*/ 567 w 596"/>
                <a:gd name="T15" fmla="*/ 485 h 694"/>
                <a:gd name="T16" fmla="*/ 567 w 596"/>
                <a:gd name="T17" fmla="*/ 485 h 694"/>
                <a:gd name="T18" fmla="*/ 567 w 596"/>
                <a:gd name="T19" fmla="*/ 623 h 694"/>
                <a:gd name="T20" fmla="*/ 525 w 596"/>
                <a:gd name="T21" fmla="*/ 666 h 694"/>
                <a:gd name="T22" fmla="*/ 71 w 596"/>
                <a:gd name="T23" fmla="*/ 666 h 694"/>
                <a:gd name="T24" fmla="*/ 28 w 596"/>
                <a:gd name="T25" fmla="*/ 623 h 694"/>
                <a:gd name="T26" fmla="*/ 28 w 596"/>
                <a:gd name="T27" fmla="*/ 70 h 694"/>
                <a:gd name="T28" fmla="*/ 71 w 596"/>
                <a:gd name="T29" fmla="*/ 27 h 694"/>
                <a:gd name="T30" fmla="*/ 422 w 596"/>
                <a:gd name="T31" fmla="*/ 27 h 694"/>
                <a:gd name="T32" fmla="*/ 422 w 596"/>
                <a:gd name="T33" fmla="*/ 128 h 694"/>
                <a:gd name="T34" fmla="*/ 464 w 596"/>
                <a:gd name="T35" fmla="*/ 170 h 694"/>
                <a:gd name="T36" fmla="*/ 567 w 596"/>
                <a:gd name="T37" fmla="*/ 170 h 694"/>
                <a:gd name="T38" fmla="*/ 567 w 596"/>
                <a:gd name="T39" fmla="*/ 310 h 694"/>
                <a:gd name="T40" fmla="*/ 596 w 596"/>
                <a:gd name="T41" fmla="*/ 280 h 694"/>
                <a:gd name="T42" fmla="*/ 596 w 596"/>
                <a:gd name="T43" fmla="*/ 155 h 694"/>
                <a:gd name="T44" fmla="*/ 591 w 596"/>
                <a:gd name="T45" fmla="*/ 145 h 694"/>
                <a:gd name="T46" fmla="*/ 446 w 596"/>
                <a:gd name="T47" fmla="*/ 4 h 694"/>
                <a:gd name="T48" fmla="*/ 437 w 596"/>
                <a:gd name="T49" fmla="*/ 0 h 694"/>
                <a:gd name="T50" fmla="*/ 71 w 596"/>
                <a:gd name="T51" fmla="*/ 0 h 694"/>
                <a:gd name="T52" fmla="*/ 0 w 596"/>
                <a:gd name="T53" fmla="*/ 70 h 694"/>
                <a:gd name="T54" fmla="*/ 0 w 596"/>
                <a:gd name="T55" fmla="*/ 623 h 694"/>
                <a:gd name="T56" fmla="*/ 71 w 596"/>
                <a:gd name="T57" fmla="*/ 694 h 694"/>
                <a:gd name="T58" fmla="*/ 525 w 596"/>
                <a:gd name="T59" fmla="*/ 694 h 694"/>
                <a:gd name="T60" fmla="*/ 596 w 596"/>
                <a:gd name="T61" fmla="*/ 623 h 694"/>
                <a:gd name="T62" fmla="*/ 596 w 596"/>
                <a:gd name="T63" fmla="*/ 460 h 694"/>
                <a:gd name="T64" fmla="*/ 567 w 596"/>
                <a:gd name="T65" fmla="*/ 485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6" h="694">
                  <a:moveTo>
                    <a:pt x="451" y="47"/>
                  </a:moveTo>
                  <a:lnTo>
                    <a:pt x="451" y="47"/>
                  </a:lnTo>
                  <a:lnTo>
                    <a:pt x="455" y="51"/>
                  </a:lnTo>
                  <a:lnTo>
                    <a:pt x="546" y="141"/>
                  </a:lnTo>
                  <a:lnTo>
                    <a:pt x="464" y="141"/>
                  </a:lnTo>
                  <a:cubicBezTo>
                    <a:pt x="457" y="141"/>
                    <a:pt x="451" y="135"/>
                    <a:pt x="451" y="128"/>
                  </a:cubicBezTo>
                  <a:lnTo>
                    <a:pt x="451" y="47"/>
                  </a:lnTo>
                  <a:close/>
                  <a:moveTo>
                    <a:pt x="567" y="485"/>
                  </a:moveTo>
                  <a:lnTo>
                    <a:pt x="567" y="485"/>
                  </a:lnTo>
                  <a:lnTo>
                    <a:pt x="567" y="623"/>
                  </a:lnTo>
                  <a:cubicBezTo>
                    <a:pt x="567" y="647"/>
                    <a:pt x="548" y="666"/>
                    <a:pt x="525" y="666"/>
                  </a:cubicBezTo>
                  <a:lnTo>
                    <a:pt x="71" y="666"/>
                  </a:lnTo>
                  <a:cubicBezTo>
                    <a:pt x="47" y="666"/>
                    <a:pt x="28" y="647"/>
                    <a:pt x="28" y="623"/>
                  </a:cubicBezTo>
                  <a:lnTo>
                    <a:pt x="28" y="70"/>
                  </a:lnTo>
                  <a:cubicBezTo>
                    <a:pt x="28" y="46"/>
                    <a:pt x="47" y="27"/>
                    <a:pt x="71" y="27"/>
                  </a:cubicBezTo>
                  <a:lnTo>
                    <a:pt x="422" y="27"/>
                  </a:lnTo>
                  <a:lnTo>
                    <a:pt x="422" y="128"/>
                  </a:lnTo>
                  <a:cubicBezTo>
                    <a:pt x="422" y="151"/>
                    <a:pt x="441" y="170"/>
                    <a:pt x="464" y="170"/>
                  </a:cubicBezTo>
                  <a:lnTo>
                    <a:pt x="567" y="170"/>
                  </a:lnTo>
                  <a:lnTo>
                    <a:pt x="567" y="310"/>
                  </a:lnTo>
                  <a:lnTo>
                    <a:pt x="596" y="280"/>
                  </a:lnTo>
                  <a:lnTo>
                    <a:pt x="596" y="155"/>
                  </a:lnTo>
                  <a:cubicBezTo>
                    <a:pt x="596" y="151"/>
                    <a:pt x="594" y="148"/>
                    <a:pt x="591" y="145"/>
                  </a:cubicBezTo>
                  <a:lnTo>
                    <a:pt x="446" y="4"/>
                  </a:lnTo>
                  <a:cubicBezTo>
                    <a:pt x="444" y="1"/>
                    <a:pt x="440" y="0"/>
                    <a:pt x="437" y="0"/>
                  </a:cubicBezTo>
                  <a:lnTo>
                    <a:pt x="71" y="0"/>
                  </a:lnTo>
                  <a:cubicBezTo>
                    <a:pt x="31" y="0"/>
                    <a:pt x="0" y="31"/>
                    <a:pt x="0" y="70"/>
                  </a:cubicBezTo>
                  <a:lnTo>
                    <a:pt x="0" y="623"/>
                  </a:lnTo>
                  <a:cubicBezTo>
                    <a:pt x="0" y="663"/>
                    <a:pt x="31" y="694"/>
                    <a:pt x="71" y="694"/>
                  </a:cubicBezTo>
                  <a:lnTo>
                    <a:pt x="525" y="694"/>
                  </a:lnTo>
                  <a:cubicBezTo>
                    <a:pt x="564" y="694"/>
                    <a:pt x="596" y="663"/>
                    <a:pt x="596" y="623"/>
                  </a:cubicBezTo>
                  <a:lnTo>
                    <a:pt x="596" y="460"/>
                  </a:lnTo>
                  <a:lnTo>
                    <a:pt x="567" y="48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</p:grpSp>
    </p:spTree>
    <p:extLst>
      <p:ext uri="{BB962C8B-B14F-4D97-AF65-F5344CB8AC3E}">
        <p14:creationId xmlns:p14="http://schemas.microsoft.com/office/powerpoint/2010/main" val="3953858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Organización preventiva de la entidad empleadora y los lugares de </a:t>
            </a:r>
            <a:r>
              <a:rPr lang="es-CL" dirty="0" smtClean="0"/>
              <a:t>trabajo</a:t>
            </a: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32</a:t>
            </a:fld>
            <a:endParaRPr lang="es-CL" dirty="0"/>
          </a:p>
        </p:txBody>
      </p:sp>
      <p:sp>
        <p:nvSpPr>
          <p:cNvPr id="13" name="Rectángulo 12"/>
          <p:cNvSpPr/>
          <p:nvPr/>
        </p:nvSpPr>
        <p:spPr>
          <a:xfrm>
            <a:off x="8441" y="2498942"/>
            <a:ext cx="12192000" cy="2498943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2" name="Rectángulo 1"/>
          <p:cNvSpPr/>
          <p:nvPr/>
        </p:nvSpPr>
        <p:spPr>
          <a:xfrm>
            <a:off x="1456241" y="2878940"/>
            <a:ext cx="9296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dirty="0">
                <a:solidFill>
                  <a:srgbClr val="13C045"/>
                </a:solidFill>
              </a:rPr>
              <a:t>La organización preventiva en las </a:t>
            </a:r>
            <a:r>
              <a:rPr lang="es-MX" sz="2400" dirty="0" smtClean="0">
                <a:solidFill>
                  <a:srgbClr val="13C045"/>
                </a:solidFill>
              </a:rPr>
              <a:t>entidades empleadoras </a:t>
            </a:r>
            <a:r>
              <a:rPr lang="es-MX" sz="2400" dirty="0">
                <a:solidFill>
                  <a:srgbClr val="13C045"/>
                </a:solidFill>
              </a:rPr>
              <a:t>es fundamental para garantizar la seguridad y la salud de los trabajadores, así como para mejorar el rendimiento y la eficiencia general de la </a:t>
            </a:r>
            <a:r>
              <a:rPr lang="es-MX" sz="2400" dirty="0" smtClean="0">
                <a:solidFill>
                  <a:srgbClr val="13C045"/>
                </a:solidFill>
              </a:rPr>
              <a:t>organización.</a:t>
            </a:r>
            <a:endParaRPr lang="es-CL" sz="2400" dirty="0">
              <a:solidFill>
                <a:srgbClr val="13C04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92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número de diapositiva 5"/>
          <p:cNvSpPr>
            <a:spLocks noGrp="1"/>
          </p:cNvSpPr>
          <p:nvPr>
            <p:ph type="sldNum" sz="quarter" idx="4294967295"/>
          </p:nvPr>
        </p:nvSpPr>
        <p:spPr>
          <a:xfrm>
            <a:off x="11687175" y="6475413"/>
            <a:ext cx="504825" cy="233362"/>
          </a:xfrm>
          <a:prstGeom prst="rect">
            <a:avLst/>
          </a:prstGeom>
        </p:spPr>
        <p:txBody>
          <a:bodyPr/>
          <a:lstStyle/>
          <a:p>
            <a:fld id="{4B90B3AC-360D-4C0F-BB2D-EFC963FB8AB1}" type="slidenum">
              <a:rPr lang="es-CL" smtClean="0"/>
              <a:pPr/>
              <a:t>33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30956030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9438" defTabSz="1083591">
              <a:tabLst>
                <a:tab pos="222263" algn="l"/>
                <a:tab pos="222735" algn="l"/>
              </a:tabLst>
              <a:defRPr/>
            </a:pPr>
            <a:r>
              <a:rPr lang="es-MX" sz="1800" b="1" dirty="0" smtClean="0"/>
              <a:t>Esquema </a:t>
            </a:r>
            <a:r>
              <a:rPr lang="es-MX" sz="1800" b="1" dirty="0"/>
              <a:t>normativo </a:t>
            </a:r>
            <a:r>
              <a:rPr lang="es-MX" sz="1800" b="1" dirty="0" smtClean="0"/>
              <a:t>actual de </a:t>
            </a:r>
            <a:r>
              <a:rPr lang="es-MX" sz="1800" b="1" dirty="0"/>
              <a:t>la Seguridad y Salud en el Trabajo (SST)</a:t>
            </a:r>
            <a:endParaRPr lang="es-CL" sz="1800" b="1" dirty="0">
              <a:solidFill>
                <a:srgbClr val="13C045"/>
              </a:solidFill>
              <a:latin typeface="+mn-lt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4</a:t>
            </a:fld>
            <a:endParaRPr lang="es-CL" dirty="0"/>
          </a:p>
        </p:txBody>
      </p:sp>
      <p:sp>
        <p:nvSpPr>
          <p:cNvPr id="103" name="Rectángulo 102">
            <a:extLst>
              <a:ext uri="{FF2B5EF4-FFF2-40B4-BE49-F238E27FC236}">
                <a16:creationId xmlns:a16="http://schemas.microsoft.com/office/drawing/2014/main" xmlns="" id="{29F8B809-1A94-6C9A-DF97-761D2D71E377}"/>
              </a:ext>
            </a:extLst>
          </p:cNvPr>
          <p:cNvSpPr/>
          <p:nvPr/>
        </p:nvSpPr>
        <p:spPr>
          <a:xfrm>
            <a:off x="495623" y="1297454"/>
            <a:ext cx="2913600" cy="736164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36000" bIns="0" rtlCol="0" anchor="ctr" anchorCtr="0"/>
          <a:lstStyle/>
          <a:p>
            <a:pPr algn="ctr"/>
            <a:r>
              <a:rPr lang="es-CL" sz="1400" b="1" dirty="0">
                <a:solidFill>
                  <a:schemeClr val="bg1"/>
                </a:solidFill>
              </a:rPr>
              <a:t>Normas marco sobre SST </a:t>
            </a:r>
            <a:r>
              <a:rPr lang="es-CL" sz="1400" dirty="0">
                <a:solidFill>
                  <a:schemeClr val="bg1"/>
                </a:solidFill>
              </a:rPr>
              <a:t>(empleador)</a:t>
            </a:r>
            <a:r>
              <a:rPr lang="es-CL" sz="1400" b="1" dirty="0">
                <a:solidFill>
                  <a:schemeClr val="bg1"/>
                </a:solidFill>
              </a:rPr>
              <a:t> y prestaciones preventivas </a:t>
            </a:r>
            <a:r>
              <a:rPr lang="es-CL" sz="1400" dirty="0">
                <a:solidFill>
                  <a:schemeClr val="bg1"/>
                </a:solidFill>
              </a:rPr>
              <a:t>(OAL)</a:t>
            </a:r>
          </a:p>
        </p:txBody>
      </p:sp>
      <p:grpSp>
        <p:nvGrpSpPr>
          <p:cNvPr id="104" name="Grupo 103">
            <a:extLst>
              <a:ext uri="{FF2B5EF4-FFF2-40B4-BE49-F238E27FC236}">
                <a16:creationId xmlns:a16="http://schemas.microsoft.com/office/drawing/2014/main" xmlns="" id="{8C61FCAF-F880-7E4E-BE3E-A3432F054144}"/>
              </a:ext>
            </a:extLst>
          </p:cNvPr>
          <p:cNvGrpSpPr/>
          <p:nvPr/>
        </p:nvGrpSpPr>
        <p:grpSpPr>
          <a:xfrm>
            <a:off x="495623" y="2127521"/>
            <a:ext cx="2913600" cy="3991907"/>
            <a:chOff x="447577" y="2127521"/>
            <a:chExt cx="2884752" cy="4253799"/>
          </a:xfrm>
          <a:solidFill>
            <a:schemeClr val="bg1"/>
          </a:solidFill>
        </p:grpSpPr>
        <p:sp>
          <p:nvSpPr>
            <p:cNvPr id="105" name="Rectángulo 104">
              <a:extLst>
                <a:ext uri="{FF2B5EF4-FFF2-40B4-BE49-F238E27FC236}">
                  <a16:creationId xmlns:a16="http://schemas.microsoft.com/office/drawing/2014/main" xmlns="" id="{6FB3707B-4769-CC6E-E6EA-B72679B2C0FE}"/>
                </a:ext>
              </a:extLst>
            </p:cNvPr>
            <p:cNvSpPr/>
            <p:nvPr/>
          </p:nvSpPr>
          <p:spPr>
            <a:xfrm>
              <a:off x="447577" y="2127521"/>
              <a:ext cx="2884752" cy="1403107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36000" rIns="36000" bIns="0" rtlCol="0" anchor="t" anchorCtr="0"/>
            <a:lstStyle/>
            <a:p>
              <a:r>
                <a:rPr lang="es-CL" sz="1400" b="1" dirty="0">
                  <a:solidFill>
                    <a:schemeClr val="tx1"/>
                  </a:solidFill>
                </a:rPr>
                <a:t>Ley </a:t>
              </a:r>
              <a:r>
                <a:rPr lang="es-CL" sz="1400" b="1" dirty="0" smtClean="0">
                  <a:solidFill>
                    <a:schemeClr val="tx1"/>
                  </a:solidFill>
                </a:rPr>
                <a:t>16.744, </a:t>
              </a:r>
              <a:r>
                <a:rPr lang="es-CL" sz="1400" b="1" dirty="0">
                  <a:solidFill>
                    <a:schemeClr val="tx1"/>
                  </a:solidFill>
                </a:rPr>
                <a:t>de </a:t>
              </a:r>
              <a:r>
                <a:rPr lang="es-CL" sz="1400" b="1" dirty="0" smtClean="0">
                  <a:solidFill>
                    <a:schemeClr val="tx1"/>
                  </a:solidFill>
                </a:rPr>
                <a:t>1968</a:t>
              </a:r>
              <a:endParaRPr lang="es-CL" sz="1400" b="1" dirty="0">
                <a:solidFill>
                  <a:schemeClr val="tx1"/>
                </a:solidFill>
              </a:endParaRPr>
            </a:p>
            <a:p>
              <a:pPr algn="l"/>
              <a:r>
                <a:rPr lang="es-CL" sz="1400" dirty="0">
                  <a:solidFill>
                    <a:schemeClr val="tx1"/>
                  </a:solidFill>
                </a:rPr>
                <a:t>Establece normas sobre accidentes de trabajo y enfermedades profesionales</a:t>
              </a:r>
            </a:p>
          </p:txBody>
        </p:sp>
        <p:sp>
          <p:nvSpPr>
            <p:cNvPr id="106" name="Rectángulo 105">
              <a:extLst>
                <a:ext uri="{FF2B5EF4-FFF2-40B4-BE49-F238E27FC236}">
                  <a16:creationId xmlns:a16="http://schemas.microsoft.com/office/drawing/2014/main" xmlns="" id="{0303652E-BE80-52F3-0909-D20CEE596C0E}"/>
                </a:ext>
              </a:extLst>
            </p:cNvPr>
            <p:cNvSpPr/>
            <p:nvPr/>
          </p:nvSpPr>
          <p:spPr>
            <a:xfrm>
              <a:off x="447577" y="3942867"/>
              <a:ext cx="2884751" cy="243845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36000" rIns="36000" bIns="0" rtlCol="0" anchor="t" anchorCtr="0"/>
            <a:lstStyle/>
            <a:p>
              <a:pPr algn="l"/>
              <a:r>
                <a:rPr lang="es-CL" sz="1400" b="1" dirty="0">
                  <a:solidFill>
                    <a:schemeClr val="tx1"/>
                  </a:solidFill>
                </a:rPr>
                <a:t>Código del trabajo</a:t>
              </a:r>
            </a:p>
            <a:p>
              <a:pPr algn="l"/>
              <a:r>
                <a:rPr lang="es-CL" sz="1400" dirty="0">
                  <a:solidFill>
                    <a:schemeClr val="tx1"/>
                  </a:solidFill>
                </a:rPr>
                <a:t>Regula las relaciones laborales entre trabajadores y empleadores del sector </a:t>
              </a:r>
              <a:r>
                <a:rPr lang="es-CL" sz="1400" dirty="0" smtClean="0">
                  <a:solidFill>
                    <a:schemeClr val="tx1"/>
                  </a:solidFill>
                </a:rPr>
                <a:t>privado</a:t>
              </a:r>
            </a:p>
            <a:p>
              <a:pPr algn="l"/>
              <a:endParaRPr lang="es-MX" sz="1400" dirty="0">
                <a:solidFill>
                  <a:schemeClr val="tx1"/>
                </a:solidFill>
              </a:endParaRPr>
            </a:p>
            <a:p>
              <a:r>
                <a:rPr lang="es-CL" sz="1400" b="1" dirty="0">
                  <a:solidFill>
                    <a:schemeClr val="tx1"/>
                  </a:solidFill>
                </a:rPr>
                <a:t>Código Sanitario</a:t>
              </a:r>
            </a:p>
            <a:p>
              <a:r>
                <a:rPr lang="es-MX" sz="1400" dirty="0" smtClean="0">
                  <a:solidFill>
                    <a:schemeClr val="tx1"/>
                  </a:solidFill>
                </a:rPr>
                <a:t>Regula aspectos de la higiene y seguridad del ambiente y de los lugares de trabajo</a:t>
              </a:r>
              <a:endParaRPr lang="es-CL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115" name="Rectángulo 114">
            <a:extLst>
              <a:ext uri="{FF2B5EF4-FFF2-40B4-BE49-F238E27FC236}">
                <a16:creationId xmlns:a16="http://schemas.microsoft.com/office/drawing/2014/main" xmlns="" id="{77187A8B-0A6A-C354-CDF5-EDEB521B8235}"/>
              </a:ext>
            </a:extLst>
          </p:cNvPr>
          <p:cNvSpPr/>
          <p:nvPr/>
        </p:nvSpPr>
        <p:spPr>
          <a:xfrm>
            <a:off x="4462972" y="2127520"/>
            <a:ext cx="3350078" cy="737600"/>
          </a:xfrm>
          <a:prstGeom prst="rect">
            <a:avLst/>
          </a:prstGeom>
          <a:solidFill>
            <a:srgbClr val="EAEAD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36000" bIns="0" rtlCol="0" anchor="t" anchorCtr="0"/>
          <a:lstStyle/>
          <a:p>
            <a:r>
              <a:rPr lang="es-CL" sz="1400" b="1" dirty="0">
                <a:solidFill>
                  <a:schemeClr val="tx1"/>
                </a:solidFill>
              </a:rPr>
              <a:t>D.S. N°40, de 1969</a:t>
            </a:r>
            <a:r>
              <a:rPr lang="es-CL" sz="1400" dirty="0">
                <a:solidFill>
                  <a:schemeClr val="tx1"/>
                </a:solidFill>
              </a:rPr>
              <a:t>, </a:t>
            </a:r>
            <a:r>
              <a:rPr lang="es-CL" sz="1400" dirty="0" smtClean="0">
                <a:solidFill>
                  <a:schemeClr val="tx1"/>
                </a:solidFill>
              </a:rPr>
              <a:t>MINTRAB</a:t>
            </a:r>
          </a:p>
          <a:p>
            <a:r>
              <a:rPr lang="es-CL" sz="1400" dirty="0" smtClean="0">
                <a:solidFill>
                  <a:schemeClr val="tx1"/>
                </a:solidFill>
              </a:rPr>
              <a:t>Regula conformación </a:t>
            </a:r>
            <a:r>
              <a:rPr lang="es-CL" sz="1400" dirty="0">
                <a:solidFill>
                  <a:schemeClr val="tx1"/>
                </a:solidFill>
              </a:rPr>
              <a:t>y funcionamiento de los </a:t>
            </a:r>
            <a:r>
              <a:rPr lang="es-CL" sz="1400" dirty="0" smtClean="0">
                <a:solidFill>
                  <a:schemeClr val="tx1"/>
                </a:solidFill>
              </a:rPr>
              <a:t>Departamentos </a:t>
            </a:r>
            <a:r>
              <a:rPr lang="es-CL" sz="1400" dirty="0">
                <a:solidFill>
                  <a:schemeClr val="tx1"/>
                </a:solidFill>
              </a:rPr>
              <a:t>de prevención</a:t>
            </a:r>
          </a:p>
        </p:txBody>
      </p:sp>
      <p:sp>
        <p:nvSpPr>
          <p:cNvPr id="117" name="Rectángulo 116">
            <a:extLst>
              <a:ext uri="{FF2B5EF4-FFF2-40B4-BE49-F238E27FC236}">
                <a16:creationId xmlns:a16="http://schemas.microsoft.com/office/drawing/2014/main" xmlns="" id="{87B21DED-D0A8-BEF4-8841-638C6306ACD8}"/>
              </a:ext>
            </a:extLst>
          </p:cNvPr>
          <p:cNvSpPr/>
          <p:nvPr/>
        </p:nvSpPr>
        <p:spPr>
          <a:xfrm>
            <a:off x="4462972" y="2961715"/>
            <a:ext cx="3350078" cy="746685"/>
          </a:xfrm>
          <a:prstGeom prst="rect">
            <a:avLst/>
          </a:prstGeom>
          <a:solidFill>
            <a:srgbClr val="EAEAD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36000" bIns="0" rtlCol="0" anchor="t" anchorCtr="0"/>
          <a:lstStyle/>
          <a:p>
            <a:r>
              <a:rPr lang="es-CL" sz="1400" b="1" dirty="0">
                <a:solidFill>
                  <a:schemeClr val="tx1"/>
                </a:solidFill>
              </a:rPr>
              <a:t>D.S. N°54, de 1969</a:t>
            </a:r>
            <a:r>
              <a:rPr lang="es-CL" sz="1400" dirty="0">
                <a:solidFill>
                  <a:schemeClr val="tx1"/>
                </a:solidFill>
              </a:rPr>
              <a:t>, MINTRAB</a:t>
            </a:r>
          </a:p>
          <a:p>
            <a:pPr algn="l"/>
            <a:r>
              <a:rPr lang="es-CL" sz="1400" dirty="0" smtClean="0">
                <a:solidFill>
                  <a:schemeClr val="tx1"/>
                </a:solidFill>
              </a:rPr>
              <a:t>Constitución </a:t>
            </a:r>
            <a:r>
              <a:rPr lang="es-CL" sz="1400" dirty="0">
                <a:solidFill>
                  <a:schemeClr val="tx1"/>
                </a:solidFill>
              </a:rPr>
              <a:t>y funcionamiento </a:t>
            </a:r>
            <a:r>
              <a:rPr lang="es-CL" sz="1400" dirty="0" smtClean="0">
                <a:solidFill>
                  <a:schemeClr val="tx1"/>
                </a:solidFill>
              </a:rPr>
              <a:t>de Comités paritarios </a:t>
            </a:r>
            <a:r>
              <a:rPr lang="es-CL" sz="1400" dirty="0">
                <a:solidFill>
                  <a:schemeClr val="tx1"/>
                </a:solidFill>
              </a:rPr>
              <a:t>de </a:t>
            </a:r>
            <a:r>
              <a:rPr lang="es-CL" sz="1400" dirty="0" err="1" smtClean="0">
                <a:solidFill>
                  <a:schemeClr val="tx1"/>
                </a:solidFill>
              </a:rPr>
              <a:t>HyS</a:t>
            </a:r>
            <a:endParaRPr lang="es-CL" sz="1400" dirty="0">
              <a:solidFill>
                <a:schemeClr val="tx1"/>
              </a:solidFill>
            </a:endParaRPr>
          </a:p>
        </p:txBody>
      </p:sp>
      <p:sp>
        <p:nvSpPr>
          <p:cNvPr id="118" name="Rectángulo 117">
            <a:extLst>
              <a:ext uri="{FF2B5EF4-FFF2-40B4-BE49-F238E27FC236}">
                <a16:creationId xmlns:a16="http://schemas.microsoft.com/office/drawing/2014/main" xmlns="" id="{B3C026F0-D36C-589E-6699-7A9292983996}"/>
              </a:ext>
            </a:extLst>
          </p:cNvPr>
          <p:cNvSpPr/>
          <p:nvPr/>
        </p:nvSpPr>
        <p:spPr>
          <a:xfrm>
            <a:off x="3807843" y="3795910"/>
            <a:ext cx="4005207" cy="74561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36000" bIns="0" rtlCol="0" anchor="t" anchorCtr="0"/>
          <a:lstStyle/>
          <a:p>
            <a:pPr algn="l"/>
            <a:r>
              <a:rPr lang="es-CL" sz="1400" b="1" dirty="0">
                <a:solidFill>
                  <a:schemeClr val="tx1"/>
                </a:solidFill>
              </a:rPr>
              <a:t>D.S. N°594, de 1999</a:t>
            </a:r>
            <a:r>
              <a:rPr lang="es-CL" sz="1400" dirty="0">
                <a:solidFill>
                  <a:schemeClr val="tx1"/>
                </a:solidFill>
              </a:rPr>
              <a:t>, MINSAL</a:t>
            </a:r>
          </a:p>
          <a:p>
            <a:pPr algn="l"/>
            <a:r>
              <a:rPr lang="es-CL" sz="1400" dirty="0">
                <a:solidFill>
                  <a:schemeClr val="tx1"/>
                </a:solidFill>
              </a:rPr>
              <a:t>Obligación de mantener en los lugares de trabajo las condiciones sanitarias y ambientales básicas</a:t>
            </a:r>
          </a:p>
        </p:txBody>
      </p:sp>
      <p:sp>
        <p:nvSpPr>
          <p:cNvPr id="119" name="Rectángulo 118">
            <a:extLst>
              <a:ext uri="{FF2B5EF4-FFF2-40B4-BE49-F238E27FC236}">
                <a16:creationId xmlns:a16="http://schemas.microsoft.com/office/drawing/2014/main" xmlns="" id="{299453D9-DDB1-B924-CB7F-6D7F3B852CCB}"/>
              </a:ext>
            </a:extLst>
          </p:cNvPr>
          <p:cNvSpPr/>
          <p:nvPr/>
        </p:nvSpPr>
        <p:spPr>
          <a:xfrm>
            <a:off x="3807843" y="4630105"/>
            <a:ext cx="4005207" cy="74453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36000" bIns="0" rtlCol="0" anchor="t" anchorCtr="0"/>
          <a:lstStyle/>
          <a:p>
            <a:r>
              <a:rPr lang="es-CL" sz="1400" b="1" dirty="0">
                <a:solidFill>
                  <a:schemeClr val="tx1"/>
                </a:solidFill>
              </a:rPr>
              <a:t>D.S. N°76, de 2006</a:t>
            </a:r>
            <a:r>
              <a:rPr lang="es-CL" sz="1400" dirty="0">
                <a:solidFill>
                  <a:schemeClr val="tx1"/>
                </a:solidFill>
              </a:rPr>
              <a:t>, MINTRAB</a:t>
            </a:r>
          </a:p>
          <a:p>
            <a:pPr algn="l"/>
            <a:r>
              <a:rPr lang="es-CL" sz="1400" dirty="0" smtClean="0">
                <a:solidFill>
                  <a:schemeClr val="tx1"/>
                </a:solidFill>
              </a:rPr>
              <a:t>Gestión </a:t>
            </a:r>
            <a:r>
              <a:rPr lang="es-CL" sz="1400" dirty="0">
                <a:solidFill>
                  <a:schemeClr val="tx1"/>
                </a:solidFill>
              </a:rPr>
              <a:t>de la Seguridad y Salud en el trabajo en </a:t>
            </a:r>
            <a:r>
              <a:rPr lang="es-CL" sz="1400" dirty="0" smtClean="0">
                <a:solidFill>
                  <a:schemeClr val="tx1"/>
                </a:solidFill>
              </a:rPr>
              <a:t>obras </a:t>
            </a:r>
            <a:r>
              <a:rPr lang="es-CL" sz="1400" dirty="0">
                <a:solidFill>
                  <a:schemeClr val="tx1"/>
                </a:solidFill>
              </a:rPr>
              <a:t>o </a:t>
            </a:r>
            <a:r>
              <a:rPr lang="es-CL" sz="1400" dirty="0" smtClean="0">
                <a:solidFill>
                  <a:schemeClr val="tx1"/>
                </a:solidFill>
              </a:rPr>
              <a:t>faenas</a:t>
            </a:r>
            <a:endParaRPr lang="es-CL" sz="1400" dirty="0">
              <a:solidFill>
                <a:schemeClr val="tx1"/>
              </a:solidFill>
            </a:endParaRPr>
          </a:p>
        </p:txBody>
      </p:sp>
      <p:sp>
        <p:nvSpPr>
          <p:cNvPr id="120" name="Rectángulo 119">
            <a:extLst>
              <a:ext uri="{FF2B5EF4-FFF2-40B4-BE49-F238E27FC236}">
                <a16:creationId xmlns:a16="http://schemas.microsoft.com/office/drawing/2014/main" xmlns="" id="{263AF70C-70EF-5CB7-8509-F37404E4824A}"/>
              </a:ext>
            </a:extLst>
          </p:cNvPr>
          <p:cNvSpPr/>
          <p:nvPr/>
        </p:nvSpPr>
        <p:spPr>
          <a:xfrm>
            <a:off x="3807843" y="5464302"/>
            <a:ext cx="4005207" cy="65512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36000" bIns="0" rtlCol="0" anchor="t" anchorCtr="0"/>
          <a:lstStyle/>
          <a:p>
            <a:pPr algn="l"/>
            <a:r>
              <a:rPr lang="es-CL" sz="1400" dirty="0">
                <a:solidFill>
                  <a:schemeClr val="tx1"/>
                </a:solidFill>
              </a:rPr>
              <a:t>Otras leyes, </a:t>
            </a:r>
            <a:r>
              <a:rPr lang="es-CL" sz="1400" b="1" dirty="0">
                <a:solidFill>
                  <a:schemeClr val="tx1"/>
                </a:solidFill>
              </a:rPr>
              <a:t>reglamentos, decretos, ordinarios </a:t>
            </a:r>
            <a:r>
              <a:rPr lang="es-CL" sz="1400" dirty="0">
                <a:solidFill>
                  <a:schemeClr val="tx1"/>
                </a:solidFill>
              </a:rPr>
              <a:t>que establecen requerimientos particulares</a:t>
            </a:r>
          </a:p>
        </p:txBody>
      </p:sp>
      <p:sp>
        <p:nvSpPr>
          <p:cNvPr id="121" name="Rectángulo 120">
            <a:extLst>
              <a:ext uri="{FF2B5EF4-FFF2-40B4-BE49-F238E27FC236}">
                <a16:creationId xmlns:a16="http://schemas.microsoft.com/office/drawing/2014/main" xmlns="" id="{3584645B-90B2-1BAF-4F2B-4E879E0FFFA1}"/>
              </a:ext>
            </a:extLst>
          </p:cNvPr>
          <p:cNvSpPr/>
          <p:nvPr/>
        </p:nvSpPr>
        <p:spPr>
          <a:xfrm>
            <a:off x="3807843" y="1297454"/>
            <a:ext cx="4005207" cy="736164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36000" bIns="0" rtlCol="0" anchor="ctr" anchorCtr="0"/>
          <a:lstStyle/>
          <a:p>
            <a:pPr algn="ctr"/>
            <a:r>
              <a:rPr lang="es-CL" sz="1400" b="1" dirty="0">
                <a:solidFill>
                  <a:schemeClr val="bg1"/>
                </a:solidFill>
              </a:rPr>
              <a:t>Normas específicas sobre SST </a:t>
            </a:r>
            <a:r>
              <a:rPr lang="es-CL" sz="1400" dirty="0">
                <a:solidFill>
                  <a:schemeClr val="bg1"/>
                </a:solidFill>
              </a:rPr>
              <a:t>(empleador)</a:t>
            </a:r>
            <a:r>
              <a:rPr lang="es-CL" sz="1400" b="1" dirty="0">
                <a:solidFill>
                  <a:schemeClr val="bg1"/>
                </a:solidFill>
              </a:rPr>
              <a:t> y prestaciones preventivas </a:t>
            </a:r>
            <a:r>
              <a:rPr lang="es-CL" sz="1400" dirty="0">
                <a:solidFill>
                  <a:schemeClr val="bg1"/>
                </a:solidFill>
              </a:rPr>
              <a:t>(OAL)</a:t>
            </a:r>
          </a:p>
        </p:txBody>
      </p:sp>
      <p:sp>
        <p:nvSpPr>
          <p:cNvPr id="126" name="Rectángulo 125">
            <a:extLst>
              <a:ext uri="{FF2B5EF4-FFF2-40B4-BE49-F238E27FC236}">
                <a16:creationId xmlns:a16="http://schemas.microsoft.com/office/drawing/2014/main" xmlns="" id="{D83AFCC8-FB84-4512-F2DB-50D016439B5A}"/>
              </a:ext>
            </a:extLst>
          </p:cNvPr>
          <p:cNvSpPr/>
          <p:nvPr/>
        </p:nvSpPr>
        <p:spPr>
          <a:xfrm>
            <a:off x="8211671" y="2127519"/>
            <a:ext cx="2913600" cy="399190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36000" bIns="0" rtlCol="0" anchor="t" anchorCtr="0"/>
          <a:lstStyle/>
          <a:p>
            <a:pPr algn="l"/>
            <a:r>
              <a:rPr lang="es-CL" sz="1400" b="1" dirty="0">
                <a:solidFill>
                  <a:schemeClr val="tx1"/>
                </a:solidFill>
              </a:rPr>
              <a:t>Compendio de Normas del Seguro Social de Accidentes del Trabajo </a:t>
            </a:r>
            <a:r>
              <a:rPr lang="es-CL" sz="1400" dirty="0">
                <a:solidFill>
                  <a:schemeClr val="tx1"/>
                </a:solidFill>
              </a:rPr>
              <a:t>y Enfermedades </a:t>
            </a:r>
            <a:r>
              <a:rPr lang="es-CL" sz="1400" dirty="0" smtClean="0">
                <a:solidFill>
                  <a:schemeClr val="tx1"/>
                </a:solidFill>
              </a:rPr>
              <a:t>Profesionales, SUSESO</a:t>
            </a:r>
            <a:endParaRPr lang="es-CL" sz="1400" dirty="0">
              <a:solidFill>
                <a:schemeClr val="tx1"/>
              </a:solidFill>
            </a:endParaRPr>
          </a:p>
        </p:txBody>
      </p:sp>
      <p:sp>
        <p:nvSpPr>
          <p:cNvPr id="127" name="Rectángulo 126">
            <a:extLst>
              <a:ext uri="{FF2B5EF4-FFF2-40B4-BE49-F238E27FC236}">
                <a16:creationId xmlns:a16="http://schemas.microsoft.com/office/drawing/2014/main" xmlns="" id="{9D31C5EF-3789-6CC3-B6AD-815E5861B4B4}"/>
              </a:ext>
            </a:extLst>
          </p:cNvPr>
          <p:cNvSpPr/>
          <p:nvPr/>
        </p:nvSpPr>
        <p:spPr>
          <a:xfrm>
            <a:off x="8211671" y="1297454"/>
            <a:ext cx="2913600" cy="736164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36000" bIns="0" rtlCol="0" anchor="ctr" anchorCtr="0"/>
          <a:lstStyle/>
          <a:p>
            <a:pPr algn="ctr"/>
            <a:r>
              <a:rPr lang="es-CL" sz="1400" b="1" dirty="0">
                <a:solidFill>
                  <a:schemeClr val="bg1"/>
                </a:solidFill>
              </a:rPr>
              <a:t>Interpretación y normas de mayor especificidad sobre las prestaciones preventivas </a:t>
            </a:r>
            <a:r>
              <a:rPr lang="es-CL" sz="1400" dirty="0">
                <a:solidFill>
                  <a:schemeClr val="bg1"/>
                </a:solidFill>
              </a:rPr>
              <a:t>(OAL)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xmlns="" id="{263AF70C-70EF-5CB7-8509-F37404E4824A}"/>
              </a:ext>
            </a:extLst>
          </p:cNvPr>
          <p:cNvSpPr/>
          <p:nvPr/>
        </p:nvSpPr>
        <p:spPr>
          <a:xfrm rot="16200000">
            <a:off x="3343408" y="2575889"/>
            <a:ext cx="1584000" cy="655127"/>
          </a:xfrm>
          <a:prstGeom prst="rect">
            <a:avLst/>
          </a:prstGeom>
          <a:solidFill>
            <a:srgbClr val="004C14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36000" bIns="0" rtlCol="0" anchor="t" anchorCtr="0"/>
          <a:lstStyle/>
          <a:p>
            <a:pPr algn="ctr"/>
            <a:r>
              <a:rPr lang="es-CL" sz="1050" b="1" dirty="0" smtClean="0">
                <a:solidFill>
                  <a:schemeClr val="bg1"/>
                </a:solidFill>
              </a:rPr>
              <a:t>Decretos que serán derogados con entrada en vigencia DTO 44</a:t>
            </a:r>
            <a:endParaRPr lang="es-CL" sz="10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01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ángulo redondeado 75"/>
          <p:cNvSpPr/>
          <p:nvPr/>
        </p:nvSpPr>
        <p:spPr>
          <a:xfrm>
            <a:off x="9975110" y="1450274"/>
            <a:ext cx="1496139" cy="3778960"/>
          </a:xfrm>
          <a:prstGeom prst="roundRect">
            <a:avLst/>
          </a:prstGeom>
          <a:solidFill>
            <a:srgbClr val="EAEAD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77" name="Rectángulo 76"/>
          <p:cNvSpPr/>
          <p:nvPr/>
        </p:nvSpPr>
        <p:spPr>
          <a:xfrm>
            <a:off x="0" y="5565737"/>
            <a:ext cx="12248147" cy="1286401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cxnSp>
        <p:nvCxnSpPr>
          <p:cNvPr id="74" name="Conector recto 73">
            <a:extLst>
              <a:ext uri="{FF2B5EF4-FFF2-40B4-BE49-F238E27FC236}">
                <a16:creationId xmlns="" xmlns:a16="http://schemas.microsoft.com/office/drawing/2014/main" id="{483B66B3-BAB4-DA4A-AA72-3F5602939B74}"/>
              </a:ext>
            </a:extLst>
          </p:cNvPr>
          <p:cNvCxnSpPr>
            <a:cxnSpLocks/>
          </p:cNvCxnSpPr>
          <p:nvPr/>
        </p:nvCxnSpPr>
        <p:spPr>
          <a:xfrm flipH="1" flipV="1">
            <a:off x="9298005" y="2561530"/>
            <a:ext cx="943256" cy="567901"/>
          </a:xfrm>
          <a:prstGeom prst="line">
            <a:avLst/>
          </a:prstGeom>
          <a:ln w="101600">
            <a:solidFill>
              <a:srgbClr val="7C7C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Conector recto 115">
            <a:extLst>
              <a:ext uri="{FF2B5EF4-FFF2-40B4-BE49-F238E27FC236}">
                <a16:creationId xmlns="" xmlns:a16="http://schemas.microsoft.com/office/drawing/2014/main" id="{FF6F68C1-A56E-7B48-8DAA-5880CA502049}"/>
              </a:ext>
            </a:extLst>
          </p:cNvPr>
          <p:cNvCxnSpPr>
            <a:cxnSpLocks/>
          </p:cNvCxnSpPr>
          <p:nvPr/>
        </p:nvCxnSpPr>
        <p:spPr>
          <a:xfrm flipV="1">
            <a:off x="7853391" y="2536973"/>
            <a:ext cx="714764" cy="592458"/>
          </a:xfrm>
          <a:prstGeom prst="line">
            <a:avLst/>
          </a:prstGeom>
          <a:ln w="101600">
            <a:solidFill>
              <a:srgbClr val="7C7C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ector recto 92">
            <a:extLst>
              <a:ext uri="{FF2B5EF4-FFF2-40B4-BE49-F238E27FC236}">
                <a16:creationId xmlns="" xmlns:a16="http://schemas.microsoft.com/office/drawing/2014/main" id="{483B66B3-BAB4-DA4A-AA72-3F5602939B74}"/>
              </a:ext>
            </a:extLst>
          </p:cNvPr>
          <p:cNvCxnSpPr>
            <a:cxnSpLocks/>
          </p:cNvCxnSpPr>
          <p:nvPr/>
        </p:nvCxnSpPr>
        <p:spPr>
          <a:xfrm flipH="1" flipV="1">
            <a:off x="6107585" y="2523337"/>
            <a:ext cx="969431" cy="606820"/>
          </a:xfrm>
          <a:prstGeom prst="line">
            <a:avLst/>
          </a:prstGeom>
          <a:ln w="101600">
            <a:solidFill>
              <a:srgbClr val="7C7C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cto 8">
            <a:extLst>
              <a:ext uri="{FF2B5EF4-FFF2-40B4-BE49-F238E27FC236}">
                <a16:creationId xmlns="" xmlns:a16="http://schemas.microsoft.com/office/drawing/2014/main" id="{483B66B3-BAB4-DA4A-AA72-3F5602939B74}"/>
              </a:ext>
            </a:extLst>
          </p:cNvPr>
          <p:cNvCxnSpPr>
            <a:cxnSpLocks/>
          </p:cNvCxnSpPr>
          <p:nvPr/>
        </p:nvCxnSpPr>
        <p:spPr>
          <a:xfrm flipH="1" flipV="1">
            <a:off x="2830937" y="2458730"/>
            <a:ext cx="942765" cy="623305"/>
          </a:xfrm>
          <a:prstGeom prst="line">
            <a:avLst/>
          </a:prstGeom>
          <a:ln w="101600">
            <a:solidFill>
              <a:srgbClr val="7C7C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ector recto 74">
            <a:extLst>
              <a:ext uri="{FF2B5EF4-FFF2-40B4-BE49-F238E27FC236}">
                <a16:creationId xmlns="" xmlns:a16="http://schemas.microsoft.com/office/drawing/2014/main" id="{FF6F68C1-A56E-7B48-8DAA-5880CA502049}"/>
              </a:ext>
            </a:extLst>
          </p:cNvPr>
          <p:cNvCxnSpPr>
            <a:cxnSpLocks/>
          </p:cNvCxnSpPr>
          <p:nvPr/>
        </p:nvCxnSpPr>
        <p:spPr>
          <a:xfrm flipV="1">
            <a:off x="11034071" y="2908215"/>
            <a:ext cx="595552" cy="278184"/>
          </a:xfrm>
          <a:prstGeom prst="line">
            <a:avLst/>
          </a:prstGeom>
          <a:ln w="101600">
            <a:solidFill>
              <a:srgbClr val="7C7C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cto 6">
            <a:extLst>
              <a:ext uri="{FF2B5EF4-FFF2-40B4-BE49-F238E27FC236}">
                <a16:creationId xmlns="" xmlns:a16="http://schemas.microsoft.com/office/drawing/2014/main" id="{FF6F68C1-A56E-7B48-8DAA-5880CA502049}"/>
              </a:ext>
            </a:extLst>
          </p:cNvPr>
          <p:cNvCxnSpPr>
            <a:cxnSpLocks/>
          </p:cNvCxnSpPr>
          <p:nvPr/>
        </p:nvCxnSpPr>
        <p:spPr>
          <a:xfrm flipV="1">
            <a:off x="4481131" y="2512378"/>
            <a:ext cx="926920" cy="526070"/>
          </a:xfrm>
          <a:prstGeom prst="line">
            <a:avLst/>
          </a:prstGeom>
          <a:ln w="101600">
            <a:solidFill>
              <a:srgbClr val="7C7C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9438" defTabSz="1083591">
              <a:tabLst>
                <a:tab pos="222263" algn="l"/>
                <a:tab pos="222735" algn="l"/>
              </a:tabLst>
              <a:defRPr/>
            </a:pPr>
            <a:r>
              <a:rPr lang="es-CL" sz="1800" dirty="0" smtClean="0">
                <a:solidFill>
                  <a:srgbClr val="13C045"/>
                </a:solidFill>
                <a:latin typeface="+mn-lt"/>
                <a:cs typeface="+mn-cs"/>
              </a:rPr>
              <a:t>Contexto normativo</a:t>
            </a:r>
            <a:endParaRPr lang="es-CL" sz="1800" dirty="0">
              <a:solidFill>
                <a:srgbClr val="13C045"/>
              </a:solidFill>
              <a:latin typeface="+mn-lt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5</a:t>
            </a:fld>
            <a:endParaRPr lang="es-CL" dirty="0"/>
          </a:p>
        </p:txBody>
      </p:sp>
      <p:cxnSp>
        <p:nvCxnSpPr>
          <p:cNvPr id="10" name="Conector recto 9">
            <a:extLst>
              <a:ext uri="{FF2B5EF4-FFF2-40B4-BE49-F238E27FC236}">
                <a16:creationId xmlns="" xmlns:a16="http://schemas.microsoft.com/office/drawing/2014/main" id="{D189550E-3A7C-0C45-8A60-7C5D6E6A0D0F}"/>
              </a:ext>
            </a:extLst>
          </p:cNvPr>
          <p:cNvCxnSpPr>
            <a:cxnSpLocks/>
            <a:stCxn id="14" idx="7"/>
          </p:cNvCxnSpPr>
          <p:nvPr/>
        </p:nvCxnSpPr>
        <p:spPr>
          <a:xfrm flipV="1">
            <a:off x="1402577" y="2414203"/>
            <a:ext cx="770215" cy="584732"/>
          </a:xfrm>
          <a:prstGeom prst="line">
            <a:avLst/>
          </a:prstGeom>
          <a:ln w="101600">
            <a:solidFill>
              <a:srgbClr val="7C7C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Elipse 36">
            <a:extLst>
              <a:ext uri="{FF2B5EF4-FFF2-40B4-BE49-F238E27FC236}">
                <a16:creationId xmlns="" xmlns:a16="http://schemas.microsoft.com/office/drawing/2014/main" id="{0CF979EE-E62A-934E-8B39-00F9824B2AF0}"/>
              </a:ext>
            </a:extLst>
          </p:cNvPr>
          <p:cNvSpPr/>
          <p:nvPr/>
        </p:nvSpPr>
        <p:spPr>
          <a:xfrm>
            <a:off x="11436145" y="2752351"/>
            <a:ext cx="328719" cy="336364"/>
          </a:xfrm>
          <a:prstGeom prst="ellipse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791" dirty="0"/>
          </a:p>
        </p:txBody>
      </p:sp>
      <p:grpSp>
        <p:nvGrpSpPr>
          <p:cNvPr id="123" name="Grupo 122"/>
          <p:cNvGrpSpPr/>
          <p:nvPr/>
        </p:nvGrpSpPr>
        <p:grpSpPr>
          <a:xfrm>
            <a:off x="1772259" y="860818"/>
            <a:ext cx="1573082" cy="2931256"/>
            <a:chOff x="1772322" y="2013004"/>
            <a:chExt cx="1573082" cy="2931256"/>
          </a:xfrm>
        </p:grpSpPr>
        <p:sp>
          <p:nvSpPr>
            <p:cNvPr id="29" name="CuadroTexto 28">
              <a:extLst>
                <a:ext uri="{FF2B5EF4-FFF2-40B4-BE49-F238E27FC236}">
                  <a16:creationId xmlns="" xmlns:a16="http://schemas.microsoft.com/office/drawing/2014/main" id="{ECFE2F91-0750-6F4D-9F83-F1E1F259C426}"/>
                </a:ext>
              </a:extLst>
            </p:cNvPr>
            <p:cNvSpPr txBox="1"/>
            <p:nvPr/>
          </p:nvSpPr>
          <p:spPr>
            <a:xfrm>
              <a:off x="1864270" y="4451817"/>
              <a:ext cx="1354365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s-MX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/>
                </a:rPr>
                <a:t>Crea y regula el funcionamiento de un consejo consultivo para la SST</a:t>
              </a:r>
              <a:endParaRPr lang="es-ES" sz="800" dirty="0">
                <a:solidFill>
                  <a:schemeClr val="tx1">
                    <a:lumMod val="65000"/>
                    <a:lumOff val="35000"/>
                  </a:schemeClr>
                </a:solidFill>
                <a:cs typeface="Arial"/>
              </a:endParaRPr>
            </a:p>
          </p:txBody>
        </p:sp>
        <p:sp>
          <p:nvSpPr>
            <p:cNvPr id="30" name="CuadroTexto 29">
              <a:extLst>
                <a:ext uri="{FF2B5EF4-FFF2-40B4-BE49-F238E27FC236}">
                  <a16:creationId xmlns="" xmlns:a16="http://schemas.microsoft.com/office/drawing/2014/main" id="{5E5789DE-E725-C44B-9B72-178A331C4F71}"/>
                </a:ext>
              </a:extLst>
            </p:cNvPr>
            <p:cNvSpPr txBox="1"/>
            <p:nvPr/>
          </p:nvSpPr>
          <p:spPr>
            <a:xfrm>
              <a:off x="1959884" y="2013004"/>
              <a:ext cx="112937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s-ES" sz="1200" b="1" dirty="0" smtClean="0">
                  <a:solidFill>
                    <a:srgbClr val="004C14"/>
                  </a:solidFill>
                  <a:latin typeface="Arial"/>
                  <a:cs typeface="Arial"/>
                </a:rPr>
                <a:t>DECRETO</a:t>
              </a:r>
              <a:r>
                <a:rPr lang="es-ES" sz="1200" b="1" dirty="0" smtClean="0">
                  <a:solidFill>
                    <a:srgbClr val="004B54"/>
                  </a:solidFill>
                  <a:latin typeface="Arial"/>
                  <a:cs typeface="Arial"/>
                </a:rPr>
                <a:t> </a:t>
              </a:r>
              <a:endParaRPr lang="es-ES" sz="1200" b="1" dirty="0">
                <a:solidFill>
                  <a:srgbClr val="004B54"/>
                </a:solidFill>
                <a:latin typeface="Arial"/>
                <a:cs typeface="Arial"/>
              </a:endParaRPr>
            </a:p>
          </p:txBody>
        </p:sp>
        <p:sp>
          <p:nvSpPr>
            <p:cNvPr id="31" name="CuadroTexto 30">
              <a:extLst>
                <a:ext uri="{FF2B5EF4-FFF2-40B4-BE49-F238E27FC236}">
                  <a16:creationId xmlns="" xmlns:a16="http://schemas.microsoft.com/office/drawing/2014/main" id="{B6918642-E9B6-504B-ABD8-6B32FA094E9A}"/>
                </a:ext>
              </a:extLst>
            </p:cNvPr>
            <p:cNvSpPr txBox="1"/>
            <p:nvPr/>
          </p:nvSpPr>
          <p:spPr>
            <a:xfrm>
              <a:off x="1825666" y="3987376"/>
              <a:ext cx="1403949" cy="33855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s-ES" sz="1100" b="1" dirty="0" smtClean="0">
                  <a:solidFill>
                    <a:srgbClr val="83B827"/>
                  </a:solidFill>
                  <a:latin typeface="Arial"/>
                  <a:cs typeface="Arial"/>
                </a:rPr>
                <a:t>11 JUL 2011 </a:t>
              </a:r>
              <a:endParaRPr lang="es-ES" sz="1100" b="1" dirty="0">
                <a:solidFill>
                  <a:srgbClr val="83B827"/>
                </a:solidFill>
                <a:latin typeface="Arial"/>
                <a:cs typeface="Arial"/>
              </a:endParaRPr>
            </a:p>
            <a:p>
              <a:pPr algn="ctr"/>
              <a:r>
                <a:rPr lang="es-ES" sz="1100" b="1" dirty="0">
                  <a:solidFill>
                    <a:srgbClr val="006600"/>
                  </a:solidFill>
                  <a:cs typeface="Arial"/>
                </a:rPr>
                <a:t>Se promulga</a:t>
              </a:r>
            </a:p>
          </p:txBody>
        </p:sp>
        <p:sp>
          <p:nvSpPr>
            <p:cNvPr id="32" name="CuadroTexto 31">
              <a:extLst>
                <a:ext uri="{FF2B5EF4-FFF2-40B4-BE49-F238E27FC236}">
                  <a16:creationId xmlns="" xmlns:a16="http://schemas.microsoft.com/office/drawing/2014/main" id="{524EE735-2000-E04E-9879-BD1FFC79E2D9}"/>
                </a:ext>
              </a:extLst>
            </p:cNvPr>
            <p:cNvSpPr txBox="1"/>
            <p:nvPr/>
          </p:nvSpPr>
          <p:spPr>
            <a:xfrm>
              <a:off x="1772322" y="2227417"/>
              <a:ext cx="150449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s-ES" sz="1600" b="1" dirty="0" smtClean="0">
                  <a:solidFill>
                    <a:srgbClr val="83B827"/>
                  </a:solidFill>
                  <a:cs typeface="Arial"/>
                </a:rPr>
                <a:t>19</a:t>
              </a:r>
              <a:endParaRPr lang="es-ES" sz="1600" b="1" dirty="0">
                <a:solidFill>
                  <a:srgbClr val="83B827"/>
                </a:solidFill>
                <a:cs typeface="Arial"/>
              </a:endParaRPr>
            </a:p>
          </p:txBody>
        </p:sp>
        <p:sp>
          <p:nvSpPr>
            <p:cNvPr id="33" name="CuadroTexto 32">
              <a:extLst>
                <a:ext uri="{FF2B5EF4-FFF2-40B4-BE49-F238E27FC236}">
                  <a16:creationId xmlns="" xmlns:a16="http://schemas.microsoft.com/office/drawing/2014/main" id="{39B5CE73-37A5-8840-9122-D2A0F039E712}"/>
                </a:ext>
              </a:extLst>
            </p:cNvPr>
            <p:cNvSpPr txBox="1"/>
            <p:nvPr/>
          </p:nvSpPr>
          <p:spPr>
            <a:xfrm>
              <a:off x="1788215" y="2540567"/>
              <a:ext cx="155718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s-MX" sz="800" b="1" dirty="0">
                  <a:solidFill>
                    <a:srgbClr val="004B54"/>
                  </a:solidFill>
                  <a:cs typeface="Arial"/>
                </a:rPr>
                <a:t>Ministerio del Trabajo y Previsión Social</a:t>
              </a:r>
            </a:p>
          </p:txBody>
        </p:sp>
        <p:grpSp>
          <p:nvGrpSpPr>
            <p:cNvPr id="72" name="Grupo 71"/>
            <p:cNvGrpSpPr/>
            <p:nvPr/>
          </p:nvGrpSpPr>
          <p:grpSpPr>
            <a:xfrm>
              <a:off x="2051407" y="2962811"/>
              <a:ext cx="900000" cy="900000"/>
              <a:chOff x="7575268" y="3185273"/>
              <a:chExt cx="900000" cy="900000"/>
            </a:xfrm>
          </p:grpSpPr>
          <p:sp>
            <p:nvSpPr>
              <p:cNvPr id="25" name="Elipse 24">
                <a:extLst>
                  <a:ext uri="{FF2B5EF4-FFF2-40B4-BE49-F238E27FC236}">
                    <a16:creationId xmlns="" xmlns:a16="http://schemas.microsoft.com/office/drawing/2014/main" id="{2620182C-5EF3-844A-9692-11177A93B677}"/>
                  </a:ext>
                </a:extLst>
              </p:cNvPr>
              <p:cNvSpPr/>
              <p:nvPr/>
            </p:nvSpPr>
            <p:spPr>
              <a:xfrm>
                <a:off x="7575268" y="3185273"/>
                <a:ext cx="900000" cy="900000"/>
              </a:xfrm>
              <a:prstGeom prst="ellipse">
                <a:avLst/>
              </a:prstGeom>
              <a:solidFill>
                <a:srgbClr val="83B827"/>
              </a:solidFill>
              <a:ln w="539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 sz="1100" dirty="0"/>
              </a:p>
            </p:txBody>
          </p:sp>
          <p:pic>
            <p:nvPicPr>
              <p:cNvPr id="42" name="Imagen 41">
                <a:extLst>
                  <a:ext uri="{FF2B5EF4-FFF2-40B4-BE49-F238E27FC236}">
                    <a16:creationId xmlns="" xmlns:a16="http://schemas.microsoft.com/office/drawing/2014/main" id="{811825E4-2F49-674F-8928-B41BB102F4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708807" y="3349754"/>
                <a:ext cx="639965" cy="612000"/>
              </a:xfrm>
              <a:prstGeom prst="rect">
                <a:avLst/>
              </a:prstGeom>
            </p:spPr>
          </p:pic>
        </p:grpSp>
      </p:grpSp>
      <p:grpSp>
        <p:nvGrpSpPr>
          <p:cNvPr id="122" name="Grupo 121"/>
          <p:cNvGrpSpPr/>
          <p:nvPr/>
        </p:nvGrpSpPr>
        <p:grpSpPr>
          <a:xfrm>
            <a:off x="368068" y="1772451"/>
            <a:ext cx="1432562" cy="3203743"/>
            <a:chOff x="368068" y="2305861"/>
            <a:chExt cx="1432562" cy="3203743"/>
          </a:xfrm>
        </p:grpSpPr>
        <p:sp>
          <p:nvSpPr>
            <p:cNvPr id="13" name="CuadroTexto 12">
              <a:extLst>
                <a:ext uri="{FF2B5EF4-FFF2-40B4-BE49-F238E27FC236}">
                  <a16:creationId xmlns="" xmlns:a16="http://schemas.microsoft.com/office/drawing/2014/main" id="{4E83E0A1-E559-AB45-AE17-303CC84547C7}"/>
                </a:ext>
              </a:extLst>
            </p:cNvPr>
            <p:cNvSpPr txBox="1"/>
            <p:nvPr/>
          </p:nvSpPr>
          <p:spPr>
            <a:xfrm>
              <a:off x="503349" y="4804283"/>
              <a:ext cx="1162000" cy="7053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100"/>
                </a:lnSpc>
              </a:pPr>
              <a:r>
                <a:rPr lang="es-MX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/>
                </a:rPr>
                <a:t>Promulga </a:t>
              </a:r>
              <a:r>
                <a:rPr lang="es-MX" sz="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/>
                </a:rPr>
                <a:t>el Convenio N° 187 sobre </a:t>
              </a:r>
              <a:r>
                <a:rPr lang="es-MX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/>
                </a:rPr>
                <a:t>Marco Promocional </a:t>
              </a:r>
              <a:r>
                <a:rPr lang="es-MX" sz="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/>
                </a:rPr>
                <a:t>para la Seguridad y Salud en el Trabajo de la </a:t>
              </a:r>
              <a:r>
                <a:rPr lang="es-MX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/>
                </a:rPr>
                <a:t>OIT</a:t>
              </a:r>
              <a:endParaRPr lang="es-E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CuadroTexto 15">
              <a:extLst>
                <a:ext uri="{FF2B5EF4-FFF2-40B4-BE49-F238E27FC236}">
                  <a16:creationId xmlns="" xmlns:a16="http://schemas.microsoft.com/office/drawing/2014/main" id="{219CF047-F235-F94B-8964-CBE710C644E5}"/>
                </a:ext>
              </a:extLst>
            </p:cNvPr>
            <p:cNvSpPr txBox="1"/>
            <p:nvPr/>
          </p:nvSpPr>
          <p:spPr>
            <a:xfrm>
              <a:off x="550907" y="2305861"/>
              <a:ext cx="1129371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s-ES" sz="1200" b="1" dirty="0" smtClean="0">
                  <a:solidFill>
                    <a:srgbClr val="004C14"/>
                  </a:solidFill>
                  <a:latin typeface="Arial"/>
                  <a:cs typeface="Arial"/>
                </a:rPr>
                <a:t>DECRETO</a:t>
              </a:r>
              <a:r>
                <a:rPr lang="es-ES" sz="1200" b="1" dirty="0" smtClean="0">
                  <a:solidFill>
                    <a:srgbClr val="004B54"/>
                  </a:solidFill>
                  <a:latin typeface="Arial"/>
                  <a:cs typeface="Arial"/>
                </a:rPr>
                <a:t> </a:t>
              </a:r>
            </a:p>
            <a:p>
              <a:pPr algn="ctr"/>
              <a:r>
                <a:rPr lang="es-ES" b="1" dirty="0" smtClean="0">
                  <a:solidFill>
                    <a:srgbClr val="83B827"/>
                  </a:solidFill>
                  <a:latin typeface="Arial"/>
                  <a:cs typeface="Arial"/>
                </a:rPr>
                <a:t>72</a:t>
              </a:r>
              <a:endParaRPr lang="es-ES" b="1" dirty="0">
                <a:solidFill>
                  <a:srgbClr val="83B827"/>
                </a:solidFill>
                <a:latin typeface="Arial"/>
                <a:cs typeface="Arial"/>
              </a:endParaRPr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="" xmlns:a16="http://schemas.microsoft.com/office/drawing/2014/main" id="{3D96AFFC-ECB9-8D4D-BFAB-91A0688AF15A}"/>
                </a:ext>
              </a:extLst>
            </p:cNvPr>
            <p:cNvSpPr txBox="1"/>
            <p:nvPr/>
          </p:nvSpPr>
          <p:spPr>
            <a:xfrm>
              <a:off x="368068" y="4398758"/>
              <a:ext cx="1432562" cy="33855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s-ES" sz="1100" b="1" dirty="0" smtClean="0">
                  <a:solidFill>
                    <a:srgbClr val="83B827"/>
                  </a:solidFill>
                  <a:latin typeface="Arial"/>
                  <a:cs typeface="Arial"/>
                </a:rPr>
                <a:t>05 MAY 2011</a:t>
              </a:r>
            </a:p>
            <a:p>
              <a:pPr algn="ctr"/>
              <a:r>
                <a:rPr lang="es-ES" sz="1100" b="1" dirty="0" smtClean="0">
                  <a:solidFill>
                    <a:srgbClr val="006600"/>
                  </a:solidFill>
                  <a:latin typeface="Arial"/>
                  <a:cs typeface="Arial"/>
                </a:rPr>
                <a:t>Se promulga</a:t>
              </a:r>
              <a:endParaRPr lang="es-ES" sz="1100" b="1" dirty="0">
                <a:solidFill>
                  <a:srgbClr val="006600"/>
                </a:solidFill>
                <a:latin typeface="Arial"/>
                <a:cs typeface="Arial"/>
              </a:endParaRPr>
            </a:p>
          </p:txBody>
        </p:sp>
        <p:sp>
          <p:nvSpPr>
            <p:cNvPr id="43" name="CuadroTexto 42">
              <a:extLst>
                <a:ext uri="{FF2B5EF4-FFF2-40B4-BE49-F238E27FC236}">
                  <a16:creationId xmlns="" xmlns:a16="http://schemas.microsoft.com/office/drawing/2014/main" id="{833CD9B3-018F-704F-81AB-77E138C1F58D}"/>
                </a:ext>
              </a:extLst>
            </p:cNvPr>
            <p:cNvSpPr txBox="1"/>
            <p:nvPr/>
          </p:nvSpPr>
          <p:spPr>
            <a:xfrm>
              <a:off x="503349" y="2896803"/>
              <a:ext cx="115922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s-ES" sz="800" b="1" dirty="0">
                  <a:solidFill>
                    <a:srgbClr val="004B54"/>
                  </a:solidFill>
                  <a:cs typeface="Arial"/>
                </a:rPr>
                <a:t>Ministerio de Relaciones Exteriores</a:t>
              </a:r>
              <a:endParaRPr lang="es-ES" sz="800" b="1" dirty="0">
                <a:solidFill>
                  <a:srgbClr val="004B54"/>
                </a:solidFill>
                <a:latin typeface="Arial"/>
                <a:cs typeface="Arial"/>
              </a:endParaRPr>
            </a:p>
          </p:txBody>
        </p:sp>
        <p:grpSp>
          <p:nvGrpSpPr>
            <p:cNvPr id="61" name="Grupo 60"/>
            <p:cNvGrpSpPr/>
            <p:nvPr/>
          </p:nvGrpSpPr>
          <p:grpSpPr>
            <a:xfrm>
              <a:off x="634379" y="3400543"/>
              <a:ext cx="900000" cy="900000"/>
              <a:chOff x="441138" y="3185293"/>
              <a:chExt cx="900000" cy="900000"/>
            </a:xfrm>
          </p:grpSpPr>
          <p:sp>
            <p:nvSpPr>
              <p:cNvPr id="14" name="Elipse 13">
                <a:extLst>
                  <a:ext uri="{FF2B5EF4-FFF2-40B4-BE49-F238E27FC236}">
                    <a16:creationId xmlns="" xmlns:a16="http://schemas.microsoft.com/office/drawing/2014/main" id="{4AEABFB9-EE8D-3D42-9B9E-57AA9C3610F3}"/>
                  </a:ext>
                </a:extLst>
              </p:cNvPr>
              <p:cNvSpPr/>
              <p:nvPr/>
            </p:nvSpPr>
            <p:spPr>
              <a:xfrm>
                <a:off x="441138" y="3185293"/>
                <a:ext cx="900000" cy="900000"/>
              </a:xfrm>
              <a:prstGeom prst="ellipse">
                <a:avLst/>
              </a:prstGeom>
              <a:solidFill>
                <a:srgbClr val="004B54"/>
              </a:solidFill>
              <a:ln w="539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 sz="1100" dirty="0"/>
              </a:p>
            </p:txBody>
          </p:sp>
          <p:pic>
            <p:nvPicPr>
              <p:cNvPr id="45" name="Imagen 44"/>
              <p:cNvPicPr>
                <a:picLocks noChangeAspect="1"/>
              </p:cNvPicPr>
              <p:nvPr/>
            </p:nvPicPr>
            <p:blipFill rotWithShape="1"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biLevel thresh="25000"/>
              </a:blip>
              <a:srcRect l="27929" r="25871"/>
              <a:stretch/>
            </p:blipFill>
            <p:spPr>
              <a:xfrm>
                <a:off x="587106" y="3325059"/>
                <a:ext cx="608005" cy="612000"/>
              </a:xfrm>
              <a:prstGeom prst="rect">
                <a:avLst/>
              </a:prstGeom>
            </p:spPr>
          </p:pic>
        </p:grpSp>
      </p:grpSp>
      <p:grpSp>
        <p:nvGrpSpPr>
          <p:cNvPr id="124" name="Grupo 123"/>
          <p:cNvGrpSpPr/>
          <p:nvPr/>
        </p:nvGrpSpPr>
        <p:grpSpPr>
          <a:xfrm>
            <a:off x="3348212" y="1784114"/>
            <a:ext cx="1644582" cy="2761377"/>
            <a:chOff x="3348212" y="2317524"/>
            <a:chExt cx="1644582" cy="2761377"/>
          </a:xfrm>
        </p:grpSpPr>
        <p:grpSp>
          <p:nvGrpSpPr>
            <p:cNvPr id="73" name="Grupo 72"/>
            <p:cNvGrpSpPr/>
            <p:nvPr/>
          </p:nvGrpSpPr>
          <p:grpSpPr>
            <a:xfrm>
              <a:off x="3676901" y="3305290"/>
              <a:ext cx="900000" cy="900000"/>
              <a:chOff x="9244508" y="2447443"/>
              <a:chExt cx="900000" cy="900000"/>
            </a:xfrm>
          </p:grpSpPr>
          <p:sp>
            <p:nvSpPr>
              <p:cNvPr id="49" name="Elipse 48">
                <a:extLst>
                  <a:ext uri="{FF2B5EF4-FFF2-40B4-BE49-F238E27FC236}">
                    <a16:creationId xmlns="" xmlns:a16="http://schemas.microsoft.com/office/drawing/2014/main" id="{ED9756F2-B45F-994E-A9F5-6C06DCD6AAD0}"/>
                  </a:ext>
                </a:extLst>
              </p:cNvPr>
              <p:cNvSpPr/>
              <p:nvPr/>
            </p:nvSpPr>
            <p:spPr>
              <a:xfrm>
                <a:off x="9244508" y="2447443"/>
                <a:ext cx="900000" cy="900000"/>
              </a:xfrm>
              <a:prstGeom prst="ellipse">
                <a:avLst/>
              </a:prstGeom>
              <a:solidFill>
                <a:srgbClr val="006600"/>
              </a:solidFill>
              <a:ln w="539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 sz="1100" dirty="0"/>
              </a:p>
            </p:txBody>
          </p:sp>
          <p:pic>
            <p:nvPicPr>
              <p:cNvPr id="50" name="Imagen 49">
                <a:extLst>
                  <a:ext uri="{FF2B5EF4-FFF2-40B4-BE49-F238E27FC236}">
                    <a16:creationId xmlns="" xmlns:a16="http://schemas.microsoft.com/office/drawing/2014/main" id="{40B5B94E-74AD-CF40-B1DB-5442AEF7BE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410325" y="2569102"/>
                <a:ext cx="639965" cy="612000"/>
              </a:xfrm>
              <a:prstGeom prst="rect">
                <a:avLst/>
              </a:prstGeom>
            </p:spPr>
          </p:pic>
        </p:grpSp>
        <p:sp>
          <p:nvSpPr>
            <p:cNvPr id="46" name="CuadroTexto 45">
              <a:extLst>
                <a:ext uri="{FF2B5EF4-FFF2-40B4-BE49-F238E27FC236}">
                  <a16:creationId xmlns="" xmlns:a16="http://schemas.microsoft.com/office/drawing/2014/main" id="{ED69FF08-B077-D24F-8BEC-2BCE5AA9C143}"/>
                </a:ext>
              </a:extLst>
            </p:cNvPr>
            <p:cNvSpPr txBox="1"/>
            <p:nvPr/>
          </p:nvSpPr>
          <p:spPr>
            <a:xfrm>
              <a:off x="3511062" y="4796772"/>
              <a:ext cx="1225583" cy="28212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s-CL"/>
              </a:defPPr>
              <a:lvl1pPr algn="ctr">
                <a:lnSpc>
                  <a:spcPts val="1100"/>
                </a:lnSpc>
                <a:defRPr sz="8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  <a:cs typeface="Arial"/>
                </a:defRPr>
              </a:lvl1pPr>
            </a:lstStyle>
            <a:p>
              <a:r>
                <a:rPr lang="es-MX" dirty="0" smtClean="0"/>
                <a:t>Establece un comité de ministros para la SST</a:t>
              </a:r>
              <a:endParaRPr lang="es-ES" dirty="0"/>
            </a:p>
          </p:txBody>
        </p:sp>
        <p:sp>
          <p:nvSpPr>
            <p:cNvPr id="48" name="CuadroTexto 47">
              <a:extLst>
                <a:ext uri="{FF2B5EF4-FFF2-40B4-BE49-F238E27FC236}">
                  <a16:creationId xmlns="" xmlns:a16="http://schemas.microsoft.com/office/drawing/2014/main" id="{15C1C9DA-93AC-7A4F-A941-21B69ED42B31}"/>
                </a:ext>
              </a:extLst>
            </p:cNvPr>
            <p:cNvSpPr txBox="1"/>
            <p:nvPr/>
          </p:nvSpPr>
          <p:spPr>
            <a:xfrm>
              <a:off x="3348212" y="4332331"/>
              <a:ext cx="1561126" cy="33855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s-ES" sz="1100" b="1" dirty="0">
                  <a:solidFill>
                    <a:srgbClr val="83B827"/>
                  </a:solidFill>
                  <a:cs typeface="Arial"/>
                </a:rPr>
                <a:t>11 JUL 2011 </a:t>
              </a:r>
            </a:p>
            <a:p>
              <a:pPr algn="ctr"/>
              <a:r>
                <a:rPr lang="es-ES" sz="1100" b="1" dirty="0">
                  <a:solidFill>
                    <a:srgbClr val="006600"/>
                  </a:solidFill>
                  <a:cs typeface="Arial"/>
                </a:rPr>
                <a:t>Se promulga</a:t>
              </a:r>
            </a:p>
          </p:txBody>
        </p:sp>
        <p:sp>
          <p:nvSpPr>
            <p:cNvPr id="51" name="CuadroTexto 50">
              <a:extLst>
                <a:ext uri="{FF2B5EF4-FFF2-40B4-BE49-F238E27FC236}">
                  <a16:creationId xmlns="" xmlns:a16="http://schemas.microsoft.com/office/drawing/2014/main" id="{5E5789DE-E725-C44B-9B72-178A331C4F71}"/>
                </a:ext>
              </a:extLst>
            </p:cNvPr>
            <p:cNvSpPr txBox="1"/>
            <p:nvPr/>
          </p:nvSpPr>
          <p:spPr>
            <a:xfrm>
              <a:off x="3607274" y="2317524"/>
              <a:ext cx="112937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s-ES" sz="1200" b="1" dirty="0" smtClean="0">
                  <a:solidFill>
                    <a:srgbClr val="004C14"/>
                  </a:solidFill>
                  <a:latin typeface="Arial"/>
                  <a:cs typeface="Arial"/>
                </a:rPr>
                <a:t>DECRETO</a:t>
              </a:r>
              <a:r>
                <a:rPr lang="es-ES" sz="1200" b="1" dirty="0" smtClean="0">
                  <a:solidFill>
                    <a:srgbClr val="004B54"/>
                  </a:solidFill>
                  <a:latin typeface="Arial"/>
                  <a:cs typeface="Arial"/>
                </a:rPr>
                <a:t> </a:t>
              </a:r>
              <a:endParaRPr lang="es-ES" sz="1200" b="1" dirty="0">
                <a:solidFill>
                  <a:srgbClr val="004B54"/>
                </a:solidFill>
                <a:latin typeface="Arial"/>
                <a:cs typeface="Arial"/>
              </a:endParaRPr>
            </a:p>
          </p:txBody>
        </p:sp>
        <p:sp>
          <p:nvSpPr>
            <p:cNvPr id="52" name="CuadroTexto 51">
              <a:extLst>
                <a:ext uri="{FF2B5EF4-FFF2-40B4-BE49-F238E27FC236}">
                  <a16:creationId xmlns="" xmlns:a16="http://schemas.microsoft.com/office/drawing/2014/main" id="{524EE735-2000-E04E-9879-BD1FFC79E2D9}"/>
                </a:ext>
              </a:extLst>
            </p:cNvPr>
            <p:cNvSpPr txBox="1"/>
            <p:nvPr/>
          </p:nvSpPr>
          <p:spPr>
            <a:xfrm>
              <a:off x="3419712" y="2531937"/>
              <a:ext cx="150449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s-ES" sz="1600" b="1" dirty="0" smtClean="0">
                  <a:solidFill>
                    <a:srgbClr val="83B827"/>
                  </a:solidFill>
                  <a:cs typeface="Arial"/>
                </a:rPr>
                <a:t>20</a:t>
              </a:r>
              <a:endParaRPr lang="es-ES" sz="1600" b="1" dirty="0">
                <a:solidFill>
                  <a:srgbClr val="83B827"/>
                </a:solidFill>
                <a:cs typeface="Arial"/>
              </a:endParaRPr>
            </a:p>
          </p:txBody>
        </p:sp>
        <p:sp>
          <p:nvSpPr>
            <p:cNvPr id="53" name="CuadroTexto 52">
              <a:extLst>
                <a:ext uri="{FF2B5EF4-FFF2-40B4-BE49-F238E27FC236}">
                  <a16:creationId xmlns="" xmlns:a16="http://schemas.microsoft.com/office/drawing/2014/main" id="{39B5CE73-37A5-8840-9122-D2A0F039E712}"/>
                </a:ext>
              </a:extLst>
            </p:cNvPr>
            <p:cNvSpPr txBox="1"/>
            <p:nvPr/>
          </p:nvSpPr>
          <p:spPr>
            <a:xfrm>
              <a:off x="3435605" y="2845087"/>
              <a:ext cx="155718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s-MX" sz="800" b="1" dirty="0">
                  <a:solidFill>
                    <a:srgbClr val="004B54"/>
                  </a:solidFill>
                  <a:cs typeface="Arial"/>
                </a:rPr>
                <a:t>Ministerio del Trabajo y Previsión Social</a:t>
              </a:r>
            </a:p>
          </p:txBody>
        </p:sp>
      </p:grpSp>
      <p:grpSp>
        <p:nvGrpSpPr>
          <p:cNvPr id="96" name="Grupo 95"/>
          <p:cNvGrpSpPr/>
          <p:nvPr/>
        </p:nvGrpSpPr>
        <p:grpSpPr>
          <a:xfrm>
            <a:off x="6842299" y="1815468"/>
            <a:ext cx="1354365" cy="3100450"/>
            <a:chOff x="5099666" y="1936142"/>
            <a:chExt cx="1354365" cy="3100450"/>
          </a:xfrm>
        </p:grpSpPr>
        <p:sp>
          <p:nvSpPr>
            <p:cNvPr id="78" name="CuadroTexto 77">
              <a:extLst>
                <a:ext uri="{FF2B5EF4-FFF2-40B4-BE49-F238E27FC236}">
                  <a16:creationId xmlns="" xmlns:a16="http://schemas.microsoft.com/office/drawing/2014/main" id="{27B391EA-D951-F748-ACFE-8288BA11372E}"/>
                </a:ext>
              </a:extLst>
            </p:cNvPr>
            <p:cNvSpPr txBox="1"/>
            <p:nvPr/>
          </p:nvSpPr>
          <p:spPr>
            <a:xfrm>
              <a:off x="5099666" y="4544149"/>
              <a:ext cx="1354365" cy="49244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s-MX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/>
                </a:rPr>
                <a:t>Aprueba texto de la política nacional de seguridad y salud en el trabajo para el período 2024-2028</a:t>
              </a:r>
              <a:r>
                <a:rPr lang="es-E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  <a:cs typeface="Arial"/>
                </a:rPr>
                <a:t>.</a:t>
              </a:r>
              <a:endParaRPr lang="es-E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endParaRPr>
            </a:p>
          </p:txBody>
        </p:sp>
        <p:sp>
          <p:nvSpPr>
            <p:cNvPr id="79" name="CuadroTexto 78">
              <a:extLst>
                <a:ext uri="{FF2B5EF4-FFF2-40B4-BE49-F238E27FC236}">
                  <a16:creationId xmlns="" xmlns:a16="http://schemas.microsoft.com/office/drawing/2014/main" id="{37F67143-AE06-5340-9562-1D904499AB4F}"/>
                </a:ext>
              </a:extLst>
            </p:cNvPr>
            <p:cNvSpPr txBox="1"/>
            <p:nvPr/>
          </p:nvSpPr>
          <p:spPr>
            <a:xfrm>
              <a:off x="5228996" y="4055265"/>
              <a:ext cx="1017263" cy="33855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s-ES" sz="1100" b="1" dirty="0" smtClean="0">
                  <a:solidFill>
                    <a:srgbClr val="83B827"/>
                  </a:solidFill>
                  <a:latin typeface="Arial"/>
                  <a:cs typeface="Arial"/>
                </a:rPr>
                <a:t>19 ENE 2024 </a:t>
              </a:r>
              <a:endParaRPr lang="es-ES" sz="1100" b="1" dirty="0">
                <a:solidFill>
                  <a:srgbClr val="83B827"/>
                </a:solidFill>
                <a:latin typeface="Arial"/>
                <a:cs typeface="Arial"/>
              </a:endParaRPr>
            </a:p>
            <a:p>
              <a:pPr algn="ctr"/>
              <a:r>
                <a:rPr lang="es-ES" sz="1100" b="1" dirty="0">
                  <a:solidFill>
                    <a:srgbClr val="006600"/>
                  </a:solidFill>
                  <a:cs typeface="Arial"/>
                </a:rPr>
                <a:t>Se promulga</a:t>
              </a:r>
            </a:p>
          </p:txBody>
        </p:sp>
        <p:grpSp>
          <p:nvGrpSpPr>
            <p:cNvPr id="80" name="Grupo 79"/>
            <p:cNvGrpSpPr/>
            <p:nvPr/>
          </p:nvGrpSpPr>
          <p:grpSpPr>
            <a:xfrm>
              <a:off x="5281926" y="2985880"/>
              <a:ext cx="900000" cy="900000"/>
              <a:chOff x="5766724" y="2453514"/>
              <a:chExt cx="900000" cy="900000"/>
            </a:xfrm>
          </p:grpSpPr>
          <p:sp>
            <p:nvSpPr>
              <p:cNvPr id="81" name="Elipse 80">
                <a:extLst>
                  <a:ext uri="{FF2B5EF4-FFF2-40B4-BE49-F238E27FC236}">
                    <a16:creationId xmlns="" xmlns:a16="http://schemas.microsoft.com/office/drawing/2014/main" id="{D5F8041F-EE7D-5F45-99BE-9D9247A3A74E}"/>
                  </a:ext>
                </a:extLst>
              </p:cNvPr>
              <p:cNvSpPr/>
              <p:nvPr/>
            </p:nvSpPr>
            <p:spPr>
              <a:xfrm>
                <a:off x="5766724" y="2453514"/>
                <a:ext cx="900000" cy="900000"/>
              </a:xfrm>
              <a:prstGeom prst="ellipse">
                <a:avLst/>
              </a:prstGeom>
              <a:solidFill>
                <a:srgbClr val="006600">
                  <a:alpha val="70000"/>
                </a:srgbClr>
              </a:solidFill>
              <a:ln w="539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 sz="1100" dirty="0"/>
              </a:p>
            </p:txBody>
          </p:sp>
          <p:pic>
            <p:nvPicPr>
              <p:cNvPr id="82" name="Imagen 81">
                <a:extLst>
                  <a:ext uri="{FF2B5EF4-FFF2-40B4-BE49-F238E27FC236}">
                    <a16:creationId xmlns="" xmlns:a16="http://schemas.microsoft.com/office/drawing/2014/main" id="{6F642EBB-D75F-E444-A48A-11D18B1ABE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850390" y="2589041"/>
                <a:ext cx="639965" cy="612000"/>
              </a:xfrm>
              <a:prstGeom prst="rect">
                <a:avLst/>
              </a:prstGeom>
            </p:spPr>
          </p:pic>
        </p:grpSp>
        <p:sp>
          <p:nvSpPr>
            <p:cNvPr id="83" name="Rectángulo 82"/>
            <p:cNvSpPr/>
            <p:nvPr/>
          </p:nvSpPr>
          <p:spPr>
            <a:xfrm>
              <a:off x="5228996" y="2402843"/>
              <a:ext cx="99876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800" b="1" dirty="0">
                  <a:solidFill>
                    <a:srgbClr val="004B54"/>
                  </a:solidFill>
                  <a:cs typeface="Arial"/>
                </a:rPr>
                <a:t>Ministerio del Trabajo y Previsión Social</a:t>
              </a:r>
            </a:p>
          </p:txBody>
        </p:sp>
        <p:sp>
          <p:nvSpPr>
            <p:cNvPr id="85" name="CuadroTexto 84">
              <a:extLst>
                <a:ext uri="{FF2B5EF4-FFF2-40B4-BE49-F238E27FC236}">
                  <a16:creationId xmlns="" xmlns:a16="http://schemas.microsoft.com/office/drawing/2014/main" id="{89F41D42-C744-BE49-9528-D7D63A5D66CB}"/>
                </a:ext>
              </a:extLst>
            </p:cNvPr>
            <p:cNvSpPr txBox="1"/>
            <p:nvPr/>
          </p:nvSpPr>
          <p:spPr>
            <a:xfrm>
              <a:off x="5186448" y="1936142"/>
              <a:ext cx="1083863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s-ES" sz="1200" b="1" dirty="0" smtClean="0">
                  <a:solidFill>
                    <a:srgbClr val="004B54"/>
                  </a:solidFill>
                  <a:latin typeface="Arial"/>
                  <a:cs typeface="Arial"/>
                </a:rPr>
                <a:t>DECRETO</a:t>
              </a:r>
            </a:p>
            <a:p>
              <a:pPr algn="ctr"/>
              <a:r>
                <a:rPr lang="es-ES" b="1" dirty="0" smtClean="0">
                  <a:solidFill>
                    <a:srgbClr val="83B827"/>
                  </a:solidFill>
                  <a:latin typeface="Arial"/>
                  <a:cs typeface="Arial"/>
                </a:rPr>
                <a:t>2</a:t>
              </a:r>
            </a:p>
          </p:txBody>
        </p:sp>
      </p:grpSp>
      <p:grpSp>
        <p:nvGrpSpPr>
          <p:cNvPr id="107" name="Grupo 106"/>
          <p:cNvGrpSpPr/>
          <p:nvPr/>
        </p:nvGrpSpPr>
        <p:grpSpPr>
          <a:xfrm>
            <a:off x="5071942" y="820613"/>
            <a:ext cx="1432562" cy="2927874"/>
            <a:chOff x="1778717" y="1693220"/>
            <a:chExt cx="1432562" cy="2927874"/>
          </a:xfrm>
        </p:grpSpPr>
        <p:sp>
          <p:nvSpPr>
            <p:cNvPr id="108" name="CuadroTexto 107">
              <a:extLst>
                <a:ext uri="{FF2B5EF4-FFF2-40B4-BE49-F238E27FC236}">
                  <a16:creationId xmlns="" xmlns:a16="http://schemas.microsoft.com/office/drawing/2014/main" id="{82946D71-6A9D-DC4B-9404-252B4735A48D}"/>
                </a:ext>
              </a:extLst>
            </p:cNvPr>
            <p:cNvSpPr txBox="1"/>
            <p:nvPr/>
          </p:nvSpPr>
          <p:spPr>
            <a:xfrm>
              <a:off x="1962307" y="4197901"/>
              <a:ext cx="1046448" cy="42319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s-CL"/>
              </a:defPPr>
              <a:lvl1pPr algn="ctr">
                <a:lnSpc>
                  <a:spcPts val="1100"/>
                </a:lnSpc>
                <a:defRPr sz="8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  <a:cs typeface="Arial"/>
                </a:defRPr>
              </a:lvl1pPr>
            </a:lstStyle>
            <a:p>
              <a:r>
                <a:rPr lang="es-MX" dirty="0">
                  <a:latin typeface="+mn-lt"/>
                </a:rPr>
                <a:t>Promulga el convenio 190 sobre la violencia y el acoso de la </a:t>
              </a:r>
              <a:r>
                <a:rPr lang="es-MX" dirty="0" smtClean="0">
                  <a:latin typeface="+mn-lt"/>
                </a:rPr>
                <a:t>OIT</a:t>
              </a:r>
              <a:endParaRPr lang="es-ES" dirty="0">
                <a:latin typeface="+mn-lt"/>
              </a:endParaRPr>
            </a:p>
          </p:txBody>
        </p:sp>
        <p:sp>
          <p:nvSpPr>
            <p:cNvPr id="109" name="CuadroTexto 108">
              <a:extLst>
                <a:ext uri="{FF2B5EF4-FFF2-40B4-BE49-F238E27FC236}">
                  <a16:creationId xmlns="" xmlns:a16="http://schemas.microsoft.com/office/drawing/2014/main" id="{9576C957-0D07-CE41-A47E-794D5B63FE0D}"/>
                </a:ext>
              </a:extLst>
            </p:cNvPr>
            <p:cNvSpPr txBox="1"/>
            <p:nvPr/>
          </p:nvSpPr>
          <p:spPr>
            <a:xfrm>
              <a:off x="1911854" y="1693220"/>
              <a:ext cx="1129371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s-ES" sz="1200" b="1" dirty="0" smtClean="0">
                  <a:solidFill>
                    <a:srgbClr val="004C14"/>
                  </a:solidFill>
                  <a:latin typeface="Arial"/>
                  <a:cs typeface="Arial"/>
                </a:rPr>
                <a:t>DECRETO</a:t>
              </a:r>
              <a:r>
                <a:rPr lang="es-ES" sz="1200" b="1" dirty="0" smtClean="0">
                  <a:solidFill>
                    <a:srgbClr val="004B54"/>
                  </a:solidFill>
                  <a:latin typeface="Arial"/>
                  <a:cs typeface="Arial"/>
                </a:rPr>
                <a:t> </a:t>
              </a:r>
              <a:endParaRPr lang="es-ES" sz="1200" b="1" dirty="0">
                <a:solidFill>
                  <a:srgbClr val="004B54"/>
                </a:solidFill>
                <a:latin typeface="Arial"/>
                <a:cs typeface="Arial"/>
              </a:endParaRPr>
            </a:p>
            <a:p>
              <a:pPr algn="ctr"/>
              <a:r>
                <a:rPr lang="es-ES" b="1" dirty="0" smtClean="0">
                  <a:solidFill>
                    <a:srgbClr val="83B827"/>
                  </a:solidFill>
                  <a:latin typeface="Arial"/>
                  <a:cs typeface="Arial"/>
                </a:rPr>
                <a:t>122</a:t>
              </a:r>
              <a:endParaRPr lang="es-ES" b="1" dirty="0">
                <a:solidFill>
                  <a:srgbClr val="83B827"/>
                </a:solidFill>
                <a:latin typeface="Arial"/>
                <a:cs typeface="Arial"/>
              </a:endParaRPr>
            </a:p>
          </p:txBody>
        </p:sp>
        <p:sp>
          <p:nvSpPr>
            <p:cNvPr id="110" name="CuadroTexto 109">
              <a:extLst>
                <a:ext uri="{FF2B5EF4-FFF2-40B4-BE49-F238E27FC236}">
                  <a16:creationId xmlns="" xmlns:a16="http://schemas.microsoft.com/office/drawing/2014/main" id="{16D57534-5369-AD41-B87F-257A0068BB24}"/>
                </a:ext>
              </a:extLst>
            </p:cNvPr>
            <p:cNvSpPr txBox="1"/>
            <p:nvPr/>
          </p:nvSpPr>
          <p:spPr>
            <a:xfrm>
              <a:off x="1778717" y="3761135"/>
              <a:ext cx="1432562" cy="33855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s-ES" sz="1100" b="1" dirty="0" smtClean="0">
                  <a:solidFill>
                    <a:srgbClr val="83B827"/>
                  </a:solidFill>
                  <a:latin typeface="Arial"/>
                  <a:cs typeface="Arial"/>
                </a:rPr>
                <a:t>24 JUL 2023 </a:t>
              </a:r>
              <a:endParaRPr lang="es-ES" sz="1100" b="1" dirty="0">
                <a:solidFill>
                  <a:srgbClr val="83B827"/>
                </a:solidFill>
                <a:latin typeface="Arial"/>
                <a:cs typeface="Arial"/>
              </a:endParaRPr>
            </a:p>
            <a:p>
              <a:pPr algn="ctr"/>
              <a:r>
                <a:rPr lang="es-ES" sz="1100" b="1" dirty="0">
                  <a:solidFill>
                    <a:srgbClr val="006600"/>
                  </a:solidFill>
                  <a:cs typeface="Arial"/>
                </a:rPr>
                <a:t>Se </a:t>
              </a:r>
              <a:r>
                <a:rPr lang="es-ES" sz="1100" b="1" dirty="0" smtClean="0">
                  <a:solidFill>
                    <a:srgbClr val="006600"/>
                  </a:solidFill>
                  <a:cs typeface="Arial"/>
                </a:rPr>
                <a:t>promulga</a:t>
              </a:r>
              <a:endParaRPr lang="es-ES" sz="1100" b="1" dirty="0">
                <a:solidFill>
                  <a:srgbClr val="006600"/>
                </a:solidFill>
                <a:cs typeface="Arial"/>
              </a:endParaRPr>
            </a:p>
          </p:txBody>
        </p:sp>
        <p:sp>
          <p:nvSpPr>
            <p:cNvPr id="111" name="CuadroTexto 110">
              <a:extLst>
                <a:ext uri="{FF2B5EF4-FFF2-40B4-BE49-F238E27FC236}">
                  <a16:creationId xmlns="" xmlns:a16="http://schemas.microsoft.com/office/drawing/2014/main" id="{833CD9B3-018F-704F-81AB-77E138C1F58D}"/>
                </a:ext>
              </a:extLst>
            </p:cNvPr>
            <p:cNvSpPr txBox="1"/>
            <p:nvPr/>
          </p:nvSpPr>
          <p:spPr>
            <a:xfrm>
              <a:off x="1846095" y="2322881"/>
              <a:ext cx="119513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s-ES" sz="800" b="1" dirty="0">
                  <a:solidFill>
                    <a:srgbClr val="004B54"/>
                  </a:solidFill>
                  <a:cs typeface="Arial"/>
                </a:rPr>
                <a:t>Ministerio de Relaciones Exteriores</a:t>
              </a:r>
            </a:p>
          </p:txBody>
        </p:sp>
        <p:grpSp>
          <p:nvGrpSpPr>
            <p:cNvPr id="112" name="Grupo 111"/>
            <p:cNvGrpSpPr/>
            <p:nvPr/>
          </p:nvGrpSpPr>
          <p:grpSpPr>
            <a:xfrm>
              <a:off x="2002029" y="2751041"/>
              <a:ext cx="900000" cy="900000"/>
              <a:chOff x="2142656" y="2447443"/>
              <a:chExt cx="900000" cy="900000"/>
            </a:xfrm>
          </p:grpSpPr>
          <p:sp>
            <p:nvSpPr>
              <p:cNvPr id="113" name="Elipse 112">
                <a:extLst>
                  <a:ext uri="{FF2B5EF4-FFF2-40B4-BE49-F238E27FC236}">
                    <a16:creationId xmlns="" xmlns:a16="http://schemas.microsoft.com/office/drawing/2014/main" id="{D8B1806A-1827-5147-B0F6-A266DFAE2981}"/>
                  </a:ext>
                </a:extLst>
              </p:cNvPr>
              <p:cNvSpPr/>
              <p:nvPr/>
            </p:nvSpPr>
            <p:spPr>
              <a:xfrm>
                <a:off x="2142656" y="2447443"/>
                <a:ext cx="900000" cy="900000"/>
              </a:xfrm>
              <a:prstGeom prst="ellipse">
                <a:avLst/>
              </a:prstGeom>
              <a:solidFill>
                <a:srgbClr val="004B54"/>
              </a:solidFill>
              <a:ln w="539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 sz="1100" dirty="0"/>
              </a:p>
            </p:txBody>
          </p:sp>
          <p:pic>
            <p:nvPicPr>
              <p:cNvPr id="114" name="Imagen 113">
                <a:extLst>
                  <a:ext uri="{FF2B5EF4-FFF2-40B4-BE49-F238E27FC236}">
                    <a16:creationId xmlns="" xmlns:a16="http://schemas.microsoft.com/office/drawing/2014/main" id="{6D034A46-1CF1-4F49-92E0-988D1C2934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271500" y="2612257"/>
                <a:ext cx="639965" cy="612000"/>
              </a:xfrm>
              <a:prstGeom prst="rect">
                <a:avLst/>
              </a:prstGeom>
            </p:spPr>
          </p:pic>
        </p:grpSp>
      </p:grpSp>
      <p:sp>
        <p:nvSpPr>
          <p:cNvPr id="70" name="Rectángulo 69"/>
          <p:cNvSpPr/>
          <p:nvPr/>
        </p:nvSpPr>
        <p:spPr>
          <a:xfrm>
            <a:off x="365263" y="5732615"/>
            <a:ext cx="112615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600" dirty="0" smtClean="0">
                <a:solidFill>
                  <a:srgbClr val="004C14"/>
                </a:solidFill>
              </a:rPr>
              <a:t>Contiene </a:t>
            </a:r>
            <a:r>
              <a:rPr lang="es-MX" sz="1600" dirty="0">
                <a:solidFill>
                  <a:srgbClr val="004C14"/>
                </a:solidFill>
              </a:rPr>
              <a:t>obligaciones transversales para la gestión de los riesgos laborales por parte de las entidades empleadoras</a:t>
            </a:r>
            <a:r>
              <a:rPr lang="es-MX" sz="1600" dirty="0" smtClean="0">
                <a:solidFill>
                  <a:srgbClr val="004C14"/>
                </a:solidFill>
              </a:rPr>
              <a:t>, las personas trabajadoras y los OAL </a:t>
            </a:r>
            <a:r>
              <a:rPr lang="es-MX" sz="1600" dirty="0">
                <a:solidFill>
                  <a:srgbClr val="004C14"/>
                </a:solidFill>
              </a:rPr>
              <a:t>estableciendo normas para la constitución y funcionamiento de los CPHS, de los Departamentos de PR, de los Encargados de prevención de riesgos laborales, de los Delegados de </a:t>
            </a:r>
            <a:r>
              <a:rPr lang="es-MX" sz="1600" dirty="0" smtClean="0">
                <a:solidFill>
                  <a:srgbClr val="004C14"/>
                </a:solidFill>
              </a:rPr>
              <a:t>SST, </a:t>
            </a:r>
            <a:r>
              <a:rPr lang="es-MX" sz="1600" dirty="0">
                <a:solidFill>
                  <a:srgbClr val="004C14"/>
                </a:solidFill>
              </a:rPr>
              <a:t>de </a:t>
            </a:r>
            <a:r>
              <a:rPr lang="es-MX" sz="1600" dirty="0" smtClean="0">
                <a:solidFill>
                  <a:srgbClr val="004C14"/>
                </a:solidFill>
              </a:rPr>
              <a:t>los sistemas </a:t>
            </a:r>
            <a:r>
              <a:rPr lang="es-MX" sz="1600" dirty="0">
                <a:solidFill>
                  <a:srgbClr val="004C14"/>
                </a:solidFill>
              </a:rPr>
              <a:t>de gestión de SST, entre otras materias.</a:t>
            </a:r>
            <a:endParaRPr lang="es-MX" sz="1600" dirty="0" smtClean="0">
              <a:solidFill>
                <a:srgbClr val="004C14"/>
              </a:solidFill>
            </a:endParaRPr>
          </a:p>
        </p:txBody>
      </p:sp>
      <p:grpSp>
        <p:nvGrpSpPr>
          <p:cNvPr id="103" name="Grupo 102"/>
          <p:cNvGrpSpPr/>
          <p:nvPr/>
        </p:nvGrpSpPr>
        <p:grpSpPr>
          <a:xfrm>
            <a:off x="9912446" y="1872664"/>
            <a:ext cx="1573082" cy="3356570"/>
            <a:chOff x="9912446" y="2406074"/>
            <a:chExt cx="1573082" cy="3356570"/>
          </a:xfrm>
        </p:grpSpPr>
        <p:sp>
          <p:nvSpPr>
            <p:cNvPr id="104" name="Elipse 103">
              <a:extLst>
                <a:ext uri="{FF2B5EF4-FFF2-40B4-BE49-F238E27FC236}">
                  <a16:creationId xmlns="" xmlns:a16="http://schemas.microsoft.com/office/drawing/2014/main" id="{ED9756F2-B45F-994E-A9F5-6C06DCD6AAD0}"/>
                </a:ext>
              </a:extLst>
            </p:cNvPr>
            <p:cNvSpPr/>
            <p:nvPr/>
          </p:nvSpPr>
          <p:spPr>
            <a:xfrm>
              <a:off x="10179394" y="3362908"/>
              <a:ext cx="900000" cy="900000"/>
            </a:xfrm>
            <a:prstGeom prst="ellipse">
              <a:avLst/>
            </a:prstGeom>
            <a:solidFill>
              <a:srgbClr val="13C045"/>
            </a:solidFill>
            <a:ln w="539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L" sz="1100" dirty="0"/>
            </a:p>
          </p:txBody>
        </p:sp>
        <p:pic>
          <p:nvPicPr>
            <p:cNvPr id="105" name="Imagen 104">
              <a:extLst>
                <a:ext uri="{FF2B5EF4-FFF2-40B4-BE49-F238E27FC236}">
                  <a16:creationId xmlns="" xmlns:a16="http://schemas.microsoft.com/office/drawing/2014/main" id="{40B5B94E-74AD-CF40-B1DB-5442AEF7BE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45211" y="3484567"/>
              <a:ext cx="639965" cy="612000"/>
            </a:xfrm>
            <a:prstGeom prst="rect">
              <a:avLst/>
            </a:prstGeom>
          </p:spPr>
        </p:pic>
        <p:sp>
          <p:nvSpPr>
            <p:cNvPr id="106" name="CuadroTexto 105">
              <a:extLst>
                <a:ext uri="{FF2B5EF4-FFF2-40B4-BE49-F238E27FC236}">
                  <a16:creationId xmlns="" xmlns:a16="http://schemas.microsoft.com/office/drawing/2014/main" id="{ED69FF08-B077-D24F-8BEC-2BCE5AA9C143}"/>
                </a:ext>
              </a:extLst>
            </p:cNvPr>
            <p:cNvSpPr txBox="1"/>
            <p:nvPr/>
          </p:nvSpPr>
          <p:spPr>
            <a:xfrm>
              <a:off x="9956578" y="4916258"/>
              <a:ext cx="1516994" cy="84638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s-CL"/>
              </a:defPPr>
              <a:lvl1pPr algn="ctr">
                <a:lnSpc>
                  <a:spcPts val="1100"/>
                </a:lnSpc>
                <a:defRPr sz="8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  <a:cs typeface="Arial"/>
                </a:defRPr>
              </a:lvl1pPr>
            </a:lstStyle>
            <a:p>
              <a:r>
                <a:rPr lang="es-MX" dirty="0" smtClean="0"/>
                <a:t>Aprueba nuevo reglamento sobre gestión preventiva de los riesgos laborales para un entorno de trabajo seguro y saludable. </a:t>
              </a:r>
              <a:r>
                <a:rPr lang="es-MX" b="1" dirty="0" smtClean="0"/>
                <a:t>Entra en vigencia el 1 de febrero 2025</a:t>
              </a:r>
              <a:r>
                <a:rPr lang="es-MX" dirty="0" smtClean="0"/>
                <a:t>.</a:t>
              </a:r>
              <a:endParaRPr lang="es-ES" dirty="0"/>
            </a:p>
          </p:txBody>
        </p:sp>
        <p:sp>
          <p:nvSpPr>
            <p:cNvPr id="115" name="CuadroTexto 114">
              <a:extLst>
                <a:ext uri="{FF2B5EF4-FFF2-40B4-BE49-F238E27FC236}">
                  <a16:creationId xmlns="" xmlns:a16="http://schemas.microsoft.com/office/drawing/2014/main" id="{15C1C9DA-93AC-7A4F-A941-21B69ED42B31}"/>
                </a:ext>
              </a:extLst>
            </p:cNvPr>
            <p:cNvSpPr txBox="1"/>
            <p:nvPr/>
          </p:nvSpPr>
          <p:spPr>
            <a:xfrm>
              <a:off x="9912446" y="4451817"/>
              <a:ext cx="1561126" cy="33855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s-ES" sz="1100" b="1" dirty="0" smtClean="0">
                  <a:solidFill>
                    <a:srgbClr val="83B827"/>
                  </a:solidFill>
                  <a:cs typeface="Arial"/>
                </a:rPr>
                <a:t>27 JULIO 2024 </a:t>
              </a:r>
              <a:endParaRPr lang="es-ES" sz="1100" b="1" dirty="0">
                <a:solidFill>
                  <a:srgbClr val="83B827"/>
                </a:solidFill>
                <a:cs typeface="Arial"/>
              </a:endParaRPr>
            </a:p>
            <a:p>
              <a:pPr algn="ctr"/>
              <a:r>
                <a:rPr lang="es-ES" sz="1100" b="1" dirty="0" smtClean="0">
                  <a:solidFill>
                    <a:srgbClr val="006600"/>
                  </a:solidFill>
                  <a:cs typeface="Arial"/>
                </a:rPr>
                <a:t>Se publica</a:t>
              </a:r>
              <a:endParaRPr lang="es-ES" sz="1100" b="1" dirty="0">
                <a:solidFill>
                  <a:srgbClr val="006600"/>
                </a:solidFill>
                <a:cs typeface="Arial"/>
              </a:endParaRPr>
            </a:p>
          </p:txBody>
        </p:sp>
        <p:sp>
          <p:nvSpPr>
            <p:cNvPr id="117" name="CuadroTexto 116">
              <a:extLst>
                <a:ext uri="{FF2B5EF4-FFF2-40B4-BE49-F238E27FC236}">
                  <a16:creationId xmlns="" xmlns:a16="http://schemas.microsoft.com/office/drawing/2014/main" id="{5E5789DE-E725-C44B-9B72-178A331C4F71}"/>
                </a:ext>
              </a:extLst>
            </p:cNvPr>
            <p:cNvSpPr txBox="1"/>
            <p:nvPr/>
          </p:nvSpPr>
          <p:spPr>
            <a:xfrm>
              <a:off x="10100008" y="2406074"/>
              <a:ext cx="1129371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s-ES" sz="1200" b="1" dirty="0" smtClean="0">
                  <a:solidFill>
                    <a:srgbClr val="004C14"/>
                  </a:solidFill>
                  <a:latin typeface="Arial"/>
                  <a:cs typeface="Arial"/>
                </a:rPr>
                <a:t>DECRETO</a:t>
              </a:r>
              <a:r>
                <a:rPr lang="es-ES" sz="1200" b="1" dirty="0" smtClean="0">
                  <a:solidFill>
                    <a:srgbClr val="004B54"/>
                  </a:solidFill>
                  <a:latin typeface="Arial"/>
                  <a:cs typeface="Arial"/>
                </a:rPr>
                <a:t> </a:t>
              </a:r>
              <a:endParaRPr lang="es-ES" sz="1200" b="1" dirty="0">
                <a:solidFill>
                  <a:srgbClr val="004B54"/>
                </a:solidFill>
                <a:latin typeface="Arial"/>
                <a:cs typeface="Arial"/>
              </a:endParaRPr>
            </a:p>
          </p:txBody>
        </p:sp>
        <p:sp>
          <p:nvSpPr>
            <p:cNvPr id="118" name="CuadroTexto 117">
              <a:extLst>
                <a:ext uri="{FF2B5EF4-FFF2-40B4-BE49-F238E27FC236}">
                  <a16:creationId xmlns="" xmlns:a16="http://schemas.microsoft.com/office/drawing/2014/main" id="{524EE735-2000-E04E-9879-BD1FFC79E2D9}"/>
                </a:ext>
              </a:extLst>
            </p:cNvPr>
            <p:cNvSpPr txBox="1"/>
            <p:nvPr/>
          </p:nvSpPr>
          <p:spPr>
            <a:xfrm>
              <a:off x="9912446" y="2620487"/>
              <a:ext cx="150449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s-ES" sz="1600" b="1" dirty="0" smtClean="0">
                  <a:solidFill>
                    <a:srgbClr val="83B827"/>
                  </a:solidFill>
                  <a:cs typeface="Arial"/>
                </a:rPr>
                <a:t>44</a:t>
              </a:r>
              <a:endParaRPr lang="es-ES" sz="1600" b="1" dirty="0">
                <a:solidFill>
                  <a:srgbClr val="83B827"/>
                </a:solidFill>
                <a:cs typeface="Arial"/>
              </a:endParaRPr>
            </a:p>
          </p:txBody>
        </p:sp>
        <p:sp>
          <p:nvSpPr>
            <p:cNvPr id="119" name="CuadroTexto 118">
              <a:extLst>
                <a:ext uri="{FF2B5EF4-FFF2-40B4-BE49-F238E27FC236}">
                  <a16:creationId xmlns="" xmlns:a16="http://schemas.microsoft.com/office/drawing/2014/main" id="{39B5CE73-37A5-8840-9122-D2A0F039E712}"/>
                </a:ext>
              </a:extLst>
            </p:cNvPr>
            <p:cNvSpPr txBox="1"/>
            <p:nvPr/>
          </p:nvSpPr>
          <p:spPr>
            <a:xfrm>
              <a:off x="9928339" y="2933637"/>
              <a:ext cx="155718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s-MX" sz="800" b="1" dirty="0">
                  <a:solidFill>
                    <a:srgbClr val="004B54"/>
                  </a:solidFill>
                  <a:cs typeface="Arial"/>
                </a:rPr>
                <a:t>Ministerio del Trabajo y Previsión Social</a:t>
              </a:r>
            </a:p>
          </p:txBody>
        </p:sp>
      </p:grpSp>
      <p:grpSp>
        <p:nvGrpSpPr>
          <p:cNvPr id="120" name="Grupo 119"/>
          <p:cNvGrpSpPr/>
          <p:nvPr/>
        </p:nvGrpSpPr>
        <p:grpSpPr>
          <a:xfrm>
            <a:off x="8379263" y="860818"/>
            <a:ext cx="1225304" cy="3225971"/>
            <a:chOff x="6705181" y="2145622"/>
            <a:chExt cx="1225304" cy="3225971"/>
          </a:xfrm>
        </p:grpSpPr>
        <p:sp>
          <p:nvSpPr>
            <p:cNvPr id="121" name="CuadroTexto 120">
              <a:extLst>
                <a:ext uri="{FF2B5EF4-FFF2-40B4-BE49-F238E27FC236}">
                  <a16:creationId xmlns="" xmlns:a16="http://schemas.microsoft.com/office/drawing/2014/main" id="{ED69FF08-B077-D24F-8BEC-2BCE5AA9C143}"/>
                </a:ext>
              </a:extLst>
            </p:cNvPr>
            <p:cNvSpPr txBox="1"/>
            <p:nvPr/>
          </p:nvSpPr>
          <p:spPr>
            <a:xfrm>
              <a:off x="6718759" y="4819262"/>
              <a:ext cx="1211726" cy="552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s-CL"/>
              </a:defPPr>
              <a:lvl1pPr algn="ctr">
                <a:lnSpc>
                  <a:spcPts val="1100"/>
                </a:lnSpc>
                <a:defRPr sz="8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  <a:cs typeface="Arial"/>
                </a:defRPr>
              </a:lvl1pPr>
            </a:lstStyle>
            <a:p>
              <a:r>
                <a:rPr lang="es-MX" dirty="0"/>
                <a:t>Convenio de</a:t>
              </a:r>
            </a:p>
            <a:p>
              <a:r>
                <a:rPr lang="es-MX" dirty="0"/>
                <a:t>la OIT N° 155 sobre seguridad y salud de los trabajadores</a:t>
              </a:r>
              <a:endParaRPr lang="es-ES" dirty="0"/>
            </a:p>
          </p:txBody>
        </p:sp>
        <p:sp>
          <p:nvSpPr>
            <p:cNvPr id="125" name="CuadroTexto 124">
              <a:extLst>
                <a:ext uri="{FF2B5EF4-FFF2-40B4-BE49-F238E27FC236}">
                  <a16:creationId xmlns="" xmlns:a16="http://schemas.microsoft.com/office/drawing/2014/main" id="{3389A507-37D0-E847-80DE-B0EB75072B1F}"/>
                </a:ext>
              </a:extLst>
            </p:cNvPr>
            <p:cNvSpPr txBox="1"/>
            <p:nvPr/>
          </p:nvSpPr>
          <p:spPr>
            <a:xfrm>
              <a:off x="6738061" y="2145622"/>
              <a:ext cx="1129371" cy="46166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s-ES" sz="1200" b="1" dirty="0" smtClean="0">
                  <a:solidFill>
                    <a:srgbClr val="004C14"/>
                  </a:solidFill>
                  <a:latin typeface="Arial"/>
                  <a:cs typeface="Arial"/>
                </a:rPr>
                <a:t>CONVENIO</a:t>
              </a:r>
            </a:p>
            <a:p>
              <a:pPr algn="ctr"/>
              <a:r>
                <a:rPr lang="es-ES" b="1" dirty="0" smtClean="0">
                  <a:solidFill>
                    <a:srgbClr val="83B827"/>
                  </a:solidFill>
                  <a:latin typeface="Arial"/>
                  <a:cs typeface="Arial"/>
                </a:rPr>
                <a:t>155</a:t>
              </a:r>
            </a:p>
          </p:txBody>
        </p:sp>
        <p:grpSp>
          <p:nvGrpSpPr>
            <p:cNvPr id="126" name="Grupo 125"/>
            <p:cNvGrpSpPr/>
            <p:nvPr/>
          </p:nvGrpSpPr>
          <p:grpSpPr>
            <a:xfrm>
              <a:off x="6826392" y="3164189"/>
              <a:ext cx="900000" cy="900000"/>
              <a:chOff x="3883879" y="3181059"/>
              <a:chExt cx="900000" cy="900000"/>
            </a:xfrm>
          </p:grpSpPr>
          <p:sp>
            <p:nvSpPr>
              <p:cNvPr id="129" name="Elipse 128">
                <a:extLst>
                  <a:ext uri="{FF2B5EF4-FFF2-40B4-BE49-F238E27FC236}">
                    <a16:creationId xmlns="" xmlns:a16="http://schemas.microsoft.com/office/drawing/2014/main" id="{ED9756F2-B45F-994E-A9F5-6C06DCD6AAD0}"/>
                  </a:ext>
                </a:extLst>
              </p:cNvPr>
              <p:cNvSpPr/>
              <p:nvPr/>
            </p:nvSpPr>
            <p:spPr>
              <a:xfrm>
                <a:off x="3883879" y="3181059"/>
                <a:ext cx="900000" cy="900000"/>
              </a:xfrm>
              <a:prstGeom prst="ellipse">
                <a:avLst/>
              </a:prstGeom>
              <a:solidFill>
                <a:srgbClr val="006600"/>
              </a:solidFill>
              <a:ln w="539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L" sz="1100" dirty="0"/>
              </a:p>
            </p:txBody>
          </p:sp>
          <p:pic>
            <p:nvPicPr>
              <p:cNvPr id="130" name="Imagen 129">
                <a:extLst>
                  <a:ext uri="{FF2B5EF4-FFF2-40B4-BE49-F238E27FC236}">
                    <a16:creationId xmlns="" xmlns:a16="http://schemas.microsoft.com/office/drawing/2014/main" id="{40B5B94E-74AD-CF40-B1DB-5442AEF7BE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996502" y="3290350"/>
                <a:ext cx="639965" cy="612000"/>
              </a:xfrm>
              <a:prstGeom prst="rect">
                <a:avLst/>
              </a:prstGeom>
            </p:spPr>
          </p:pic>
        </p:grpSp>
        <p:sp>
          <p:nvSpPr>
            <p:cNvPr id="127" name="CuadroTexto 126">
              <a:extLst>
                <a:ext uri="{FF2B5EF4-FFF2-40B4-BE49-F238E27FC236}">
                  <a16:creationId xmlns="" xmlns:a16="http://schemas.microsoft.com/office/drawing/2014/main" id="{833CD9B3-018F-704F-81AB-77E138C1F58D}"/>
                </a:ext>
              </a:extLst>
            </p:cNvPr>
            <p:cNvSpPr txBox="1"/>
            <p:nvPr/>
          </p:nvSpPr>
          <p:spPr>
            <a:xfrm>
              <a:off x="6705181" y="2706512"/>
              <a:ext cx="1195130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s-ES" sz="800" b="1" dirty="0" smtClean="0">
                  <a:solidFill>
                    <a:srgbClr val="004B54"/>
                  </a:solidFill>
                  <a:cs typeface="Arial"/>
                </a:rPr>
                <a:t>Organización Internacional del Trabajo (OIT)</a:t>
              </a:r>
              <a:endParaRPr lang="es-ES" sz="800" b="1" dirty="0">
                <a:solidFill>
                  <a:srgbClr val="004B54"/>
                </a:solidFill>
                <a:cs typeface="Arial"/>
              </a:endParaRPr>
            </a:p>
          </p:txBody>
        </p:sp>
        <p:sp>
          <p:nvSpPr>
            <p:cNvPr id="128" name="CuadroTexto 127">
              <a:extLst>
                <a:ext uri="{FF2B5EF4-FFF2-40B4-BE49-F238E27FC236}">
                  <a16:creationId xmlns="" xmlns:a16="http://schemas.microsoft.com/office/drawing/2014/main" id="{15C1C9DA-93AC-7A4F-A941-21B69ED42B31}"/>
                </a:ext>
              </a:extLst>
            </p:cNvPr>
            <p:cNvSpPr txBox="1"/>
            <p:nvPr/>
          </p:nvSpPr>
          <p:spPr>
            <a:xfrm>
              <a:off x="6848235" y="4197435"/>
              <a:ext cx="909022" cy="5078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s-ES" sz="1100" b="1" dirty="0">
                  <a:solidFill>
                    <a:srgbClr val="83B827"/>
                  </a:solidFill>
                  <a:latin typeface="+mj-lt"/>
                  <a:cs typeface="Arial"/>
                </a:rPr>
                <a:t>*Objetivo del decreto 2 pendiente</a:t>
              </a:r>
              <a:endParaRPr lang="es-ES" sz="1100" b="1" dirty="0">
                <a:solidFill>
                  <a:srgbClr val="006600"/>
                </a:solidFill>
                <a:latin typeface="+mj-lt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302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Objetivos y principios del DTO N° 44</a:t>
            </a:r>
            <a:br>
              <a:rPr lang="es-MX" dirty="0"/>
            </a:br>
            <a:endParaRPr lang="es-CL" dirty="0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12"/>
          </p:nvPr>
        </p:nvSpPr>
        <p:spPr>
          <a:xfrm>
            <a:off x="3931187" y="2136385"/>
            <a:ext cx="7857160" cy="1092077"/>
          </a:xfrm>
        </p:spPr>
        <p:txBody>
          <a:bodyPr/>
          <a:lstStyle/>
          <a:p>
            <a:pPr marL="0" indent="0" algn="just">
              <a:buNone/>
            </a:pPr>
            <a:r>
              <a:rPr lang="es-MX" sz="1600" dirty="0"/>
              <a:t>E</a:t>
            </a:r>
            <a:r>
              <a:rPr lang="es-MX" sz="1600" dirty="0" smtClean="0"/>
              <a:t>stablecer </a:t>
            </a:r>
            <a:r>
              <a:rPr lang="es-MX" sz="1600" dirty="0"/>
              <a:t>las medidas necesarias para </a:t>
            </a:r>
            <a:r>
              <a:rPr lang="es-MX" sz="1600" b="1" dirty="0"/>
              <a:t>garantizar la seguridad y salud de los trabajadores</a:t>
            </a:r>
            <a:r>
              <a:rPr lang="es-MX" sz="1600" dirty="0"/>
              <a:t> mediante la identificación, evaluación, y control de los riesgos asociados con sus actividades </a:t>
            </a:r>
            <a:r>
              <a:rPr lang="es-MX" sz="1600" dirty="0" smtClean="0"/>
              <a:t>laborales, estableciendo los </a:t>
            </a:r>
            <a:r>
              <a:rPr lang="es-MX" sz="1600" b="1" dirty="0"/>
              <a:t>roles y obligaciones </a:t>
            </a:r>
            <a:r>
              <a:rPr lang="es-MX" sz="1600" dirty="0"/>
              <a:t>de los </a:t>
            </a:r>
            <a:r>
              <a:rPr lang="es-MX" sz="1600" dirty="0" smtClean="0"/>
              <a:t>distintos responsables de </a:t>
            </a:r>
            <a:r>
              <a:rPr lang="es-MX" sz="1600" dirty="0"/>
              <a:t>la gestión </a:t>
            </a:r>
            <a:r>
              <a:rPr lang="es-MX" sz="1600" dirty="0" smtClean="0"/>
              <a:t>preventiva.</a:t>
            </a:r>
          </a:p>
          <a:p>
            <a:pPr marL="0" indent="0" algn="just">
              <a:buNone/>
            </a:pPr>
            <a:endParaRPr lang="es-MX" sz="1600" dirty="0"/>
          </a:p>
          <a:p>
            <a:pPr marL="0" indent="0" algn="just">
              <a:buNone/>
            </a:pPr>
            <a:endParaRPr lang="es-MX" sz="1600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6</a:t>
            </a:fld>
            <a:endParaRPr lang="es-CL" dirty="0"/>
          </a:p>
        </p:txBody>
      </p:sp>
      <p:grpSp>
        <p:nvGrpSpPr>
          <p:cNvPr id="10" name="Grupo 9"/>
          <p:cNvGrpSpPr/>
          <p:nvPr/>
        </p:nvGrpSpPr>
        <p:grpSpPr>
          <a:xfrm>
            <a:off x="4740864" y="3643268"/>
            <a:ext cx="1937148" cy="780326"/>
            <a:chOff x="6387848" y="3429000"/>
            <a:chExt cx="2952000" cy="780326"/>
          </a:xfrm>
        </p:grpSpPr>
        <p:sp>
          <p:nvSpPr>
            <p:cNvPr id="9" name="Rectángulo redondeado 8"/>
            <p:cNvSpPr/>
            <p:nvPr/>
          </p:nvSpPr>
          <p:spPr>
            <a:xfrm>
              <a:off x="6387848" y="3429000"/>
              <a:ext cx="2952000" cy="780326"/>
            </a:xfrm>
            <a:prstGeom prst="roundRect">
              <a:avLst/>
            </a:prstGeom>
            <a:solidFill>
              <a:srgbClr val="EAEADE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l"/>
              <a:endParaRPr lang="es-CL" sz="1400" dirty="0">
                <a:solidFill>
                  <a:srgbClr val="13C045"/>
                </a:solidFill>
              </a:endParaRPr>
            </a:p>
          </p:txBody>
        </p:sp>
        <p:sp>
          <p:nvSpPr>
            <p:cNvPr id="2" name="Rectángulo 1"/>
            <p:cNvSpPr/>
            <p:nvPr/>
          </p:nvSpPr>
          <p:spPr>
            <a:xfrm>
              <a:off x="6714232" y="3432725"/>
              <a:ext cx="2324264" cy="738664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algn="ctr"/>
              <a:r>
                <a:rPr lang="es-MX" sz="1400" dirty="0">
                  <a:solidFill>
                    <a:srgbClr val="13C045"/>
                  </a:solidFill>
                </a:rPr>
                <a:t>Obligaciones de las entidades empleadoras</a:t>
              </a:r>
            </a:p>
          </p:txBody>
        </p:sp>
      </p:grpSp>
      <p:grpSp>
        <p:nvGrpSpPr>
          <p:cNvPr id="11" name="Grupo 10"/>
          <p:cNvGrpSpPr/>
          <p:nvPr/>
        </p:nvGrpSpPr>
        <p:grpSpPr>
          <a:xfrm>
            <a:off x="8645768" y="3650434"/>
            <a:ext cx="1895790" cy="780326"/>
            <a:chOff x="6387848" y="3429000"/>
            <a:chExt cx="2952000" cy="780326"/>
          </a:xfrm>
        </p:grpSpPr>
        <p:sp>
          <p:nvSpPr>
            <p:cNvPr id="12" name="Rectángulo redondeado 11"/>
            <p:cNvSpPr/>
            <p:nvPr/>
          </p:nvSpPr>
          <p:spPr>
            <a:xfrm>
              <a:off x="6387848" y="3429000"/>
              <a:ext cx="2952000" cy="780326"/>
            </a:xfrm>
            <a:prstGeom prst="roundRect">
              <a:avLst/>
            </a:prstGeom>
            <a:solidFill>
              <a:srgbClr val="EAEADE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l"/>
              <a:endParaRPr lang="es-CL" sz="1400" dirty="0">
                <a:solidFill>
                  <a:srgbClr val="13C045"/>
                </a:solidFill>
              </a:endParaRPr>
            </a:p>
          </p:txBody>
        </p:sp>
        <p:sp>
          <p:nvSpPr>
            <p:cNvPr id="13" name="Rectángulo 12"/>
            <p:cNvSpPr/>
            <p:nvPr/>
          </p:nvSpPr>
          <p:spPr>
            <a:xfrm>
              <a:off x="6649756" y="3439075"/>
              <a:ext cx="2324264" cy="738664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algn="ctr"/>
              <a:r>
                <a:rPr lang="es-MX" sz="1400" dirty="0">
                  <a:solidFill>
                    <a:srgbClr val="13C045"/>
                  </a:solidFill>
                </a:rPr>
                <a:t>Obligaciones de las personas trabajadoras</a:t>
              </a:r>
            </a:p>
          </p:txBody>
        </p:sp>
      </p:grpSp>
      <p:grpSp>
        <p:nvGrpSpPr>
          <p:cNvPr id="14" name="Grupo 13"/>
          <p:cNvGrpSpPr/>
          <p:nvPr/>
        </p:nvGrpSpPr>
        <p:grpSpPr>
          <a:xfrm>
            <a:off x="6807939" y="4950823"/>
            <a:ext cx="2124000" cy="780326"/>
            <a:chOff x="6031523" y="3429000"/>
            <a:chExt cx="2952000" cy="780326"/>
          </a:xfrm>
        </p:grpSpPr>
        <p:sp>
          <p:nvSpPr>
            <p:cNvPr id="15" name="Rectángulo redondeado 14"/>
            <p:cNvSpPr/>
            <p:nvPr/>
          </p:nvSpPr>
          <p:spPr>
            <a:xfrm>
              <a:off x="6031523" y="3429000"/>
              <a:ext cx="2952000" cy="780326"/>
            </a:xfrm>
            <a:prstGeom prst="roundRect">
              <a:avLst/>
            </a:prstGeom>
            <a:solidFill>
              <a:srgbClr val="EAEADE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l"/>
              <a:endParaRPr lang="es-CL" sz="1400" dirty="0">
                <a:solidFill>
                  <a:srgbClr val="13C045"/>
                </a:solidFill>
              </a:endParaRPr>
            </a:p>
          </p:txBody>
        </p:sp>
        <p:sp>
          <p:nvSpPr>
            <p:cNvPr id="16" name="Rectángulo 15"/>
            <p:cNvSpPr/>
            <p:nvPr/>
          </p:nvSpPr>
          <p:spPr>
            <a:xfrm>
              <a:off x="6135923" y="3444453"/>
              <a:ext cx="2743200" cy="738664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algn="ctr"/>
              <a:r>
                <a:rPr lang="es-MX" sz="1400" dirty="0">
                  <a:solidFill>
                    <a:srgbClr val="13C045"/>
                  </a:solidFill>
                </a:rPr>
                <a:t>Obligaciones de los organismos administradores</a:t>
              </a:r>
            </a:p>
          </p:txBody>
        </p:sp>
      </p:grpSp>
      <p:sp>
        <p:nvSpPr>
          <p:cNvPr id="17" name="Flecha izquierda y derecha 16"/>
          <p:cNvSpPr/>
          <p:nvPr/>
        </p:nvSpPr>
        <p:spPr>
          <a:xfrm>
            <a:off x="7262317" y="3762654"/>
            <a:ext cx="1116000" cy="504000"/>
          </a:xfrm>
          <a:prstGeom prst="left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18" name="Flecha izquierda y derecha 17"/>
          <p:cNvSpPr/>
          <p:nvPr/>
        </p:nvSpPr>
        <p:spPr>
          <a:xfrm rot="5400000">
            <a:off x="7485463" y="4004556"/>
            <a:ext cx="684000" cy="468000"/>
          </a:xfrm>
          <a:prstGeom prst="left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20" name="Subtítulo 5"/>
          <p:cNvSpPr txBox="1">
            <a:spLocks/>
          </p:cNvSpPr>
          <p:nvPr/>
        </p:nvSpPr>
        <p:spPr>
          <a:xfrm>
            <a:off x="447578" y="1418624"/>
            <a:ext cx="3271469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s-ES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lang="es-ES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defRPr lang="es-ES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lang="es-CL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1800" b="1" dirty="0" smtClean="0">
                <a:solidFill>
                  <a:srgbClr val="13C045"/>
                </a:solidFill>
              </a:rPr>
              <a:t>PRINCIPAL OBJETIVO</a:t>
            </a:r>
            <a:endParaRPr lang="es-CL" sz="1800" b="1" dirty="0">
              <a:solidFill>
                <a:srgbClr val="13C045"/>
              </a:solidFill>
            </a:endParaRPr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195" y="1859097"/>
            <a:ext cx="2471420" cy="31877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Cheurón 21"/>
          <p:cNvSpPr/>
          <p:nvPr/>
        </p:nvSpPr>
        <p:spPr>
          <a:xfrm>
            <a:off x="3344240" y="2063552"/>
            <a:ext cx="420129" cy="1198606"/>
          </a:xfrm>
          <a:prstGeom prst="chevron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83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195" y="1844616"/>
            <a:ext cx="2471685" cy="3180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Objetivos y principios del DTO N° 44</a:t>
            </a:r>
            <a:br>
              <a:rPr lang="es-MX" dirty="0"/>
            </a:br>
            <a:endParaRPr lang="es-CL" dirty="0"/>
          </a:p>
        </p:txBody>
      </p:sp>
      <p:sp>
        <p:nvSpPr>
          <p:cNvPr id="7" name="Marcador de texto 6"/>
          <p:cNvSpPr>
            <a:spLocks noGrp="1"/>
          </p:cNvSpPr>
          <p:nvPr>
            <p:ph type="body" sz="quarter" idx="12"/>
          </p:nvPr>
        </p:nvSpPr>
        <p:spPr>
          <a:xfrm>
            <a:off x="3931187" y="2136385"/>
            <a:ext cx="7857160" cy="1092077"/>
          </a:xfrm>
        </p:spPr>
        <p:txBody>
          <a:bodyPr/>
          <a:lstStyle/>
          <a:p>
            <a:pPr marL="0" indent="0" algn="just">
              <a:buNone/>
            </a:pPr>
            <a:r>
              <a:rPr lang="es-MX" sz="1600" dirty="0"/>
              <a:t>El DTO establece como los principios para la gestión preventiva, aquellos que se encuentran contenidos en la Política nacional de </a:t>
            </a:r>
            <a:r>
              <a:rPr lang="es-MX" sz="1600" dirty="0" smtClean="0"/>
              <a:t>SST</a:t>
            </a:r>
            <a:endParaRPr lang="es-MX" sz="1600" dirty="0"/>
          </a:p>
          <a:p>
            <a:pPr marL="0" indent="0" algn="just">
              <a:buNone/>
            </a:pPr>
            <a:endParaRPr lang="es-MX" sz="1600" dirty="0"/>
          </a:p>
          <a:p>
            <a:pPr marL="0" indent="0" algn="just">
              <a:buNone/>
            </a:pPr>
            <a:endParaRPr lang="es-MX" sz="1600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7</a:t>
            </a:fld>
            <a:endParaRPr lang="es-CL" dirty="0"/>
          </a:p>
        </p:txBody>
      </p:sp>
      <p:grpSp>
        <p:nvGrpSpPr>
          <p:cNvPr id="10" name="Grupo 9"/>
          <p:cNvGrpSpPr/>
          <p:nvPr/>
        </p:nvGrpSpPr>
        <p:grpSpPr>
          <a:xfrm>
            <a:off x="3764369" y="3573057"/>
            <a:ext cx="1937148" cy="830997"/>
            <a:chOff x="6387848" y="3386558"/>
            <a:chExt cx="2952000" cy="830997"/>
          </a:xfrm>
        </p:grpSpPr>
        <p:sp>
          <p:nvSpPr>
            <p:cNvPr id="9" name="Rectángulo redondeado 8"/>
            <p:cNvSpPr/>
            <p:nvPr/>
          </p:nvSpPr>
          <p:spPr>
            <a:xfrm>
              <a:off x="6387848" y="3429000"/>
              <a:ext cx="2952000" cy="780326"/>
            </a:xfrm>
            <a:prstGeom prst="roundRect">
              <a:avLst/>
            </a:prstGeom>
            <a:solidFill>
              <a:srgbClr val="EAEADE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l"/>
              <a:endParaRPr lang="es-CL" sz="1400" dirty="0">
                <a:solidFill>
                  <a:srgbClr val="13C045"/>
                </a:solidFill>
              </a:endParaRPr>
            </a:p>
          </p:txBody>
        </p:sp>
        <p:sp>
          <p:nvSpPr>
            <p:cNvPr id="2" name="Rectángulo 1"/>
            <p:cNvSpPr/>
            <p:nvPr/>
          </p:nvSpPr>
          <p:spPr>
            <a:xfrm>
              <a:off x="6502318" y="3386558"/>
              <a:ext cx="2837530" cy="830997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algn="ctr"/>
              <a:r>
                <a:rPr lang="es-MX" sz="1200" dirty="0">
                  <a:solidFill>
                    <a:srgbClr val="13C045"/>
                  </a:solidFill>
                </a:rPr>
                <a:t>Enfoque en la gestión de los riesgos laborales y en la adaptación del trabajo a las personas</a:t>
              </a:r>
              <a:endParaRPr lang="es-MX" sz="1200" dirty="0">
                <a:solidFill>
                  <a:srgbClr val="13C045"/>
                </a:solidFill>
              </a:endParaRPr>
            </a:p>
          </p:txBody>
        </p:sp>
      </p:grpSp>
      <p:grpSp>
        <p:nvGrpSpPr>
          <p:cNvPr id="11" name="Grupo 10"/>
          <p:cNvGrpSpPr/>
          <p:nvPr/>
        </p:nvGrpSpPr>
        <p:grpSpPr>
          <a:xfrm>
            <a:off x="8871237" y="3581344"/>
            <a:ext cx="1895790" cy="780326"/>
            <a:chOff x="6387848" y="3429000"/>
            <a:chExt cx="2952000" cy="780326"/>
          </a:xfrm>
        </p:grpSpPr>
        <p:sp>
          <p:nvSpPr>
            <p:cNvPr id="12" name="Rectángulo redondeado 11"/>
            <p:cNvSpPr/>
            <p:nvPr/>
          </p:nvSpPr>
          <p:spPr>
            <a:xfrm>
              <a:off x="6387848" y="3429000"/>
              <a:ext cx="2952000" cy="780326"/>
            </a:xfrm>
            <a:prstGeom prst="roundRect">
              <a:avLst/>
            </a:prstGeom>
            <a:solidFill>
              <a:srgbClr val="EAEADE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l"/>
              <a:endParaRPr lang="es-CL" sz="1200" dirty="0">
                <a:solidFill>
                  <a:srgbClr val="13C045"/>
                </a:solidFill>
              </a:endParaRPr>
            </a:p>
          </p:txBody>
        </p:sp>
        <p:sp>
          <p:nvSpPr>
            <p:cNvPr id="13" name="Rectángulo 12"/>
            <p:cNvSpPr/>
            <p:nvPr/>
          </p:nvSpPr>
          <p:spPr>
            <a:xfrm>
              <a:off x="6649756" y="3485241"/>
              <a:ext cx="2324265" cy="646331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algn="ctr"/>
              <a:r>
                <a:rPr lang="es-MX" sz="1200" dirty="0">
                  <a:solidFill>
                    <a:srgbClr val="13C045"/>
                  </a:solidFill>
                </a:rPr>
                <a:t>Compromiso </a:t>
              </a:r>
              <a:r>
                <a:rPr lang="es-MX" sz="1200" dirty="0" smtClean="0">
                  <a:solidFill>
                    <a:srgbClr val="13C045"/>
                  </a:solidFill>
                </a:rPr>
                <a:t>y </a:t>
              </a:r>
              <a:r>
                <a:rPr lang="es-MX" sz="1200" dirty="0">
                  <a:solidFill>
                    <a:srgbClr val="13C045"/>
                  </a:solidFill>
                </a:rPr>
                <a:t>promoción de la participación </a:t>
              </a:r>
              <a:endParaRPr lang="es-MX" sz="1200" dirty="0">
                <a:solidFill>
                  <a:srgbClr val="13C045"/>
                </a:solidFill>
              </a:endParaRPr>
            </a:p>
          </p:txBody>
        </p:sp>
      </p:grpSp>
      <p:grpSp>
        <p:nvGrpSpPr>
          <p:cNvPr id="14" name="Grupo 13"/>
          <p:cNvGrpSpPr/>
          <p:nvPr/>
        </p:nvGrpSpPr>
        <p:grpSpPr>
          <a:xfrm>
            <a:off x="6162849" y="3598393"/>
            <a:ext cx="2124000" cy="780326"/>
            <a:chOff x="6031523" y="3429000"/>
            <a:chExt cx="2952000" cy="780326"/>
          </a:xfrm>
        </p:grpSpPr>
        <p:sp>
          <p:nvSpPr>
            <p:cNvPr id="15" name="Rectángulo redondeado 14"/>
            <p:cNvSpPr/>
            <p:nvPr/>
          </p:nvSpPr>
          <p:spPr>
            <a:xfrm>
              <a:off x="6031523" y="3429000"/>
              <a:ext cx="2952000" cy="780326"/>
            </a:xfrm>
            <a:prstGeom prst="roundRect">
              <a:avLst/>
            </a:prstGeom>
            <a:solidFill>
              <a:srgbClr val="EAEADE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l"/>
              <a:endParaRPr lang="es-CL" sz="1200" dirty="0">
                <a:solidFill>
                  <a:srgbClr val="13C045"/>
                </a:solidFill>
              </a:endParaRPr>
            </a:p>
          </p:txBody>
        </p:sp>
        <p:sp>
          <p:nvSpPr>
            <p:cNvPr id="16" name="Rectángulo 15"/>
            <p:cNvSpPr/>
            <p:nvPr/>
          </p:nvSpPr>
          <p:spPr>
            <a:xfrm>
              <a:off x="6135923" y="3490619"/>
              <a:ext cx="2743200" cy="646331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algn="ctr"/>
              <a:r>
                <a:rPr lang="es-MX" sz="1200" dirty="0">
                  <a:solidFill>
                    <a:srgbClr val="13C045"/>
                  </a:solidFill>
                </a:rPr>
                <a:t>Enfoque de género en la gestión de los riesgos laborales</a:t>
              </a:r>
              <a:endParaRPr lang="es-MX" sz="1200" dirty="0">
                <a:solidFill>
                  <a:srgbClr val="13C045"/>
                </a:solidFill>
              </a:endParaRPr>
            </a:p>
          </p:txBody>
        </p:sp>
      </p:grpSp>
      <p:sp>
        <p:nvSpPr>
          <p:cNvPr id="20" name="Subtítulo 5"/>
          <p:cNvSpPr txBox="1">
            <a:spLocks/>
          </p:cNvSpPr>
          <p:nvPr/>
        </p:nvSpPr>
        <p:spPr>
          <a:xfrm>
            <a:off x="447578" y="1418624"/>
            <a:ext cx="3271469" cy="3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s-ES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s-ES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lang="es-ES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defRPr lang="es-ES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lang="es-CL"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1800" b="1" dirty="0" smtClean="0">
                <a:solidFill>
                  <a:srgbClr val="13C045"/>
                </a:solidFill>
              </a:rPr>
              <a:t>PRINCIPAL OBJETIVO</a:t>
            </a:r>
            <a:endParaRPr lang="es-CL" sz="1800" b="1" dirty="0">
              <a:solidFill>
                <a:srgbClr val="13C045"/>
              </a:solidFill>
            </a:endParaRPr>
          </a:p>
        </p:txBody>
      </p:sp>
      <p:sp>
        <p:nvSpPr>
          <p:cNvPr id="22" name="Cheurón 21"/>
          <p:cNvSpPr/>
          <p:nvPr/>
        </p:nvSpPr>
        <p:spPr>
          <a:xfrm>
            <a:off x="3344240" y="2063552"/>
            <a:ext cx="420129" cy="1198606"/>
          </a:xfrm>
          <a:prstGeom prst="chevron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>
              <a:solidFill>
                <a:schemeClr val="tx1"/>
              </a:solidFill>
            </a:endParaRPr>
          </a:p>
        </p:txBody>
      </p:sp>
      <p:grpSp>
        <p:nvGrpSpPr>
          <p:cNvPr id="24" name="Grupo 23"/>
          <p:cNvGrpSpPr/>
          <p:nvPr/>
        </p:nvGrpSpPr>
        <p:grpSpPr>
          <a:xfrm>
            <a:off x="4793591" y="4849732"/>
            <a:ext cx="1937148" cy="780326"/>
            <a:chOff x="6387848" y="3429000"/>
            <a:chExt cx="2952000" cy="780326"/>
          </a:xfrm>
        </p:grpSpPr>
        <p:sp>
          <p:nvSpPr>
            <p:cNvPr id="25" name="Rectángulo redondeado 24"/>
            <p:cNvSpPr/>
            <p:nvPr/>
          </p:nvSpPr>
          <p:spPr>
            <a:xfrm>
              <a:off x="6387848" y="3429000"/>
              <a:ext cx="2952000" cy="780326"/>
            </a:xfrm>
            <a:prstGeom prst="roundRect">
              <a:avLst/>
            </a:prstGeom>
            <a:solidFill>
              <a:srgbClr val="EAEADE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l"/>
              <a:endParaRPr lang="es-CL" sz="1200" dirty="0">
                <a:solidFill>
                  <a:srgbClr val="13C045"/>
                </a:solidFill>
              </a:endParaRPr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6714232" y="3571224"/>
              <a:ext cx="2324264" cy="461665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algn="ctr"/>
              <a:r>
                <a:rPr lang="es-MX" sz="1200" dirty="0" smtClean="0">
                  <a:solidFill>
                    <a:srgbClr val="13C045"/>
                  </a:solidFill>
                </a:rPr>
                <a:t>Responsabilidad del empleador</a:t>
              </a:r>
              <a:endParaRPr lang="es-MX" sz="1200" dirty="0">
                <a:solidFill>
                  <a:srgbClr val="13C045"/>
                </a:solidFill>
              </a:endParaRPr>
            </a:p>
          </p:txBody>
        </p:sp>
      </p:grpSp>
      <p:grpSp>
        <p:nvGrpSpPr>
          <p:cNvPr id="27" name="Grupo 26"/>
          <p:cNvGrpSpPr/>
          <p:nvPr/>
        </p:nvGrpSpPr>
        <p:grpSpPr>
          <a:xfrm>
            <a:off x="7727193" y="4839657"/>
            <a:ext cx="1895790" cy="780326"/>
            <a:chOff x="6387848" y="3429000"/>
            <a:chExt cx="2952000" cy="780326"/>
          </a:xfrm>
        </p:grpSpPr>
        <p:sp>
          <p:nvSpPr>
            <p:cNvPr id="28" name="Rectángulo redondeado 27"/>
            <p:cNvSpPr/>
            <p:nvPr/>
          </p:nvSpPr>
          <p:spPr>
            <a:xfrm>
              <a:off x="6387848" y="3429000"/>
              <a:ext cx="2952000" cy="780326"/>
            </a:xfrm>
            <a:prstGeom prst="roundRect">
              <a:avLst/>
            </a:prstGeom>
            <a:solidFill>
              <a:srgbClr val="EAEADE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l"/>
              <a:endParaRPr lang="es-CL" sz="1200" dirty="0">
                <a:solidFill>
                  <a:srgbClr val="13C045"/>
                </a:solidFill>
              </a:endParaRPr>
            </a:p>
          </p:txBody>
        </p:sp>
        <p:sp>
          <p:nvSpPr>
            <p:cNvPr id="29" name="Rectángulo 28"/>
            <p:cNvSpPr/>
            <p:nvPr/>
          </p:nvSpPr>
          <p:spPr>
            <a:xfrm>
              <a:off x="6649756" y="3485241"/>
              <a:ext cx="2324265" cy="646331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algn="ctr"/>
              <a:r>
                <a:rPr lang="es-MX" sz="1200" dirty="0">
                  <a:solidFill>
                    <a:srgbClr val="13C045"/>
                  </a:solidFill>
                </a:rPr>
                <a:t>Mejora continua de la gestión de los riesgos laborales</a:t>
              </a:r>
              <a:endParaRPr lang="es-MX" sz="1200" dirty="0">
                <a:solidFill>
                  <a:srgbClr val="13C04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599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texto 1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s-CL" dirty="0" smtClean="0"/>
              <a:t>Responsabilidades generales de la entidad empleadora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17469627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ángulo 51"/>
          <p:cNvSpPr/>
          <p:nvPr/>
        </p:nvSpPr>
        <p:spPr>
          <a:xfrm>
            <a:off x="0" y="2246785"/>
            <a:ext cx="12192000" cy="3575538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Responsabilidades generales de la entidad empleadora</a:t>
            </a:r>
            <a:br>
              <a:rPr lang="es-CL" dirty="0"/>
            </a:b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53" name="Rectángulo 52"/>
          <p:cNvSpPr/>
          <p:nvPr/>
        </p:nvSpPr>
        <p:spPr>
          <a:xfrm>
            <a:off x="430266" y="2856374"/>
            <a:ext cx="113314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13C045"/>
              </a:buClr>
            </a:pPr>
            <a:r>
              <a:rPr lang="es-MX" sz="2000" dirty="0"/>
              <a:t>Las </a:t>
            </a:r>
            <a:r>
              <a:rPr lang="es-MX" sz="2000" dirty="0"/>
              <a:t>entidades empleadoras estarán obligadas </a:t>
            </a:r>
            <a:r>
              <a:rPr lang="es-MX" sz="2000" dirty="0"/>
              <a:t>a tomar </a:t>
            </a:r>
            <a:r>
              <a:rPr lang="es-MX" sz="2000" b="1" dirty="0"/>
              <a:t>todas las medidas necesarias para proteger eficazmente la vida y salud de </a:t>
            </a:r>
            <a:r>
              <a:rPr lang="es-MX" sz="2000" b="1" dirty="0"/>
              <a:t>las personas </a:t>
            </a:r>
            <a:r>
              <a:rPr lang="es-MX" sz="2000" b="1" dirty="0"/>
              <a:t>trabajadoras</a:t>
            </a:r>
            <a:r>
              <a:rPr lang="es-MX" sz="2000" dirty="0"/>
              <a:t>, para lo cual deberán gestionar los riesgos </a:t>
            </a:r>
            <a:r>
              <a:rPr lang="es-MX" sz="2000" dirty="0"/>
              <a:t>laborales presentes </a:t>
            </a:r>
            <a:r>
              <a:rPr lang="es-MX" sz="2000" dirty="0"/>
              <a:t>en el lugar de trabajo, de conformidad a este reglamento y las </a:t>
            </a:r>
            <a:r>
              <a:rPr lang="es-MX" sz="2000" dirty="0"/>
              <a:t>demás normas </a:t>
            </a:r>
            <a:r>
              <a:rPr lang="es-MX" sz="2000" dirty="0"/>
              <a:t>de prevención de riesgos laborales que sean aplicables</a:t>
            </a:r>
            <a:r>
              <a:rPr lang="es-MX" sz="2400" dirty="0" smtClean="0">
                <a:solidFill>
                  <a:srgbClr val="13C045"/>
                </a:solidFill>
              </a:rPr>
              <a:t>.</a:t>
            </a:r>
          </a:p>
        </p:txBody>
      </p:sp>
      <p:sp>
        <p:nvSpPr>
          <p:cNvPr id="6" name="Rectángulo 5"/>
          <p:cNvSpPr/>
          <p:nvPr/>
        </p:nvSpPr>
        <p:spPr>
          <a:xfrm>
            <a:off x="495091" y="1475822"/>
            <a:ext cx="58512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000" b="1" spc="50" dirty="0">
                <a:solidFill>
                  <a:srgbClr val="004C14"/>
                </a:solidFill>
                <a:latin typeface="Arial"/>
                <a:ea typeface="Arial"/>
                <a:cs typeface="Arial"/>
                <a:sym typeface="Arial"/>
              </a:rPr>
              <a:t>Obligaciones de las entidades </a:t>
            </a:r>
            <a:r>
              <a:rPr lang="es-MX" sz="2000" b="1" spc="50" dirty="0">
                <a:solidFill>
                  <a:srgbClr val="004C14"/>
                </a:solidFill>
                <a:latin typeface="Arial"/>
                <a:ea typeface="Arial"/>
                <a:cs typeface="Arial"/>
                <a:sym typeface="Arial"/>
              </a:rPr>
              <a:t>empleadoras </a:t>
            </a:r>
            <a:endParaRPr lang="es-CL" sz="2000" b="1" spc="50" dirty="0">
              <a:solidFill>
                <a:srgbClr val="004C1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63864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7037&quot;&gt;&lt;version val=&quot;33094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-%m-%Y&lt;/m_strFormatTime&gt;&lt;m_yearfmt&gt;&lt;begin val=&quot;0&quot;/&gt;&lt;end val=&quot;0&quot;/&gt;&lt;/m_yearfmt&gt;&lt;/m_precDefaultDate&gt;&lt;m_precDefaultDay&gt;&lt;m_bNumberIsYear val=&quot;0&quot;/&gt;&lt;m_strFormatTime&gt;%#d&lt;/m_strFormatTime&gt;&lt;m_yearfmt&gt;&lt;begin val=&quot;0&quot;/&gt;&lt;end val=&quot;4&quot;/&gt;&lt;/m_yearfmt&gt;&lt;/m_precDefaultDay&gt;&lt;m_precDefaultWeek&gt;&lt;m_bNumberIsYear val=&quot;0&quot;/&gt;&lt;m_strFormatTime&gt;%4&lt;/m_strFormatTime&gt;&lt;m_yearfmt&gt;&lt;begin val=&quot;0&quot;/&gt;&lt;end val=&quot;4&quot;/&gt;&lt;/m_yearfmt&gt;&lt;/m_precDefaultWeek&gt;&lt;m_precDefaultMonth&gt;&lt;m_yearfmt&gt;&lt;begin val=&quot;0&quot;/&gt;&lt;end val=&quot;4&quot;/&gt;&lt;/m_yearfmt&gt;&lt;/m_precDefaultMonth&gt;&lt;m_precDefaultQuarter&gt;&lt;m_bNumberIsYear val=&quot;0&quot;/&gt;&lt;m_strFormatTime&gt;Q%5&lt;/m_strFormatTime&gt;&lt;m_yearfmt&gt;&lt;begin val=&quot;0&quot;/&gt;&lt;end val=&quot;4&quot;/&gt;&lt;/m_yearfmt&gt;&lt;/m_precDefaultQuarter&gt;&lt;m_precDefaultYear&gt;&lt;m_bNumberIsYear val=&quot;0&quot;/&gt;&lt;m_strFormatTime&gt;%Y&lt;/m_strFormatTime&gt;&lt;m_yearfmt&gt;&lt;begin val=&quot;0&quot;/&gt;&lt;end val=&quot;0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8&quot;&gt;&lt;elem m_fUsage=&quot;6.08274838900000069941E+00&quot;&gt;&lt;m_msothmcolidx val=&quot;0&quot;/&gt;&lt;m_rgb r=&quot;FC&quot; g=&quot;95&quot; b=&quot;2E&quot;/&gt;&lt;/elem&gt;&lt;elem m_fUsage=&quot;1.52653860316424361265E+00&quot;&gt;&lt;m_msothmcolidx val=&quot;0&quot;/&gt;&lt;m_rgb r=&quot;FD&quot; g=&quot;99&quot; b=&quot;35&quot;/&gt;&lt;/elem&gt;&lt;elem m_fUsage=&quot;5.54569572194649307306E-01&quot;&gt;&lt;m_msothmcolidx val=&quot;0&quot;/&gt;&lt;m_rgb r=&quot;7A&quot; g=&quot;BD&quot; b=&quot;26&quot;/&gt;&lt;/elem&gt;&lt;elem m_fUsage=&quot;4.39488601718084181957E-01&quot;&gt;&lt;m_msothmcolidx val=&quot;0&quot;/&gt;&lt;m_rgb r=&quot;F3&quot; g=&quot;7D&quot; b=&quot;1E&quot;/&gt;&lt;/elem&gt;&lt;elem m_fUsage=&quot;3.13810596090000171188E-01&quot;&gt;&lt;m_msothmcolidx val=&quot;0&quot;/&gt;&lt;m_rgb r=&quot;00&quot; g=&quot;66&quot; b=&quot;1C&quot;/&gt;&lt;/elem&gt;&lt;elem m_fUsage=&quot;1.51556241846057815348E-01&quot;&gt;&lt;m_msothmcolidx val=&quot;0&quot;/&gt;&lt;m_rgb r=&quot;FD&quot; g=&quot;B1&quot; b=&quot;66&quot;/&gt;&lt;/elem&gt;&lt;elem m_fUsage=&quot;1.50094635296999207030E-01&quot;&gt;&lt;m_msothmcolidx val=&quot;0&quot;/&gt;&lt;m_rgb r=&quot;19&quot; g=&quot;5A&quot; b=&quot;28&quot;/&gt;&lt;/elem&gt;&lt;elem m_fUsage=&quot;1.35085171767299283552E-01&quot;&gt;&lt;m_msothmcolidx val=&quot;0&quot;/&gt;&lt;m_rgb r=&quot;00&quot; g=&quot;85&quot; b=&quot;7D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lA5XPePmQKBijDHX2wjNg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lA5XPePmQKBijDHX2wjNg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HvxTBd9rD6FWRtZER_vA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Jdn7lnFnLKILanjy1rOrw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OLZN3RSng7Q7OL6fDEgPQ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g5wTvh7A0PMtCYHw7UizA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bg7lgRhLit3Ex1k8JYPIg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u4bYVqNE3nowdV9P5brCA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ai8Hb3YkAywYpZA1u39yQ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ue3ftJn24p2SR8NaGwalQ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CLL8TDB4GyIrf4rFqvYhQ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fY7512g37Kt9s.4Dg9Oug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ortadas y cierres_Achs Seguro Laboral">
  <a:themeElements>
    <a:clrScheme name="Seguro Laboral">
      <a:dk1>
        <a:srgbClr val="000000"/>
      </a:dk1>
      <a:lt1>
        <a:sysClr val="window" lastClr="FFFFFF"/>
      </a:lt1>
      <a:dk2>
        <a:srgbClr val="EAEADE"/>
      </a:dk2>
      <a:lt2>
        <a:srgbClr val="004C14"/>
      </a:lt2>
      <a:accent1>
        <a:srgbClr val="13C045"/>
      </a:accent1>
      <a:accent2>
        <a:srgbClr val="7EFF45"/>
      </a:accent2>
      <a:accent3>
        <a:srgbClr val="000000"/>
      </a:accent3>
      <a:accent4>
        <a:srgbClr val="27933E"/>
      </a:accent4>
      <a:accent5>
        <a:srgbClr val="81D877"/>
      </a:accent5>
      <a:accent6>
        <a:srgbClr val="27933E"/>
      </a:accent6>
      <a:hlink>
        <a:srgbClr val="13C045"/>
      </a:hlink>
      <a:folHlink>
        <a:srgbClr val="004C14"/>
      </a:folHlink>
    </a:clrScheme>
    <a:fontScheme name="Ach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lIns="0" tIns="0" rIns="0" bIns="0" rtlCol="0" anchor="t" anchorCtr="0"/>
      <a:lstStyle>
        <a:defPPr algn="l">
          <a:defRPr sz="1400" dirty="0" err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ido_Achs Seguro Laboral">
  <a:themeElements>
    <a:clrScheme name="Seguro Laboral">
      <a:dk1>
        <a:srgbClr val="000000"/>
      </a:dk1>
      <a:lt1>
        <a:sysClr val="window" lastClr="FFFFFF"/>
      </a:lt1>
      <a:dk2>
        <a:srgbClr val="EAEADE"/>
      </a:dk2>
      <a:lt2>
        <a:srgbClr val="004C14"/>
      </a:lt2>
      <a:accent1>
        <a:srgbClr val="13C045"/>
      </a:accent1>
      <a:accent2>
        <a:srgbClr val="7EFF45"/>
      </a:accent2>
      <a:accent3>
        <a:srgbClr val="000000"/>
      </a:accent3>
      <a:accent4>
        <a:srgbClr val="27933E"/>
      </a:accent4>
      <a:accent5>
        <a:srgbClr val="81D877"/>
      </a:accent5>
      <a:accent6>
        <a:srgbClr val="27933E"/>
      </a:accent6>
      <a:hlink>
        <a:srgbClr val="13C045"/>
      </a:hlink>
      <a:folHlink>
        <a:srgbClr val="004C14"/>
      </a:folHlink>
    </a:clrScheme>
    <a:fontScheme name="Ach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lIns="0" tIns="0" rIns="0" bIns="0" rtlCol="0" anchor="t" anchorCtr="0"/>
      <a:lstStyle>
        <a:defPPr algn="l">
          <a:defRPr sz="1400" dirty="0" err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2A9FD22760AD147A5C66BC32FA5886E" ma:contentTypeVersion="11" ma:contentTypeDescription="Crear nuevo documento." ma:contentTypeScope="" ma:versionID="a11fa67d67f90021f6cdfe0087e8b36c">
  <xsd:schema xmlns:xsd="http://www.w3.org/2001/XMLSchema" xmlns:xs="http://www.w3.org/2001/XMLSchema" xmlns:p="http://schemas.microsoft.com/office/2006/metadata/properties" xmlns:ns2="391d50fe-b6cd-4da3-871e-89bb03fbb8be" xmlns:ns3="dbc1e56f-c5a5-40d8-a530-a807fff1d6cc" targetNamespace="http://schemas.microsoft.com/office/2006/metadata/properties" ma:root="true" ma:fieldsID="1e58464aea7542f101fd1f2719274de5" ns2:_="" ns3:_="">
    <xsd:import namespace="391d50fe-b6cd-4da3-871e-89bb03fbb8be"/>
    <xsd:import namespace="dbc1e56f-c5a5-40d8-a530-a807fff1d6c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1d50fe-b6cd-4da3-871e-89bb03fbb8b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Etiquetas de imagen" ma:readOnly="false" ma:fieldId="{5cf76f15-5ced-4ddc-b409-7134ff3c332f}" ma:taxonomyMulti="true" ma:sspId="3502374b-82e5-4b34-b572-a4b8594eee8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c1e56f-c5a5-40d8-a530-a807fff1d6c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5d19581-60c3-4388-a72e-23a0fa71e741}" ma:internalName="TaxCatchAll" ma:showField="CatchAllData" ma:web="dbc1e56f-c5a5-40d8-a530-a807fff1d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bc1e56f-c5a5-40d8-a530-a807fff1d6cc" xsi:nil="true"/>
    <lcf76f155ced4ddcb4097134ff3c332f xmlns="391d50fe-b6cd-4da3-871e-89bb03fbb8be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36EA2D5-4336-4250-87DD-5301DF17B3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91d50fe-b6cd-4da3-871e-89bb03fbb8be"/>
    <ds:schemaRef ds:uri="dbc1e56f-c5a5-40d8-a530-a807fff1d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DCE48E0-5A66-4D90-833F-8CFB0F64462A}">
  <ds:schemaRefs>
    <ds:schemaRef ds:uri="http://schemas.microsoft.com/office/2006/documentManagement/types"/>
    <ds:schemaRef ds:uri="http://www.w3.org/XML/1998/namespace"/>
    <ds:schemaRef ds:uri="dbc1e56f-c5a5-40d8-a530-a807fff1d6cc"/>
    <ds:schemaRef ds:uri="http://purl.org/dc/terms/"/>
    <ds:schemaRef ds:uri="http://purl.org/dc/elements/1.1/"/>
    <ds:schemaRef ds:uri="391d50fe-b6cd-4da3-871e-89bb03fbb8be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C0B4314-45C9-4C10-A76D-381781B3CF3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23559</TotalTime>
  <Words>3155</Words>
  <Application>Microsoft Office PowerPoint</Application>
  <PresentationFormat>Panorámica</PresentationFormat>
  <Paragraphs>354</Paragraphs>
  <Slides>33</Slides>
  <Notes>27</Notes>
  <HiddenSlides>0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33</vt:i4>
      </vt:variant>
    </vt:vector>
  </HeadingPairs>
  <TitlesOfParts>
    <vt:vector size="42" baseType="lpstr">
      <vt:lpstr>Arial</vt:lpstr>
      <vt:lpstr>Calibri</vt:lpstr>
      <vt:lpstr>Courier New</vt:lpstr>
      <vt:lpstr>Helvetica Neue Medium</vt:lpstr>
      <vt:lpstr>Open Sans</vt:lpstr>
      <vt:lpstr>Wingdings</vt:lpstr>
      <vt:lpstr>Portadas y cierres_Achs Seguro Laboral</vt:lpstr>
      <vt:lpstr>Contenido_Achs Seguro Laboral</vt:lpstr>
      <vt:lpstr>Diapositiva de think-cell</vt:lpstr>
      <vt:lpstr>Presentación de PowerPoint</vt:lpstr>
      <vt:lpstr>Agenda</vt:lpstr>
      <vt:lpstr>Presentación de PowerPoint</vt:lpstr>
      <vt:lpstr>Esquema normativo actual de la Seguridad y Salud en el Trabajo (SST)</vt:lpstr>
      <vt:lpstr>Contexto normativo</vt:lpstr>
      <vt:lpstr>Objetivos y principios del DTO N° 44 </vt:lpstr>
      <vt:lpstr>Objetivos y principios del DTO N° 44 </vt:lpstr>
      <vt:lpstr>Presentación de PowerPoint</vt:lpstr>
      <vt:lpstr>Responsabilidades generales de la entidad empleadora   </vt:lpstr>
      <vt:lpstr>Responsabilidades generales de la entidad empleadora   </vt:lpstr>
      <vt:lpstr>Responsabilidades generales de la entidad empleadora   </vt:lpstr>
      <vt:lpstr>Responsabilidades generales de la entidad empleadora   </vt:lpstr>
      <vt:lpstr>Responsabilidades generales de la entidad empleadora   </vt:lpstr>
      <vt:lpstr>Responsabilidades generales de la entidad empleadora   </vt:lpstr>
      <vt:lpstr>Presentación de PowerPoint</vt:lpstr>
      <vt:lpstr>Organización preventiva de la entidad empleadora y los lugares de trabajo  </vt:lpstr>
      <vt:lpstr>Organización preventiva de la entidad empleadora y los lugares de trabajo  </vt:lpstr>
      <vt:lpstr>Organización preventiva de la entidad empleadora y los lugares de trabajo  </vt:lpstr>
      <vt:lpstr>Organización preventiva de la entidad empleadora y los lugares de trabajo  </vt:lpstr>
      <vt:lpstr>Organización preventiva de la entidad empleadora y los lugares de trabajo  </vt:lpstr>
      <vt:lpstr>Organización preventiva de la entidad empleadora y los lugares de trabajo  </vt:lpstr>
      <vt:lpstr>Organización preventiva de la entidad empleadora y los lugares de trabajo  </vt:lpstr>
      <vt:lpstr>Organización preventiva de la entidad empleadora y los lugares de trabajo  </vt:lpstr>
      <vt:lpstr>Organización preventiva de la entidad empleadora y los lugares de trabajo  </vt:lpstr>
      <vt:lpstr>Organización preventiva de la entidad empleadora y los lugares de trabajo  </vt:lpstr>
      <vt:lpstr>Organización preventiva de la entidad empleadora y los lugares de trabajo  </vt:lpstr>
      <vt:lpstr>Organización preventiva de la entidad empleadora y los lugares de trabajo  </vt:lpstr>
      <vt:lpstr>Organización preventiva de la entidad empleadora y los lugares de trabajo  </vt:lpstr>
      <vt:lpstr>Organización preventiva de la entidad empleadora y los lugares de trabajo  </vt:lpstr>
      <vt:lpstr>Organización preventiva de la entidad empleadora y los lugares de trabajo  </vt:lpstr>
      <vt:lpstr>Organización preventiva de la entidad empleadora y los lugares de trabajo  </vt:lpstr>
      <vt:lpstr>Organización preventiva de la entidad empleadora y los lugares de trabajo  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Achs</dc:creator>
  <cp:lastModifiedBy>Ruiz Poblete, Sandor Javier</cp:lastModifiedBy>
  <cp:revision>789</cp:revision>
  <dcterms:created xsi:type="dcterms:W3CDTF">2023-07-11T20:17:04Z</dcterms:created>
  <dcterms:modified xsi:type="dcterms:W3CDTF">2024-09-25T13:10:25Z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0x010100E2A9FD22760AD147A5C66BC32FA5886E</vt:lpwstr>
  </property>
  <property fmtid="{D5CDD505-2E9C-101B-9397-08002B2CF9AE}" pid="3" name="MediaServiceImageTags">
    <vt:lpwstr/>
  </property>
</Properties>
</file>