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97" r:id="rId5"/>
  </p:sldMasterIdLst>
  <p:notesMasterIdLst>
    <p:notesMasterId r:id="rId34"/>
  </p:notesMasterIdLst>
  <p:handoutMasterIdLst>
    <p:handoutMasterId r:id="rId35"/>
  </p:handoutMasterIdLst>
  <p:sldIdLst>
    <p:sldId id="375" r:id="rId6"/>
    <p:sldId id="438" r:id="rId7"/>
    <p:sldId id="467" r:id="rId8"/>
    <p:sldId id="512" r:id="rId9"/>
    <p:sldId id="530" r:id="rId10"/>
    <p:sldId id="546" r:id="rId11"/>
    <p:sldId id="531" r:id="rId12"/>
    <p:sldId id="547" r:id="rId13"/>
    <p:sldId id="513" r:id="rId14"/>
    <p:sldId id="560" r:id="rId15"/>
    <p:sldId id="549" r:id="rId16"/>
    <p:sldId id="550" r:id="rId17"/>
    <p:sldId id="551" r:id="rId18"/>
    <p:sldId id="552" r:id="rId19"/>
    <p:sldId id="553" r:id="rId20"/>
    <p:sldId id="538" r:id="rId21"/>
    <p:sldId id="536" r:id="rId22"/>
    <p:sldId id="542" r:id="rId23"/>
    <p:sldId id="543" r:id="rId24"/>
    <p:sldId id="544" r:id="rId25"/>
    <p:sldId id="545" r:id="rId26"/>
    <p:sldId id="540" r:id="rId27"/>
    <p:sldId id="541" r:id="rId28"/>
    <p:sldId id="556" r:id="rId29"/>
    <p:sldId id="557" r:id="rId30"/>
    <p:sldId id="558" r:id="rId31"/>
    <p:sldId id="559" r:id="rId32"/>
    <p:sldId id="478" r:id="rId33"/>
  </p:sldIdLst>
  <p:sldSz cx="12192000" cy="6858000"/>
  <p:notesSz cx="6858000" cy="9144000"/>
  <p:custDataLst>
    <p:tags r:id="rId36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4D1A6F1-5AF3-8DA8-F5EE-E9803F31E58C}" name="Salas Tejero, Carmen Gloria" initials="SG" userId="S::stgcst@achs.cl::78ddbc3f-1779-40e2-a811-ae11bd7a11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C045"/>
    <a:srgbClr val="CC3300"/>
    <a:srgbClr val="004C14"/>
    <a:srgbClr val="FF9900"/>
    <a:srgbClr val="EAEADE"/>
    <a:srgbClr val="0000FF"/>
    <a:srgbClr val="81D877"/>
    <a:srgbClr val="0065E0"/>
    <a:srgbClr val="348FFF"/>
    <a:srgbClr val="8B7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D1EB07-D5CE-1B9B-59A8-A5E39CD358C3}" v="35" dt="2024-07-25T19:18:18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0" autoAdjust="0"/>
    <p:restoredTop sz="90068" autoAdjust="0"/>
  </p:normalViewPr>
  <p:slideViewPr>
    <p:cSldViewPr snapToGrid="0">
      <p:cViewPr varScale="1">
        <p:scale>
          <a:sx n="102" d="100"/>
          <a:sy n="102" d="100"/>
        </p:scale>
        <p:origin x="1284" y="64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5128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gs" Target="tags/tag1.xml"/><Relationship Id="rId57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Relationship Id="rId5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as Tejero, Carmen Gloria" userId="S::stgcst@achs.cl::78ddbc3f-1779-40e2-a811-ae11bd7a1141" providerId="AD" clId="Web-{FBD1EB07-D5CE-1B9B-59A8-A5E39CD358C3}"/>
    <pc:docChg chg="mod modSld">
      <pc:chgData name="Salas Tejero, Carmen Gloria" userId="S::stgcst@achs.cl::78ddbc3f-1779-40e2-a811-ae11bd7a1141" providerId="AD" clId="Web-{FBD1EB07-D5CE-1B9B-59A8-A5E39CD358C3}" dt="2024-07-25T19:18:18.544" v="37" actId="20577"/>
      <pc:docMkLst>
        <pc:docMk/>
      </pc:docMkLst>
      <pc:sldChg chg="modSp">
        <pc:chgData name="Salas Tejero, Carmen Gloria" userId="S::stgcst@achs.cl::78ddbc3f-1779-40e2-a811-ae11bd7a1141" providerId="AD" clId="Web-{FBD1EB07-D5CE-1B9B-59A8-A5E39CD358C3}" dt="2024-07-25T19:02:22.627" v="16" actId="20577"/>
        <pc:sldMkLst>
          <pc:docMk/>
          <pc:sldMk cId="2725564918" sldId="383"/>
        </pc:sldMkLst>
        <pc:spChg chg="mod">
          <ac:chgData name="Salas Tejero, Carmen Gloria" userId="S::stgcst@achs.cl::78ddbc3f-1779-40e2-a811-ae11bd7a1141" providerId="AD" clId="Web-{FBD1EB07-D5CE-1B9B-59A8-A5E39CD358C3}" dt="2024-07-25T19:02:22.627" v="16" actId="20577"/>
          <ac:spMkLst>
            <pc:docMk/>
            <pc:sldMk cId="2725564918" sldId="383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03:31.723" v="17" actId="20577"/>
        <pc:sldMkLst>
          <pc:docMk/>
          <pc:sldMk cId="2763021804" sldId="384"/>
        </pc:sldMkLst>
        <pc:spChg chg="mod">
          <ac:chgData name="Salas Tejero, Carmen Gloria" userId="S::stgcst@achs.cl::78ddbc3f-1779-40e2-a811-ae11bd7a1141" providerId="AD" clId="Web-{FBD1EB07-D5CE-1B9B-59A8-A5E39CD358C3}" dt="2024-07-25T19:03:31.723" v="17" actId="20577"/>
          <ac:spMkLst>
            <pc:docMk/>
            <pc:sldMk cId="2763021804" sldId="38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06:02.977" v="18" actId="20577"/>
        <pc:sldMkLst>
          <pc:docMk/>
          <pc:sldMk cId="703070455" sldId="385"/>
        </pc:sldMkLst>
        <pc:spChg chg="mod">
          <ac:chgData name="Salas Tejero, Carmen Gloria" userId="S::stgcst@achs.cl::78ddbc3f-1779-40e2-a811-ae11bd7a1141" providerId="AD" clId="Web-{FBD1EB07-D5CE-1B9B-59A8-A5E39CD358C3}" dt="2024-07-25T19:06:02.977" v="18" actId="20577"/>
          <ac:spMkLst>
            <pc:docMk/>
            <pc:sldMk cId="703070455" sldId="385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7:36.386" v="36" actId="20577"/>
        <pc:sldMkLst>
          <pc:docMk/>
          <pc:sldMk cId="3042638603" sldId="386"/>
        </pc:sldMkLst>
        <pc:spChg chg="mod">
          <ac:chgData name="Salas Tejero, Carmen Gloria" userId="S::stgcst@achs.cl::78ddbc3f-1779-40e2-a811-ae11bd7a1141" providerId="AD" clId="Web-{FBD1EB07-D5CE-1B9B-59A8-A5E39CD358C3}" dt="2024-07-25T19:17:36.386" v="36" actId="20577"/>
          <ac:spMkLst>
            <pc:docMk/>
            <pc:sldMk cId="3042638603" sldId="386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8:18.544" v="37" actId="20577"/>
        <pc:sldMkLst>
          <pc:docMk/>
          <pc:sldMk cId="2510546009" sldId="387"/>
        </pc:sldMkLst>
        <pc:spChg chg="mod">
          <ac:chgData name="Salas Tejero, Carmen Gloria" userId="S::stgcst@achs.cl::78ddbc3f-1779-40e2-a811-ae11bd7a1141" providerId="AD" clId="Web-{FBD1EB07-D5CE-1B9B-59A8-A5E39CD358C3}" dt="2024-07-25T19:18:18.544" v="37" actId="20577"/>
          <ac:spMkLst>
            <pc:docMk/>
            <pc:sldMk cId="2510546009" sldId="387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8:55:08.944" v="2" actId="20577"/>
        <pc:sldMkLst>
          <pc:docMk/>
          <pc:sldMk cId="3373363348" sldId="388"/>
        </pc:sldMkLst>
        <pc:spChg chg="mod">
          <ac:chgData name="Salas Tejero, Carmen Gloria" userId="S::stgcst@achs.cl::78ddbc3f-1779-40e2-a811-ae11bd7a1141" providerId="AD" clId="Web-{FBD1EB07-D5CE-1B9B-59A8-A5E39CD358C3}" dt="2024-07-25T18:55:08.944" v="2" actId="20577"/>
          <ac:spMkLst>
            <pc:docMk/>
            <pc:sldMk cId="3373363348" sldId="388"/>
            <ac:spMk id="4" creationId="{00000000-0000-0000-0000-000000000000}"/>
          </ac:spMkLst>
        </pc:spChg>
      </pc:sldChg>
      <pc:sldChg chg="modSp addCm modCm">
        <pc:chgData name="Salas Tejero, Carmen Gloria" userId="S::stgcst@achs.cl::78ddbc3f-1779-40e2-a811-ae11bd7a1141" providerId="AD" clId="Web-{FBD1EB07-D5CE-1B9B-59A8-A5E39CD358C3}" dt="2024-07-25T18:58:33.449" v="11" actId="20577"/>
        <pc:sldMkLst>
          <pc:docMk/>
          <pc:sldMk cId="826817654" sldId="389"/>
        </pc:sldMkLst>
        <pc:spChg chg="mod">
          <ac:chgData name="Salas Tejero, Carmen Gloria" userId="S::stgcst@achs.cl::78ddbc3f-1779-40e2-a811-ae11bd7a1141" providerId="AD" clId="Web-{FBD1EB07-D5CE-1B9B-59A8-A5E39CD358C3}" dt="2024-07-25T18:58:33.449" v="11" actId="20577"/>
          <ac:spMkLst>
            <pc:docMk/>
            <pc:sldMk cId="826817654" sldId="389"/>
            <ac:spMk id="6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las Tejero, Carmen Gloria" userId="S::stgcst@achs.cl::78ddbc3f-1779-40e2-a811-ae11bd7a1141" providerId="AD" clId="Web-{FBD1EB07-D5CE-1B9B-59A8-A5E39CD358C3}" dt="2024-07-25T18:57:40.307" v="10" actId="20577"/>
              <pc2:cmMkLst xmlns:pc2="http://schemas.microsoft.com/office/powerpoint/2019/9/main/command">
                <pc:docMk/>
                <pc:sldMk cId="826817654" sldId="389"/>
                <pc2:cmMk id="{4206930B-DCC9-4796-AEC0-70739D549167}"/>
              </pc2:cmMkLst>
            </pc226:cmChg>
          </p:ext>
        </pc:extLst>
      </pc:sldChg>
      <pc:sldChg chg="modSp">
        <pc:chgData name="Salas Tejero, Carmen Gloria" userId="S::stgcst@achs.cl::78ddbc3f-1779-40e2-a811-ae11bd7a1141" providerId="AD" clId="Web-{FBD1EB07-D5CE-1B9B-59A8-A5E39CD358C3}" dt="2024-07-25T19:06:24.946" v="19" actId="20577"/>
        <pc:sldMkLst>
          <pc:docMk/>
          <pc:sldMk cId="64009326" sldId="393"/>
        </pc:sldMkLst>
        <pc:spChg chg="mod">
          <ac:chgData name="Salas Tejero, Carmen Gloria" userId="S::stgcst@achs.cl::78ddbc3f-1779-40e2-a811-ae11bd7a1141" providerId="AD" clId="Web-{FBD1EB07-D5CE-1B9B-59A8-A5E39CD358C3}" dt="2024-07-25T19:06:24.946" v="19" actId="20577"/>
          <ac:spMkLst>
            <pc:docMk/>
            <pc:sldMk cId="64009326" sldId="393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3:09.692" v="22" actId="20577"/>
        <pc:sldMkLst>
          <pc:docMk/>
          <pc:sldMk cId="2880253266" sldId="394"/>
        </pc:sldMkLst>
        <pc:spChg chg="mod">
          <ac:chgData name="Salas Tejero, Carmen Gloria" userId="S::stgcst@achs.cl::78ddbc3f-1779-40e2-a811-ae11bd7a1141" providerId="AD" clId="Web-{FBD1EB07-D5CE-1B9B-59A8-A5E39CD358C3}" dt="2024-07-25T19:13:09.692" v="22" actId="20577"/>
          <ac:spMkLst>
            <pc:docMk/>
            <pc:sldMk cId="2880253266" sldId="39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3:25.880" v="25" actId="20577"/>
        <pc:sldMkLst>
          <pc:docMk/>
          <pc:sldMk cId="3919091548" sldId="404"/>
        </pc:sldMkLst>
        <pc:spChg chg="mod">
          <ac:chgData name="Salas Tejero, Carmen Gloria" userId="S::stgcst@achs.cl::78ddbc3f-1779-40e2-a811-ae11bd7a1141" providerId="AD" clId="Web-{FBD1EB07-D5CE-1B9B-59A8-A5E39CD358C3}" dt="2024-07-25T19:13:25.880" v="25" actId="20577"/>
          <ac:spMkLst>
            <pc:docMk/>
            <pc:sldMk cId="3919091548" sldId="404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6:51.792" v="31" actId="20577"/>
        <pc:sldMkLst>
          <pc:docMk/>
          <pc:sldMk cId="665489932" sldId="405"/>
        </pc:sldMkLst>
        <pc:spChg chg="mod">
          <ac:chgData name="Salas Tejero, Carmen Gloria" userId="S::stgcst@achs.cl::78ddbc3f-1779-40e2-a811-ae11bd7a1141" providerId="AD" clId="Web-{FBD1EB07-D5CE-1B9B-59A8-A5E39CD358C3}" dt="2024-07-25T19:16:51.792" v="31" actId="20577"/>
          <ac:spMkLst>
            <pc:docMk/>
            <pc:sldMk cId="665489932" sldId="405"/>
            <ac:spMk id="4" creationId="{00000000-0000-0000-0000-000000000000}"/>
          </ac:spMkLst>
        </pc:spChg>
      </pc:sldChg>
      <pc:sldChg chg="modSp">
        <pc:chgData name="Salas Tejero, Carmen Gloria" userId="S::stgcst@achs.cl::78ddbc3f-1779-40e2-a811-ae11bd7a1141" providerId="AD" clId="Web-{FBD1EB07-D5CE-1B9B-59A8-A5E39CD358C3}" dt="2024-07-25T19:17:27.011" v="34" actId="20577"/>
        <pc:sldMkLst>
          <pc:docMk/>
          <pc:sldMk cId="216484521" sldId="406"/>
        </pc:sldMkLst>
        <pc:spChg chg="mod">
          <ac:chgData name="Salas Tejero, Carmen Gloria" userId="S::stgcst@achs.cl::78ddbc3f-1779-40e2-a811-ae11bd7a1141" providerId="AD" clId="Web-{FBD1EB07-D5CE-1B9B-59A8-A5E39CD358C3}" dt="2024-07-25T19:17:27.011" v="34" actId="20577"/>
          <ac:spMkLst>
            <pc:docMk/>
            <pc:sldMk cId="216484521" sldId="406"/>
            <ac:spMk id="4" creationId="{00000000-0000-0000-0000-000000000000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02-10-2024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02-10-2024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66432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64168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79144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487400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73015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65338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519511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13C045"/>
              </a:buClr>
              <a:buFont typeface="Wingdings" panose="05000000000000000000" pitchFamily="2" charset="2"/>
              <a:buNone/>
            </a:pP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47475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303525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601541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23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1896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922597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11679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14858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430496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27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64056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4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013717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45983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6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617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sz="120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0451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9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703532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10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034501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F3A76-3C4B-46A8-9478-22DCFEA7A812}" type="slidenum">
              <a:rPr lang="es-CL" smtClean="0"/>
              <a:t>11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477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0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6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9.svg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5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8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9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0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2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5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6.bin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.sv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27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0.bin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1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4.png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2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4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33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34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6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19.emf"/><Relationship Id="rId4" Type="http://schemas.openxmlformats.org/officeDocument/2006/relationships/oleObject" Target="../embeddings/oleObject35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6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vmlDrawing" Target="../drawings/vmlDrawing3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7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9.xml"/><Relationship Id="rId1" Type="http://schemas.openxmlformats.org/officeDocument/2006/relationships/vmlDrawing" Target="../drawings/vmlDrawing38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38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0.xml"/><Relationship Id="rId1" Type="http://schemas.openxmlformats.org/officeDocument/2006/relationships/vmlDrawing" Target="../drawings/vmlDrawing3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sv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1.xml"/><Relationship Id="rId1" Type="http://schemas.openxmlformats.org/officeDocument/2006/relationships/vmlDrawing" Target="../drawings/vmlDrawing4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0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2.xml"/><Relationship Id="rId1" Type="http://schemas.openxmlformats.org/officeDocument/2006/relationships/vmlDrawing" Target="../drawings/vmlDrawing4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1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3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2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2.bin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4.xml"/><Relationship Id="rId1" Type="http://schemas.openxmlformats.org/officeDocument/2006/relationships/vmlDrawing" Target="../drawings/vmlDrawing4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3.bin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5.xml"/><Relationship Id="rId1" Type="http://schemas.openxmlformats.org/officeDocument/2006/relationships/vmlDrawing" Target="../drawings/vmlDrawing4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4.bin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6.xml"/><Relationship Id="rId1" Type="http://schemas.openxmlformats.org/officeDocument/2006/relationships/vmlDrawing" Target="../drawings/vmlDrawing4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5.bin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7.xml"/><Relationship Id="rId1" Type="http://schemas.openxmlformats.org/officeDocument/2006/relationships/vmlDrawing" Target="../drawings/vmlDrawing4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6.bin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7.bin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9.xml"/><Relationship Id="rId1" Type="http://schemas.openxmlformats.org/officeDocument/2006/relationships/vmlDrawing" Target="../drawings/vmlDrawing4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8.bin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0.xml"/><Relationship Id="rId1" Type="http://schemas.openxmlformats.org/officeDocument/2006/relationships/vmlDrawing" Target="../drawings/vmlDrawing4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9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5.bin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1.xml"/><Relationship Id="rId1" Type="http://schemas.openxmlformats.org/officeDocument/2006/relationships/vmlDrawing" Target="../drawings/vmlDrawing5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0.bin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2.xml"/><Relationship Id="rId1" Type="http://schemas.openxmlformats.org/officeDocument/2006/relationships/vmlDrawing" Target="../drawings/vmlDrawing5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1.bin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3.xml"/><Relationship Id="rId1" Type="http://schemas.openxmlformats.org/officeDocument/2006/relationships/vmlDrawing" Target="../drawings/vmlDrawing5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2.bin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4.xml"/><Relationship Id="rId1" Type="http://schemas.openxmlformats.org/officeDocument/2006/relationships/vmlDrawing" Target="../drawings/vmlDrawing5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3.bin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5.xml"/><Relationship Id="rId1" Type="http://schemas.openxmlformats.org/officeDocument/2006/relationships/vmlDrawing" Target="../drawings/vmlDrawing5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4.bin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6.xml"/><Relationship Id="rId1" Type="http://schemas.openxmlformats.org/officeDocument/2006/relationships/vmlDrawing" Target="../drawings/vmlDrawing5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5.bin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7.xml"/><Relationship Id="rId1" Type="http://schemas.openxmlformats.org/officeDocument/2006/relationships/vmlDrawing" Target="../drawings/vmlDrawing5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6.bin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8.xml"/><Relationship Id="rId1" Type="http://schemas.openxmlformats.org/officeDocument/2006/relationships/vmlDrawing" Target="../drawings/vmlDrawing5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7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9.xml"/><Relationship Id="rId1" Type="http://schemas.openxmlformats.org/officeDocument/2006/relationships/vmlDrawing" Target="../drawings/vmlDrawing5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8.bin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0.xml"/><Relationship Id="rId1" Type="http://schemas.openxmlformats.org/officeDocument/2006/relationships/vmlDrawing" Target="../drawings/vmlDrawing5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9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8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.bin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1.xml"/><Relationship Id="rId1" Type="http://schemas.openxmlformats.org/officeDocument/2006/relationships/vmlDrawing" Target="../drawings/vmlDrawing6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0.bin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2.xml"/><Relationship Id="rId1" Type="http://schemas.openxmlformats.org/officeDocument/2006/relationships/vmlDrawing" Target="../drawings/vmlDrawing6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1.bin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0.svg"/><Relationship Id="rId2" Type="http://schemas.openxmlformats.org/officeDocument/2006/relationships/tags" Target="../tags/tag63.xml"/><Relationship Id="rId1" Type="http://schemas.openxmlformats.org/officeDocument/2006/relationships/vmlDrawing" Target="../drawings/vmlDrawing62.vml"/><Relationship Id="rId6" Type="http://schemas.openxmlformats.org/officeDocument/2006/relationships/image" Target="../media/image22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2.bin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4.xml"/><Relationship Id="rId1" Type="http://schemas.openxmlformats.org/officeDocument/2006/relationships/vmlDrawing" Target="../drawings/vmlDrawing6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3.bin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vmlDrawing" Target="../drawings/vmlDrawing6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4.bin"/></Relationships>
</file>

<file path=ppt/slideLayouts/_rels/slideLayout65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tags" Target="../tags/tag82.xml"/><Relationship Id="rId3" Type="http://schemas.openxmlformats.org/officeDocument/2006/relationships/tags" Target="../tags/tag67.xml"/><Relationship Id="rId21" Type="http://schemas.openxmlformats.org/officeDocument/2006/relationships/image" Target="../media/image1.emf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oleObject" Target="../embeddings/oleObject65.bin"/><Relationship Id="rId1" Type="http://schemas.openxmlformats.org/officeDocument/2006/relationships/vmlDrawing" Target="../drawings/vmlDrawing65.v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slideMaster" Target="../slideMasters/slideMaster2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5.png"/><Relationship Id="rId2" Type="http://schemas.openxmlformats.org/officeDocument/2006/relationships/tags" Target="../tags/tag83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1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66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9.sv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sv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=""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="" xmlns:a16="http://schemas.microsoft.com/office/drawing/2014/main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=""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6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4341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=""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=""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=""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=""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=""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=""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=""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=""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=""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=""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=""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1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=""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=""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=""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=""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=""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=""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=""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=""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=""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=""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=""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=""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=""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=""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=""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=""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=""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=""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6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1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15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=""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9" name="Diapositiva de think-cell" r:id="rId4" imgW="0" imgH="0" progId="TCLayout.ActiveDocument.1">
                  <p:embed/>
                </p:oleObj>
              </mc:Choice>
              <mc:Fallback>
                <p:oleObj name="Diapositiva de think-cell" r:id="rId4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=""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=""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=""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=""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=""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61" name="Marcador de texto 7">
            <a:extLst>
              <a:ext uri="{FF2B5EF4-FFF2-40B4-BE49-F238E27FC236}">
                <a16:creationId xmlns=""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=""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=""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=""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=""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=""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=""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=""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=""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=""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=""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=""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=""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=""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7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=""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=""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=""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="" xmlns:a16="http://schemas.microsoft.com/office/drawing/2014/main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=""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=""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="" xmlns:a16="http://schemas.microsoft.com/office/drawing/2014/main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=""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=""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="" xmlns:a16="http://schemas.microsoft.com/office/drawing/2014/main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=""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=""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="" xmlns:a16="http://schemas.microsoft.com/office/drawing/2014/main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=""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=""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=""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=""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=""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=""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=""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=""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=""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=""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=""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=""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=""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=""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=""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=""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=""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=""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=""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=""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=""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=""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=""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=""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=""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7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=""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=""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=""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=""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=""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=""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=""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=""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=""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=""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=""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=""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=""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=""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=""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=""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03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=""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=""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=""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=""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2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=""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=""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=""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=""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=""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=""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=""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="" xmlns:a16="http://schemas.microsoft.com/office/drawing/2014/main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15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=""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=""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r>
              <a:rPr lang="es-ES" dirty="0"/>
              <a:t/>
            </a: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=""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=""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=""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=""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=""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2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=""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=""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=""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=""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=""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=""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=""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=""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=""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4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=""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=""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=""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=""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=""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7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=""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=""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=""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=""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9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=""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=""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=""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=""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=""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=""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1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=""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=""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=""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4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=""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=""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=""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=""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=""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=""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=""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=""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=""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=""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=""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=""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=""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=""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=""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=""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=""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=""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=""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6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=""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=""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=""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5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="" xmlns:a16="http://schemas.microsoft.com/office/drawing/2014/main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39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=""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=""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=""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=""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=""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=""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=""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=""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=""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=""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=""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=""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=""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=""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=""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=""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=""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=""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=""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=""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=""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=""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=""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=""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=""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=""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=""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=""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=""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=""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=""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=""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=""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=""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=""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=""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=""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=""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=""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=""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=""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=""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=""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=""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=""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=""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=""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=""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=""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=""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=""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=""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=""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=""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=""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=""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=""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=""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=""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=""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=""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=""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=""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=""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=""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=""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=""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=""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=""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=""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8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=""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=""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=""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=""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=""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=""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=""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=""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=""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=""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=""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1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=""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=""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=""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=""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=""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=""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=""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=""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=""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=""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=""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=""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3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=""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=""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=""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=""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=""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=""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=""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5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=""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=""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=""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=""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=""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=""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=""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=""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=""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=""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=""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=""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=""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=""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=""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=""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=""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=""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=""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8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=""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=""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=""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=""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=""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=""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=""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=""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0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=""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=""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=""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=""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=""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9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="" xmlns:a16="http://schemas.microsoft.com/office/drawing/2014/main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="" xmlns:a16="http://schemas.microsoft.com/office/drawing/2014/main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="" xmlns:a16="http://schemas.microsoft.com/office/drawing/2014/main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631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=""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=""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=""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=""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=""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=""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=""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=""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=""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=""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=""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=""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=""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=""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=""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=""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=""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=""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=""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=""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=""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=""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=""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=""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5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=""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=""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=""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=""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=""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=""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79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=""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=""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=""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=""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=""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=""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=""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=""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=""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=""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70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=""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=""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=""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=""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=""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=""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=""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=""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=""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=""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=""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=""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727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=""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=""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=""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=""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=""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=""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=""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=""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=""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51" name="Diapositiva de think-cell" r:id="rId20" imgW="395" imgH="396" progId="TCLayout.ActiveDocument.1">
                  <p:embed/>
                </p:oleObj>
              </mc:Choice>
              <mc:Fallback>
                <p:oleObj name="Diapositiva de think-cell" r:id="rId20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=""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=""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=""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=""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=""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=""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=""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=""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=""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=""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=""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=""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4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=""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=""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8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40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=""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=""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=""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95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3" name="Diapositiva de think-cell" r:id="rId4" imgW="395" imgH="396" progId="TCLayout.ActiveDocument.1">
                  <p:embed/>
                </p:oleObj>
              </mc:Choice>
              <mc:Fallback>
                <p:oleObj name="Diapositiva de think-cell" r:id="rId4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="" xmlns:a16="http://schemas.microsoft.com/office/drawing/2014/main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" name="Diapositiva de think-cell" r:id="rId4" imgW="270" imgH="270" progId="TCLayout.ActiveDocument.1">
                  <p:embed/>
                </p:oleObj>
              </mc:Choice>
              <mc:Fallback>
                <p:oleObj name="Diapositiva de think-cell" r:id="rId4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="" xmlns:a16="http://schemas.microsoft.com/office/drawing/2014/main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=""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1" name="Diapositiva de think-cell" r:id="rId4" imgW="7772400" imgH="10058400" progId="TCLayout.ActiveDocument.1">
                  <p:embed/>
                </p:oleObj>
              </mc:Choice>
              <mc:Fallback>
                <p:oleObj name="Diapositiva de think-cell" r:id="rId4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=""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=""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=""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="" xmlns:a16="http://schemas.microsoft.com/office/drawing/2014/main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50" Type="http://schemas.openxmlformats.org/officeDocument/2006/relationships/slideLayout" Target="../slideLayouts/slideLayout63.xml"/><Relationship Id="rId55" Type="http://schemas.openxmlformats.org/officeDocument/2006/relationships/vmlDrawing" Target="../drawings/vmlDrawing13.v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3" Type="http://schemas.openxmlformats.org/officeDocument/2006/relationships/slideLayout" Target="../slideLayouts/slideLayout66.xml"/><Relationship Id="rId58" Type="http://schemas.openxmlformats.org/officeDocument/2006/relationships/image" Target="../media/image1.emf"/><Relationship Id="rId5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56" Type="http://schemas.openxmlformats.org/officeDocument/2006/relationships/tags" Target="../tags/tag14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59" Type="http://schemas.openxmlformats.org/officeDocument/2006/relationships/image" Target="../media/image4.png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54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Relationship Id="rId57" Type="http://schemas.openxmlformats.org/officeDocument/2006/relationships/oleObject" Target="../embeddings/oleObject13.bin"/><Relationship Id="rId10" Type="http://schemas.openxmlformats.org/officeDocument/2006/relationships/slideLayout" Target="../slideLayouts/slideLayout23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slideLayout" Target="../slideLayouts/slideLayout65.xml"/><Relationship Id="rId60" Type="http://schemas.openxmlformats.org/officeDocument/2006/relationships/image" Target="../media/image4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" name="Diapositiva de think-cell" r:id="rId17" imgW="395" imgH="396" progId="TCLayout.ActiveDocument.1">
                  <p:embed/>
                </p:oleObj>
              </mc:Choice>
              <mc:Fallback>
                <p:oleObj name="Diapositiva de think-cell" r:id="rId17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=""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=""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=""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=""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=""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=""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  <p:sldLayoutId id="2147484005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=""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6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4" name="Diapositiva de think-cell" r:id="rId57" imgW="395" imgH="396" progId="TCLayout.ActiveDocument.1">
                  <p:embed/>
                </p:oleObj>
              </mc:Choice>
              <mc:Fallback>
                <p:oleObj name="Diapositiva de think-cell" r:id="rId57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=""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=""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=""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=""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=""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=""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=""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=""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=""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=""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=""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=""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=""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=""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=""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=""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=""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=""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=""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=""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=""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=""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=""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=""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=""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=""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  <p:sldLayoutId id="2147484004" r:id="rId5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emf"/><Relationship Id="rId2" Type="http://schemas.openxmlformats.org/officeDocument/2006/relationships/tags" Target="../tags/tag84.xml"/><Relationship Id="rId1" Type="http://schemas.openxmlformats.org/officeDocument/2006/relationships/vmlDrawing" Target="../drawings/vmlDrawing67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29" name="Picture 169" descr="https://marketing.achs.cl/images/librariesprovider6/banco-de-imagen/oficina/oficina-60.jpg?sfvrsn=e9a7569f_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936"/>
            <a:ext cx="12212202" cy="686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1630686" y="2271106"/>
            <a:ext cx="3330781" cy="62450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graphicFrame>
        <p:nvGraphicFramePr>
          <p:cNvPr id="6" name="Objeto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89934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780" name="Diapositiva de think-cell" r:id="rId6" imgW="395" imgH="396" progId="TCLayout.ActiveDocument.1">
                  <p:embed/>
                </p:oleObj>
              </mc:Choice>
              <mc:Fallback>
                <p:oleObj name="Diapositiva de think-cell" r:id="rId6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Marcador de texto 15"/>
          <p:cNvSpPr>
            <a:spLocks noGrp="1"/>
          </p:cNvSpPr>
          <p:nvPr>
            <p:ph type="body" sz="quarter" idx="17"/>
          </p:nvPr>
        </p:nvSpPr>
        <p:spPr>
          <a:xfrm>
            <a:off x="1911008" y="2303776"/>
            <a:ext cx="3543432" cy="672781"/>
          </a:xfrm>
        </p:spPr>
        <p:txBody>
          <a:bodyPr/>
          <a:lstStyle/>
          <a:p>
            <a:r>
              <a:rPr lang="es-MX" sz="4400" dirty="0" smtClean="0">
                <a:solidFill>
                  <a:schemeClr val="bg1"/>
                </a:solidFill>
              </a:rPr>
              <a:t>Decreto 44</a:t>
            </a:r>
            <a:endParaRPr lang="es-MX" sz="3600" b="0" dirty="0"/>
          </a:p>
        </p:txBody>
      </p:sp>
      <p:sp>
        <p:nvSpPr>
          <p:cNvPr id="9" name="Marcador de texto 1"/>
          <p:cNvSpPr txBox="1">
            <a:spLocks/>
          </p:cNvSpPr>
          <p:nvPr/>
        </p:nvSpPr>
        <p:spPr>
          <a:xfrm>
            <a:off x="447578" y="1858041"/>
            <a:ext cx="8761413" cy="4307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s-CL" sz="2800" dirty="0">
              <a:solidFill>
                <a:schemeClr val="bg1"/>
              </a:solidFill>
            </a:endParaRPr>
          </a:p>
        </p:txBody>
      </p:sp>
      <p:sp>
        <p:nvSpPr>
          <p:cNvPr id="17" name="CuadroTexto 16"/>
          <p:cNvSpPr txBox="1"/>
          <p:nvPr/>
        </p:nvSpPr>
        <p:spPr>
          <a:xfrm>
            <a:off x="503280" y="5435938"/>
            <a:ext cx="4096216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s-MX" b="1" dirty="0" smtClean="0">
                <a:solidFill>
                  <a:schemeClr val="bg1"/>
                </a:solidFill>
              </a:rPr>
              <a:t>Sandor Ruiz Poblete</a:t>
            </a:r>
          </a:p>
          <a:p>
            <a:r>
              <a:rPr lang="es-MX" sz="1400" b="1" dirty="0" smtClean="0">
                <a:solidFill>
                  <a:schemeClr val="bg1"/>
                </a:solidFill>
              </a:rPr>
              <a:t>Especialista en sistemas preventivos Achs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447579" y="3520029"/>
            <a:ext cx="8227932" cy="139896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10" name="Marcador de texto 15"/>
          <p:cNvSpPr>
            <a:spLocks noGrp="1"/>
          </p:cNvSpPr>
          <p:nvPr>
            <p:ph type="body" sz="quarter" idx="17"/>
          </p:nvPr>
        </p:nvSpPr>
        <p:spPr>
          <a:xfrm>
            <a:off x="523482" y="3575827"/>
            <a:ext cx="8152029" cy="1214553"/>
          </a:xfrm>
        </p:spPr>
        <p:txBody>
          <a:bodyPr/>
          <a:lstStyle/>
          <a:p>
            <a:r>
              <a:rPr lang="es-MX" sz="4800" b="0" dirty="0">
                <a:solidFill>
                  <a:schemeClr val="bg1"/>
                </a:solidFill>
              </a:rPr>
              <a:t>Gestión de seguridad y salud en el </a:t>
            </a:r>
            <a:r>
              <a:rPr lang="es-MX" sz="4800" b="0" dirty="0" smtClean="0">
                <a:solidFill>
                  <a:schemeClr val="bg1"/>
                </a:solidFill>
              </a:rPr>
              <a:t>trabajo</a:t>
            </a:r>
            <a:endParaRPr lang="es-MX" sz="2800" b="0" dirty="0">
              <a:solidFill>
                <a:schemeClr val="bg1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41" y="-935"/>
            <a:ext cx="1196919" cy="1196919"/>
          </a:xfrm>
          <a:prstGeom prst="rect">
            <a:avLst/>
          </a:prstGeom>
        </p:spPr>
      </p:pic>
      <p:sp>
        <p:nvSpPr>
          <p:cNvPr id="13" name="Elipse 12">
            <a:extLst>
              <a:ext uri="{FF2B5EF4-FFF2-40B4-BE49-F238E27FC236}">
                <a16:creationId xmlns="" xmlns:a16="http://schemas.microsoft.com/office/drawing/2014/main" id="{4AEABFB9-EE8D-3D42-9B9E-57AA9C3610F3}"/>
              </a:ext>
            </a:extLst>
          </p:cNvPr>
          <p:cNvSpPr/>
          <p:nvPr/>
        </p:nvSpPr>
        <p:spPr>
          <a:xfrm>
            <a:off x="344307" y="1866335"/>
            <a:ext cx="1426540" cy="1434043"/>
          </a:xfrm>
          <a:prstGeom prst="ellipse">
            <a:avLst/>
          </a:prstGeom>
          <a:solidFill>
            <a:srgbClr val="13C045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sz="1100" dirty="0">
              <a:solidFill>
                <a:srgbClr val="13C045"/>
              </a:solidFill>
            </a:endParaRPr>
          </a:p>
        </p:txBody>
      </p:sp>
      <p:sp>
        <p:nvSpPr>
          <p:cNvPr id="14" name="Freeform 234">
            <a:extLst>
              <a:ext uri="{FF2B5EF4-FFF2-40B4-BE49-F238E27FC236}">
                <a16:creationId xmlns:a16="http://schemas.microsoft.com/office/drawing/2014/main" xmlns="" id="{30BB4F17-453A-987F-1519-97B3CE8E2307}"/>
              </a:ext>
            </a:extLst>
          </p:cNvPr>
          <p:cNvSpPr>
            <a:spLocks noEditPoints="1"/>
          </p:cNvSpPr>
          <p:nvPr/>
        </p:nvSpPr>
        <p:spPr bwMode="auto">
          <a:xfrm>
            <a:off x="643058" y="2198195"/>
            <a:ext cx="848596" cy="733208"/>
          </a:xfrm>
          <a:custGeom>
            <a:avLst/>
            <a:gdLst>
              <a:gd name="T0" fmla="*/ 5 w 814"/>
              <a:gd name="T1" fmla="*/ 558 h 813"/>
              <a:gd name="T2" fmla="*/ 5 w 814"/>
              <a:gd name="T3" fmla="*/ 558 h 813"/>
              <a:gd name="T4" fmla="*/ 453 w 814"/>
              <a:gd name="T5" fmla="*/ 180 h 813"/>
              <a:gd name="T6" fmla="*/ 453 w 814"/>
              <a:gd name="T7" fmla="*/ 152 h 813"/>
              <a:gd name="T8" fmla="*/ 453 w 814"/>
              <a:gd name="T9" fmla="*/ 180 h 813"/>
              <a:gd name="T10" fmla="*/ 546 w 814"/>
              <a:gd name="T11" fmla="*/ 541 h 813"/>
              <a:gd name="T12" fmla="*/ 767 w 814"/>
              <a:gd name="T13" fmla="*/ 541 h 813"/>
              <a:gd name="T14" fmla="*/ 771 w 814"/>
              <a:gd name="T15" fmla="*/ 578 h 813"/>
              <a:gd name="T16" fmla="*/ 656 w 814"/>
              <a:gd name="T17" fmla="*/ 624 h 813"/>
              <a:gd name="T18" fmla="*/ 771 w 814"/>
              <a:gd name="T19" fmla="*/ 578 h 813"/>
              <a:gd name="T20" fmla="*/ 360 w 814"/>
              <a:gd name="T21" fmla="*/ 151 h 813"/>
              <a:gd name="T22" fmla="*/ 186 w 814"/>
              <a:gd name="T23" fmla="*/ 180 h 813"/>
              <a:gd name="T24" fmla="*/ 47 w 814"/>
              <a:gd name="T25" fmla="*/ 541 h 813"/>
              <a:gd name="T26" fmla="*/ 157 w 814"/>
              <a:gd name="T27" fmla="*/ 298 h 813"/>
              <a:gd name="T28" fmla="*/ 47 w 814"/>
              <a:gd name="T29" fmla="*/ 541 h 813"/>
              <a:gd name="T30" fmla="*/ 157 w 814"/>
              <a:gd name="T31" fmla="*/ 624 h 813"/>
              <a:gd name="T32" fmla="*/ 272 w 814"/>
              <a:gd name="T33" fmla="*/ 578 h 813"/>
              <a:gd name="T34" fmla="*/ 445 w 814"/>
              <a:gd name="T35" fmla="*/ 737 h 813"/>
              <a:gd name="T36" fmla="*/ 534 w 814"/>
              <a:gd name="T37" fmla="*/ 765 h 813"/>
              <a:gd name="T38" fmla="*/ 541 w 814"/>
              <a:gd name="T39" fmla="*/ 777 h 813"/>
              <a:gd name="T40" fmla="*/ 272 w 814"/>
              <a:gd name="T41" fmla="*/ 774 h 813"/>
              <a:gd name="T42" fmla="*/ 368 w 814"/>
              <a:gd name="T43" fmla="*/ 737 h 813"/>
              <a:gd name="T44" fmla="*/ 407 w 814"/>
              <a:gd name="T45" fmla="*/ 83 h 813"/>
              <a:gd name="T46" fmla="*/ 383 w 814"/>
              <a:gd name="T47" fmla="*/ 60 h 813"/>
              <a:gd name="T48" fmla="*/ 430 w 814"/>
              <a:gd name="T49" fmla="*/ 60 h 813"/>
              <a:gd name="T50" fmla="*/ 397 w 814"/>
              <a:gd name="T51" fmla="*/ 485 h 813"/>
              <a:gd name="T52" fmla="*/ 397 w 814"/>
              <a:gd name="T53" fmla="*/ 119 h 813"/>
              <a:gd name="T54" fmla="*/ 416 w 814"/>
              <a:gd name="T55" fmla="*/ 485 h 813"/>
              <a:gd name="T56" fmla="*/ 430 w 814"/>
              <a:gd name="T57" fmla="*/ 700 h 813"/>
              <a:gd name="T58" fmla="*/ 383 w 814"/>
              <a:gd name="T59" fmla="*/ 700 h 813"/>
              <a:gd name="T60" fmla="*/ 430 w 814"/>
              <a:gd name="T61" fmla="*/ 522 h 813"/>
              <a:gd name="T62" fmla="*/ 808 w 814"/>
              <a:gd name="T63" fmla="*/ 559 h 813"/>
              <a:gd name="T64" fmla="*/ 808 w 814"/>
              <a:gd name="T65" fmla="*/ 559 h 813"/>
              <a:gd name="T66" fmla="*/ 808 w 814"/>
              <a:gd name="T67" fmla="*/ 559 h 813"/>
              <a:gd name="T68" fmla="*/ 814 w 814"/>
              <a:gd name="T69" fmla="*/ 557 h 813"/>
              <a:gd name="T70" fmla="*/ 675 w 814"/>
              <a:gd name="T71" fmla="*/ 216 h 813"/>
              <a:gd name="T72" fmla="*/ 703 w 814"/>
              <a:gd name="T73" fmla="*/ 182 h 813"/>
              <a:gd name="T74" fmla="*/ 453 w 814"/>
              <a:gd name="T75" fmla="*/ 115 h 813"/>
              <a:gd name="T76" fmla="*/ 467 w 814"/>
              <a:gd name="T77" fmla="*/ 60 h 813"/>
              <a:gd name="T78" fmla="*/ 347 w 814"/>
              <a:gd name="T79" fmla="*/ 60 h 813"/>
              <a:gd name="T80" fmla="*/ 360 w 814"/>
              <a:gd name="T81" fmla="*/ 113 h 813"/>
              <a:gd name="T82" fmla="*/ 111 w 814"/>
              <a:gd name="T83" fmla="*/ 182 h 813"/>
              <a:gd name="T84" fmla="*/ 138 w 814"/>
              <a:gd name="T85" fmla="*/ 216 h 813"/>
              <a:gd name="T86" fmla="*/ 1 w 814"/>
              <a:gd name="T87" fmla="*/ 551 h 813"/>
              <a:gd name="T88" fmla="*/ 0 w 814"/>
              <a:gd name="T89" fmla="*/ 559 h 813"/>
              <a:gd name="T90" fmla="*/ 157 w 814"/>
              <a:gd name="T91" fmla="*/ 661 h 813"/>
              <a:gd name="T92" fmla="*/ 314 w 814"/>
              <a:gd name="T93" fmla="*/ 559 h 813"/>
              <a:gd name="T94" fmla="*/ 175 w 814"/>
              <a:gd name="T95" fmla="*/ 217 h 813"/>
              <a:gd name="T96" fmla="*/ 360 w 814"/>
              <a:gd name="T97" fmla="*/ 491 h 813"/>
              <a:gd name="T98" fmla="*/ 347 w 814"/>
              <a:gd name="T99" fmla="*/ 705 h 813"/>
              <a:gd name="T100" fmla="*/ 236 w 814"/>
              <a:gd name="T101" fmla="*/ 774 h 813"/>
              <a:gd name="T102" fmla="*/ 254 w 814"/>
              <a:gd name="T103" fmla="*/ 813 h 813"/>
              <a:gd name="T104" fmla="*/ 578 w 814"/>
              <a:gd name="T105" fmla="*/ 795 h 813"/>
              <a:gd name="T106" fmla="*/ 545 w 814"/>
              <a:gd name="T107" fmla="*/ 730 h 813"/>
              <a:gd name="T108" fmla="*/ 467 w 814"/>
              <a:gd name="T109" fmla="*/ 517 h 813"/>
              <a:gd name="T110" fmla="*/ 453 w 814"/>
              <a:gd name="T111" fmla="*/ 217 h 813"/>
              <a:gd name="T112" fmla="*/ 638 w 814"/>
              <a:gd name="T113" fmla="*/ 250 h 813"/>
              <a:gd name="T114" fmla="*/ 506 w 814"/>
              <a:gd name="T115" fmla="*/ 554 h 813"/>
              <a:gd name="T116" fmla="*/ 499 w 814"/>
              <a:gd name="T117" fmla="*/ 560 h 813"/>
              <a:gd name="T118" fmla="*/ 814 w 814"/>
              <a:gd name="T119" fmla="*/ 559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4" h="813">
                <a:moveTo>
                  <a:pt x="5" y="558"/>
                </a:move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lnTo>
                  <a:pt x="5" y="558"/>
                </a:lnTo>
                <a:close/>
                <a:moveTo>
                  <a:pt x="453" y="180"/>
                </a:moveTo>
                <a:lnTo>
                  <a:pt x="453" y="180"/>
                </a:lnTo>
                <a:lnTo>
                  <a:pt x="453" y="152"/>
                </a:lnTo>
                <a:lnTo>
                  <a:pt x="626" y="180"/>
                </a:lnTo>
                <a:lnTo>
                  <a:pt x="453" y="180"/>
                </a:lnTo>
                <a:close/>
                <a:moveTo>
                  <a:pt x="546" y="541"/>
                </a:moveTo>
                <a:lnTo>
                  <a:pt x="546" y="541"/>
                </a:lnTo>
                <a:lnTo>
                  <a:pt x="656" y="298"/>
                </a:lnTo>
                <a:lnTo>
                  <a:pt x="767" y="541"/>
                </a:lnTo>
                <a:lnTo>
                  <a:pt x="546" y="541"/>
                </a:lnTo>
                <a:close/>
                <a:moveTo>
                  <a:pt x="771" y="578"/>
                </a:moveTo>
                <a:lnTo>
                  <a:pt x="771" y="578"/>
                </a:lnTo>
                <a:cubicBezTo>
                  <a:pt x="756" y="604"/>
                  <a:pt x="709" y="624"/>
                  <a:pt x="656" y="624"/>
                </a:cubicBezTo>
                <a:cubicBezTo>
                  <a:pt x="604" y="624"/>
                  <a:pt x="557" y="604"/>
                  <a:pt x="541" y="578"/>
                </a:cubicBezTo>
                <a:lnTo>
                  <a:pt x="771" y="578"/>
                </a:lnTo>
                <a:close/>
                <a:moveTo>
                  <a:pt x="360" y="151"/>
                </a:moveTo>
                <a:lnTo>
                  <a:pt x="360" y="151"/>
                </a:lnTo>
                <a:lnTo>
                  <a:pt x="360" y="180"/>
                </a:lnTo>
                <a:lnTo>
                  <a:pt x="186" y="180"/>
                </a:lnTo>
                <a:lnTo>
                  <a:pt x="360" y="151"/>
                </a:lnTo>
                <a:close/>
                <a:moveTo>
                  <a:pt x="47" y="541"/>
                </a:moveTo>
                <a:lnTo>
                  <a:pt x="47" y="541"/>
                </a:lnTo>
                <a:lnTo>
                  <a:pt x="157" y="298"/>
                </a:lnTo>
                <a:lnTo>
                  <a:pt x="267" y="541"/>
                </a:lnTo>
                <a:lnTo>
                  <a:pt x="47" y="541"/>
                </a:lnTo>
                <a:close/>
                <a:moveTo>
                  <a:pt x="157" y="624"/>
                </a:moveTo>
                <a:lnTo>
                  <a:pt x="157" y="624"/>
                </a:lnTo>
                <a:cubicBezTo>
                  <a:pt x="105" y="624"/>
                  <a:pt x="58" y="604"/>
                  <a:pt x="42" y="578"/>
                </a:cubicBezTo>
                <a:lnTo>
                  <a:pt x="272" y="578"/>
                </a:lnTo>
                <a:cubicBezTo>
                  <a:pt x="256" y="604"/>
                  <a:pt x="209" y="624"/>
                  <a:pt x="157" y="624"/>
                </a:cubicBezTo>
                <a:close/>
                <a:moveTo>
                  <a:pt x="445" y="737"/>
                </a:moveTo>
                <a:lnTo>
                  <a:pt x="445" y="737"/>
                </a:lnTo>
                <a:lnTo>
                  <a:pt x="534" y="765"/>
                </a:lnTo>
                <a:cubicBezTo>
                  <a:pt x="538" y="766"/>
                  <a:pt x="541" y="770"/>
                  <a:pt x="541" y="774"/>
                </a:cubicBezTo>
                <a:lnTo>
                  <a:pt x="541" y="777"/>
                </a:lnTo>
                <a:lnTo>
                  <a:pt x="272" y="777"/>
                </a:lnTo>
                <a:lnTo>
                  <a:pt x="272" y="774"/>
                </a:lnTo>
                <a:cubicBezTo>
                  <a:pt x="272" y="770"/>
                  <a:pt x="275" y="766"/>
                  <a:pt x="279" y="765"/>
                </a:cubicBezTo>
                <a:lnTo>
                  <a:pt x="368" y="737"/>
                </a:lnTo>
                <a:lnTo>
                  <a:pt x="445" y="737"/>
                </a:lnTo>
                <a:close/>
                <a:moveTo>
                  <a:pt x="407" y="83"/>
                </a:moveTo>
                <a:lnTo>
                  <a:pt x="407" y="83"/>
                </a:lnTo>
                <a:cubicBezTo>
                  <a:pt x="394" y="83"/>
                  <a:pt x="383" y="72"/>
                  <a:pt x="383" y="60"/>
                </a:cubicBezTo>
                <a:cubicBezTo>
                  <a:pt x="383" y="47"/>
                  <a:pt x="394" y="36"/>
                  <a:pt x="407" y="36"/>
                </a:cubicBezTo>
                <a:cubicBezTo>
                  <a:pt x="419" y="36"/>
                  <a:pt x="430" y="47"/>
                  <a:pt x="430" y="60"/>
                </a:cubicBezTo>
                <a:cubicBezTo>
                  <a:pt x="430" y="72"/>
                  <a:pt x="419" y="83"/>
                  <a:pt x="407" y="83"/>
                </a:cubicBezTo>
                <a:close/>
                <a:moveTo>
                  <a:pt x="397" y="485"/>
                </a:moveTo>
                <a:lnTo>
                  <a:pt x="397" y="485"/>
                </a:lnTo>
                <a:lnTo>
                  <a:pt x="397" y="119"/>
                </a:lnTo>
                <a:cubicBezTo>
                  <a:pt x="404" y="120"/>
                  <a:pt x="410" y="120"/>
                  <a:pt x="416" y="119"/>
                </a:cubicBezTo>
                <a:lnTo>
                  <a:pt x="416" y="485"/>
                </a:lnTo>
                <a:lnTo>
                  <a:pt x="397" y="485"/>
                </a:lnTo>
                <a:close/>
                <a:moveTo>
                  <a:pt x="430" y="700"/>
                </a:moveTo>
                <a:lnTo>
                  <a:pt x="430" y="700"/>
                </a:lnTo>
                <a:lnTo>
                  <a:pt x="383" y="700"/>
                </a:lnTo>
                <a:lnTo>
                  <a:pt x="383" y="522"/>
                </a:lnTo>
                <a:lnTo>
                  <a:pt x="430" y="522"/>
                </a:lnTo>
                <a:lnTo>
                  <a:pt x="430" y="700"/>
                </a:lnTo>
                <a:close/>
                <a:moveTo>
                  <a:pt x="808" y="559"/>
                </a:move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lnTo>
                  <a:pt x="808" y="559"/>
                </a:lnTo>
                <a:close/>
                <a:moveTo>
                  <a:pt x="814" y="557"/>
                </a:moveTo>
                <a:lnTo>
                  <a:pt x="814" y="557"/>
                </a:lnTo>
                <a:lnTo>
                  <a:pt x="675" y="250"/>
                </a:lnTo>
                <a:lnTo>
                  <a:pt x="675" y="216"/>
                </a:lnTo>
                <a:cubicBezTo>
                  <a:pt x="691" y="214"/>
                  <a:pt x="703" y="201"/>
                  <a:pt x="703" y="184"/>
                </a:cubicBezTo>
                <a:lnTo>
                  <a:pt x="703" y="182"/>
                </a:lnTo>
                <a:cubicBezTo>
                  <a:pt x="703" y="166"/>
                  <a:pt x="691" y="153"/>
                  <a:pt x="675" y="150"/>
                </a:cubicBezTo>
                <a:lnTo>
                  <a:pt x="453" y="115"/>
                </a:lnTo>
                <a:lnTo>
                  <a:pt x="453" y="98"/>
                </a:lnTo>
                <a:cubicBezTo>
                  <a:pt x="462" y="87"/>
                  <a:pt x="467" y="74"/>
                  <a:pt x="467" y="60"/>
                </a:cubicBezTo>
                <a:cubicBezTo>
                  <a:pt x="467" y="26"/>
                  <a:pt x="440" y="0"/>
                  <a:pt x="407" y="0"/>
                </a:cubicBezTo>
                <a:cubicBezTo>
                  <a:pt x="374" y="0"/>
                  <a:pt x="347" y="26"/>
                  <a:pt x="347" y="60"/>
                </a:cubicBezTo>
                <a:cubicBezTo>
                  <a:pt x="347" y="74"/>
                  <a:pt x="351" y="87"/>
                  <a:pt x="360" y="98"/>
                </a:cubicBezTo>
                <a:lnTo>
                  <a:pt x="360" y="113"/>
                </a:lnTo>
                <a:lnTo>
                  <a:pt x="138" y="150"/>
                </a:lnTo>
                <a:cubicBezTo>
                  <a:pt x="122" y="153"/>
                  <a:pt x="111" y="166"/>
                  <a:pt x="111" y="182"/>
                </a:cubicBezTo>
                <a:lnTo>
                  <a:pt x="111" y="184"/>
                </a:lnTo>
                <a:cubicBezTo>
                  <a:pt x="111" y="201"/>
                  <a:pt x="122" y="214"/>
                  <a:pt x="138" y="216"/>
                </a:cubicBezTo>
                <a:lnTo>
                  <a:pt x="138" y="250"/>
                </a:lnTo>
                <a:lnTo>
                  <a:pt x="1" y="551"/>
                </a:lnTo>
                <a:cubicBezTo>
                  <a:pt x="1" y="552"/>
                  <a:pt x="1" y="552"/>
                  <a:pt x="1" y="553"/>
                </a:cubicBezTo>
                <a:lnTo>
                  <a:pt x="0" y="559"/>
                </a:lnTo>
                <a:lnTo>
                  <a:pt x="0" y="560"/>
                </a:lnTo>
                <a:cubicBezTo>
                  <a:pt x="1" y="617"/>
                  <a:pt x="70" y="661"/>
                  <a:pt x="157" y="661"/>
                </a:cubicBezTo>
                <a:cubicBezTo>
                  <a:pt x="244" y="661"/>
                  <a:pt x="313" y="617"/>
                  <a:pt x="314" y="561"/>
                </a:cubicBezTo>
                <a:lnTo>
                  <a:pt x="314" y="559"/>
                </a:lnTo>
                <a:lnTo>
                  <a:pt x="175" y="250"/>
                </a:lnTo>
                <a:lnTo>
                  <a:pt x="175" y="217"/>
                </a:lnTo>
                <a:lnTo>
                  <a:pt x="360" y="217"/>
                </a:lnTo>
                <a:lnTo>
                  <a:pt x="360" y="491"/>
                </a:lnTo>
                <a:cubicBezTo>
                  <a:pt x="352" y="497"/>
                  <a:pt x="347" y="507"/>
                  <a:pt x="347" y="517"/>
                </a:cubicBezTo>
                <a:lnTo>
                  <a:pt x="347" y="705"/>
                </a:lnTo>
                <a:lnTo>
                  <a:pt x="268" y="730"/>
                </a:lnTo>
                <a:cubicBezTo>
                  <a:pt x="249" y="736"/>
                  <a:pt x="236" y="753"/>
                  <a:pt x="236" y="774"/>
                </a:cubicBezTo>
                <a:lnTo>
                  <a:pt x="236" y="795"/>
                </a:lnTo>
                <a:cubicBezTo>
                  <a:pt x="236" y="805"/>
                  <a:pt x="244" y="813"/>
                  <a:pt x="254" y="813"/>
                </a:cubicBezTo>
                <a:lnTo>
                  <a:pt x="559" y="813"/>
                </a:lnTo>
                <a:cubicBezTo>
                  <a:pt x="569" y="813"/>
                  <a:pt x="578" y="805"/>
                  <a:pt x="578" y="795"/>
                </a:cubicBezTo>
                <a:lnTo>
                  <a:pt x="578" y="774"/>
                </a:lnTo>
                <a:cubicBezTo>
                  <a:pt x="578" y="753"/>
                  <a:pt x="565" y="736"/>
                  <a:pt x="545" y="730"/>
                </a:cubicBezTo>
                <a:lnTo>
                  <a:pt x="467" y="705"/>
                </a:lnTo>
                <a:lnTo>
                  <a:pt x="467" y="517"/>
                </a:lnTo>
                <a:cubicBezTo>
                  <a:pt x="467" y="507"/>
                  <a:pt x="462" y="497"/>
                  <a:pt x="453" y="491"/>
                </a:cubicBezTo>
                <a:lnTo>
                  <a:pt x="453" y="217"/>
                </a:lnTo>
                <a:lnTo>
                  <a:pt x="638" y="217"/>
                </a:lnTo>
                <a:lnTo>
                  <a:pt x="638" y="250"/>
                </a:lnTo>
                <a:lnTo>
                  <a:pt x="501" y="552"/>
                </a:lnTo>
                <a:lnTo>
                  <a:pt x="506" y="554"/>
                </a:lnTo>
                <a:lnTo>
                  <a:pt x="500" y="553"/>
                </a:lnTo>
                <a:lnTo>
                  <a:pt x="499" y="560"/>
                </a:lnTo>
                <a:cubicBezTo>
                  <a:pt x="500" y="617"/>
                  <a:pt x="569" y="661"/>
                  <a:pt x="656" y="661"/>
                </a:cubicBezTo>
                <a:cubicBezTo>
                  <a:pt x="744" y="661"/>
                  <a:pt x="813" y="617"/>
                  <a:pt x="814" y="559"/>
                </a:cubicBezTo>
                <a:lnTo>
                  <a:pt x="814" y="55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 dirty="0"/>
          </a:p>
        </p:txBody>
      </p:sp>
      <p:sp>
        <p:nvSpPr>
          <p:cNvPr id="4" name="Rectángulo 3"/>
          <p:cNvSpPr/>
          <p:nvPr/>
        </p:nvSpPr>
        <p:spPr>
          <a:xfrm>
            <a:off x="10113505" y="6405223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b="1" dirty="0" smtClean="0"/>
              <a:t>Octubre </a:t>
            </a:r>
            <a:r>
              <a:rPr lang="es-MX" b="1" dirty="0"/>
              <a:t>2024</a:t>
            </a:r>
            <a:endParaRPr lang="es-CL" b="1" dirty="0"/>
          </a:p>
        </p:txBody>
      </p:sp>
    </p:spTree>
    <p:extLst>
      <p:ext uri="{BB962C8B-B14F-4D97-AF65-F5344CB8AC3E}">
        <p14:creationId xmlns:p14="http://schemas.microsoft.com/office/powerpoint/2010/main" val="15201540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6152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45" name="Rectángulo 44"/>
          <p:cNvSpPr/>
          <p:nvPr/>
        </p:nvSpPr>
        <p:spPr>
          <a:xfrm>
            <a:off x="306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Política de Seguridad y Salud en el Trabajo (SST)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Para las entidades empleadoras de hasta 25 trabajadores, debe establecer: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El </a:t>
            </a:r>
            <a:r>
              <a:rPr lang="es-MX" sz="1600" dirty="0"/>
              <a:t>compromiso </a:t>
            </a:r>
            <a:r>
              <a:rPr lang="es-MX" sz="1600" dirty="0" smtClean="0"/>
              <a:t>con </a:t>
            </a:r>
            <a:r>
              <a:rPr lang="es-MX" sz="1600" dirty="0"/>
              <a:t>la protección de la vida y salud de las personas </a:t>
            </a:r>
            <a:r>
              <a:rPr lang="es-MX" sz="1600" dirty="0" smtClean="0"/>
              <a:t>trabajadoras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El cumplimiento </a:t>
            </a:r>
            <a:r>
              <a:rPr lang="es-MX" sz="1600" dirty="0"/>
              <a:t>de la normativa aplicable en la </a:t>
            </a:r>
            <a:r>
              <a:rPr lang="es-MX" sz="1600" dirty="0" smtClean="0"/>
              <a:t>materia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</a:t>
            </a:r>
            <a:r>
              <a:rPr lang="es-MX" sz="1600" dirty="0"/>
              <a:t>mejora continua</a:t>
            </a:r>
            <a:r>
              <a:rPr lang="es-MX" sz="1600" dirty="0" smtClean="0"/>
              <a:t>.</a:t>
            </a:r>
            <a:endParaRPr lang="es-MX" sz="1600" dirty="0"/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Para las entidades </a:t>
            </a:r>
            <a:r>
              <a:rPr lang="es-MX" sz="1600" dirty="0"/>
              <a:t>empleadoras </a:t>
            </a:r>
            <a:r>
              <a:rPr lang="es-MX" sz="1600" dirty="0" smtClean="0"/>
              <a:t>sobre 25 trabajadores, debe establecer: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/>
              <a:t>El compromiso con la protección de la vida y salud de las personas trabajadoras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/>
              <a:t>El cumplimiento de la normativa aplicable en la materia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Directrices </a:t>
            </a:r>
            <a:r>
              <a:rPr lang="es-MX" sz="1600" dirty="0"/>
              <a:t>de los programas y acciones </a:t>
            </a:r>
            <a:r>
              <a:rPr lang="es-MX" sz="1600" dirty="0" smtClean="0"/>
              <a:t>en </a:t>
            </a:r>
            <a:r>
              <a:rPr lang="es-MX" sz="1600" dirty="0"/>
              <a:t>materia de prevención de riesgos </a:t>
            </a:r>
            <a:r>
              <a:rPr lang="es-MX" sz="1600" dirty="0" smtClean="0"/>
              <a:t>laborales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participación de los CPHS y de las personas trabajadoras o de sus representantes en los temas de SST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promoción de mecanismos de diálogo y de formulación de propuestas de </a:t>
            </a:r>
            <a:r>
              <a:rPr lang="es-MX" sz="1600" b="1" dirty="0" smtClean="0"/>
              <a:t>mejoramiento continuo</a:t>
            </a:r>
            <a:endParaRPr lang="es-MX" sz="1600" b="1" dirty="0"/>
          </a:p>
        </p:txBody>
      </p:sp>
      <p:cxnSp>
        <p:nvCxnSpPr>
          <p:cNvPr id="5" name="Conector recto 4"/>
          <p:cNvCxnSpPr/>
          <p:nvPr/>
        </p:nvCxnSpPr>
        <p:spPr>
          <a:xfrm flipH="1">
            <a:off x="6068860" y="1728592"/>
            <a:ext cx="0" cy="38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9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5" grpId="0" animBg="1"/>
      <p:bldP spid="10" grpId="0" uiExpand="1" build="p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152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8" name="Rectángulo 7"/>
          <p:cNvSpPr/>
          <p:nvPr/>
        </p:nvSpPr>
        <p:spPr>
          <a:xfrm>
            <a:off x="306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9" name="Conector recto 8"/>
          <p:cNvCxnSpPr/>
          <p:nvPr/>
        </p:nvCxnSpPr>
        <p:spPr>
          <a:xfrm flipH="1">
            <a:off x="6068860" y="1728592"/>
            <a:ext cx="0" cy="38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Estructura organizacional para la gestión preventiva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Para las entidades empleadoras de hasta 25 trabajadores, debe establecer: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No es obligatorio</a:t>
            </a:r>
            <a:endParaRPr lang="es-MX" sz="1600" dirty="0"/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Para las entidades </a:t>
            </a:r>
            <a:r>
              <a:rPr lang="es-MX" sz="1600" dirty="0"/>
              <a:t>empleadoras </a:t>
            </a:r>
            <a:r>
              <a:rPr lang="es-MX" sz="1600" dirty="0" smtClean="0"/>
              <a:t>sobre 25 trabajadores, debe establecer: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Indicaciones de las </a:t>
            </a:r>
            <a:r>
              <a:rPr lang="es-MX" sz="1600" b="1" dirty="0"/>
              <a:t>funciones, interacción </a:t>
            </a:r>
            <a:r>
              <a:rPr lang="es-MX" sz="1600" b="1" dirty="0" smtClean="0"/>
              <a:t>y responsabilidades </a:t>
            </a:r>
            <a:r>
              <a:rPr lang="es-MX" sz="1600" b="1" dirty="0"/>
              <a:t>en los diferentes niveles jerárquicos de la organización</a:t>
            </a:r>
            <a:r>
              <a:rPr lang="es-MX" sz="1600" dirty="0"/>
              <a:t>, la </a:t>
            </a:r>
            <a:r>
              <a:rPr lang="es-MX" sz="1600" dirty="0" smtClean="0"/>
              <a:t>del Comité </a:t>
            </a:r>
            <a:r>
              <a:rPr lang="es-MX" sz="1600" dirty="0"/>
              <a:t>Paritario, la del Departamento de Prevención de Riesgos y la de las </a:t>
            </a:r>
            <a:r>
              <a:rPr lang="es-MX" sz="1600" dirty="0" smtClean="0"/>
              <a:t>personas trabajadoras</a:t>
            </a:r>
            <a:r>
              <a:rPr lang="es-MX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06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uild="p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152888" y="1709802"/>
            <a:ext cx="5682882" cy="4413062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8" name="Rectángulo 7"/>
          <p:cNvSpPr/>
          <p:nvPr/>
        </p:nvSpPr>
        <p:spPr>
          <a:xfrm>
            <a:off x="306888" y="1709802"/>
            <a:ext cx="5682882" cy="4413062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9" name="Conector recto 8"/>
          <p:cNvCxnSpPr/>
          <p:nvPr/>
        </p:nvCxnSpPr>
        <p:spPr>
          <a:xfrm>
            <a:off x="6068860" y="1728592"/>
            <a:ext cx="0" cy="4394272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Evaluación de SST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</a:t>
            </a:r>
            <a:r>
              <a:rPr lang="es-MX" sz="1600" dirty="0" smtClean="0"/>
              <a:t>as entidades empleadoras de hasta 25 trabajadores, para el desarrollo de la evaluación de SST, se deben basar en la identificación </a:t>
            </a:r>
            <a:r>
              <a:rPr lang="es-MX" sz="1600" dirty="0"/>
              <a:t>y </a:t>
            </a:r>
            <a:r>
              <a:rPr lang="es-MX" sz="1600" dirty="0" smtClean="0"/>
              <a:t>evaluación de condiciones </a:t>
            </a:r>
            <a:r>
              <a:rPr lang="es-MX" sz="1600" dirty="0"/>
              <a:t>ambientales, psicosociales y </a:t>
            </a:r>
            <a:r>
              <a:rPr lang="es-MX" sz="1600" dirty="0" smtClean="0"/>
              <a:t>ergonómicas y </a:t>
            </a:r>
            <a:r>
              <a:rPr lang="es-MX" sz="1600" dirty="0"/>
              <a:t>el cumplimiento </a:t>
            </a:r>
            <a:r>
              <a:rPr lang="es-MX" sz="1600" dirty="0" smtClean="0"/>
              <a:t>normativo, por medio de: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Una </a:t>
            </a:r>
            <a:r>
              <a:rPr lang="es-MX" sz="1600" b="1" dirty="0" smtClean="0"/>
              <a:t>autoevaluación de peligros </a:t>
            </a:r>
            <a:r>
              <a:rPr lang="es-MX" sz="1600" dirty="0"/>
              <a:t>presentes en los puestos de </a:t>
            </a:r>
            <a:r>
              <a:rPr lang="es-MX" sz="1600" dirty="0" smtClean="0"/>
              <a:t>trabajo. El OAL debe disponer de estos instrumentos.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Elaboración de la </a:t>
            </a:r>
            <a:r>
              <a:rPr lang="es-MX" sz="1600" b="1" dirty="0" smtClean="0"/>
              <a:t>MIPER con los resultados </a:t>
            </a:r>
            <a:r>
              <a:rPr lang="es-MX" sz="1600" b="1" dirty="0"/>
              <a:t>de </a:t>
            </a:r>
            <a:r>
              <a:rPr lang="es-MX" sz="1600" b="1" dirty="0" smtClean="0"/>
              <a:t>la  autoevaluación.</a:t>
            </a:r>
            <a:endParaRPr lang="es-MX" sz="1600" b="1" dirty="0"/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Revisada al menos anualmente.</a:t>
            </a:r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Las entidades </a:t>
            </a:r>
            <a:r>
              <a:rPr lang="es-MX" sz="1600" dirty="0"/>
              <a:t>empleadoras </a:t>
            </a:r>
            <a:r>
              <a:rPr lang="es-MX" sz="1600" dirty="0" smtClean="0"/>
              <a:t>sobre 25 trabajadores, para el desarrollo del diagnóstico</a:t>
            </a:r>
            <a:r>
              <a:rPr lang="es-MX" sz="1600" dirty="0"/>
              <a:t>, la planificación y programación de la actividad preventiva</a:t>
            </a:r>
            <a:r>
              <a:rPr lang="es-MX" sz="1600" dirty="0" smtClean="0"/>
              <a:t>, debe basar en:</a:t>
            </a:r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El </a:t>
            </a:r>
            <a:r>
              <a:rPr lang="es-MX" sz="1600" b="1" dirty="0" smtClean="0"/>
              <a:t>cumplimiento </a:t>
            </a:r>
            <a:r>
              <a:rPr lang="es-MX" sz="1600" b="1" dirty="0"/>
              <a:t>de la normativa </a:t>
            </a:r>
            <a:r>
              <a:rPr lang="es-MX" sz="1600" b="1" dirty="0" smtClean="0"/>
              <a:t>y la MIPER</a:t>
            </a:r>
            <a:r>
              <a:rPr lang="es-MX" sz="1600" dirty="0" smtClean="0"/>
              <a:t>, considerando </a:t>
            </a:r>
            <a:r>
              <a:rPr lang="es-MX" sz="1600" dirty="0"/>
              <a:t>los riesgos ergonómicos, psicosociales, la violencia y el acoso en el trabajo, los accidentes del trabajo y enfermedades </a:t>
            </a:r>
            <a:r>
              <a:rPr lang="es-MX" sz="1600" dirty="0" smtClean="0"/>
              <a:t>profesionales, riesgos </a:t>
            </a:r>
            <a:r>
              <a:rPr lang="es-MX" sz="1600" dirty="0"/>
              <a:t>asociados a los programas de vigilancia </a:t>
            </a:r>
            <a:r>
              <a:rPr lang="es-MX" sz="1600" dirty="0" smtClean="0"/>
              <a:t>ocupacional.</a:t>
            </a:r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Debe contar con </a:t>
            </a:r>
            <a:r>
              <a:rPr lang="es-MX" sz="1600" b="1" dirty="0"/>
              <a:t>enfoque de género y </a:t>
            </a:r>
            <a:r>
              <a:rPr lang="es-MX" sz="1600" b="1" dirty="0" smtClean="0"/>
              <a:t>protección </a:t>
            </a:r>
            <a:r>
              <a:rPr lang="es-MX" sz="1600" b="1" dirty="0"/>
              <a:t>de personas trabajadoras especialmente sensibles </a:t>
            </a:r>
            <a:r>
              <a:rPr lang="es-MX" sz="1600" dirty="0" smtClean="0"/>
              <a:t>a determinados </a:t>
            </a:r>
            <a:r>
              <a:rPr lang="es-MX" sz="1600" dirty="0"/>
              <a:t>riesgos.</a:t>
            </a:r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Debe ser </a:t>
            </a:r>
            <a:r>
              <a:rPr lang="es-MX" sz="1600" b="1" dirty="0"/>
              <a:t>comunicada por toda la línea de mando</a:t>
            </a:r>
            <a:r>
              <a:rPr lang="es-MX" sz="1600" dirty="0"/>
              <a:t>.</a:t>
            </a:r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Revisada al menos anualmente.</a:t>
            </a:r>
          </a:p>
        </p:txBody>
      </p:sp>
    </p:spTree>
    <p:extLst>
      <p:ext uri="{BB962C8B-B14F-4D97-AF65-F5344CB8AC3E}">
        <p14:creationId xmlns:p14="http://schemas.microsoft.com/office/powerpoint/2010/main" val="234768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build="p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152888" y="1709802"/>
            <a:ext cx="5682882" cy="4966571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8" name="Rectángulo 7"/>
          <p:cNvSpPr/>
          <p:nvPr/>
        </p:nvSpPr>
        <p:spPr>
          <a:xfrm>
            <a:off x="306888" y="1709802"/>
            <a:ext cx="5682882" cy="4966571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Programa de trabajo preventivo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 smtClean="0"/>
              <a:t>Las entidades empleadoras de hasta 25 trabajadores, deben elaborar el programa preventivo, que contenga: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</a:t>
            </a:r>
            <a:r>
              <a:rPr lang="es-MX" sz="1600" b="1" dirty="0"/>
              <a:t>pauta base que le proporcione su organismo administrador</a:t>
            </a:r>
            <a:r>
              <a:rPr lang="es-MX" sz="1600" dirty="0"/>
              <a:t>, incorporando las medidas preventivas que se deben adoptar para el control de los riesgos y las acciones que se deben considerar para su implementación</a:t>
            </a:r>
            <a:r>
              <a:rPr lang="es-MX" sz="1600" dirty="0" smtClean="0"/>
              <a:t>.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/>
              <a:t>Evaluación del cumplimient</a:t>
            </a:r>
            <a:r>
              <a:rPr lang="es-MX" sz="1600" dirty="0"/>
              <a:t>o del programa de trabajo </a:t>
            </a:r>
            <a:r>
              <a:rPr lang="es-MX" sz="1600" dirty="0" smtClean="0"/>
              <a:t>preventivo al menos una vez al año.</a:t>
            </a:r>
            <a:endParaRPr lang="es-MX" sz="1600" dirty="0"/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Las entidades empleadoras de </a:t>
            </a:r>
            <a:r>
              <a:rPr lang="es-MX" sz="1600" dirty="0" smtClean="0"/>
              <a:t>sobre 25 </a:t>
            </a:r>
            <a:r>
              <a:rPr lang="es-MX" sz="1600" dirty="0"/>
              <a:t>trabajadores, deben elaborar el programa preventivo, que contenga: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Actividades preventivas basadas en el cumplimiento de la </a:t>
            </a:r>
            <a:r>
              <a:rPr lang="es-MX" sz="1600" b="1" dirty="0" smtClean="0"/>
              <a:t>normativa vigente y en la MIPER</a:t>
            </a:r>
            <a:r>
              <a:rPr lang="es-MX" sz="1600" dirty="0" smtClean="0"/>
              <a:t>.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Actividades </a:t>
            </a:r>
            <a:r>
              <a:rPr lang="es-MX" sz="1600" dirty="0"/>
              <a:t>de </a:t>
            </a:r>
            <a:r>
              <a:rPr lang="es-MX" sz="1600" b="1" dirty="0"/>
              <a:t>promoción para prevenir los factores de riesgos asociados </a:t>
            </a:r>
            <a:r>
              <a:rPr lang="es-MX" sz="1600" b="1" dirty="0" smtClean="0"/>
              <a:t>al consumo </a:t>
            </a:r>
            <a:r>
              <a:rPr lang="es-MX" sz="1600" b="1" dirty="0"/>
              <a:t>de alcohol y drogas en los lugares de trabajo y difundir un estilo de vida </a:t>
            </a:r>
            <a:r>
              <a:rPr lang="es-MX" sz="1600" b="1" dirty="0" smtClean="0"/>
              <a:t>y alimentación </a:t>
            </a:r>
            <a:r>
              <a:rPr lang="es-MX" sz="1600" b="1" dirty="0"/>
              <a:t>saludables</a:t>
            </a:r>
            <a:r>
              <a:rPr lang="es-MX" sz="1600" dirty="0"/>
              <a:t>. </a:t>
            </a:r>
            <a:endParaRPr lang="es-MX" sz="1600" dirty="0" smtClean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Actividades </a:t>
            </a:r>
            <a:r>
              <a:rPr lang="es-MX" sz="1600" dirty="0"/>
              <a:t>a implementar, a fin de </a:t>
            </a:r>
            <a:r>
              <a:rPr lang="es-MX" sz="1600" b="1" dirty="0"/>
              <a:t>prevenir los factores de </a:t>
            </a:r>
            <a:r>
              <a:rPr lang="es-MX" sz="1600" b="1" dirty="0" smtClean="0"/>
              <a:t>riesgos asociados </a:t>
            </a:r>
            <a:r>
              <a:rPr lang="es-MX" sz="1600" b="1" dirty="0"/>
              <a:t>a la conducción de vehículos motorizados</a:t>
            </a:r>
            <a:r>
              <a:rPr lang="es-MX" sz="1600" dirty="0"/>
              <a:t> </a:t>
            </a:r>
            <a:r>
              <a:rPr lang="es-MX" sz="1600" dirty="0" smtClean="0"/>
              <a:t>(cuando corresponda).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Aprobado </a:t>
            </a:r>
            <a:r>
              <a:rPr lang="es-MX" sz="1600" dirty="0"/>
              <a:t>por el representante </a:t>
            </a:r>
            <a:r>
              <a:rPr lang="es-MX" sz="1600" dirty="0" smtClean="0"/>
              <a:t>legal.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Comunicado</a:t>
            </a:r>
            <a:r>
              <a:rPr lang="es-MX" sz="1600" dirty="0" smtClean="0"/>
              <a:t> a </a:t>
            </a:r>
            <a:r>
              <a:rPr lang="es-MX" sz="1600" dirty="0"/>
              <a:t>los </a:t>
            </a:r>
            <a:r>
              <a:rPr lang="es-MX" sz="1600" dirty="0" smtClean="0"/>
              <a:t>trabajadores, CPHS y al DPR </a:t>
            </a:r>
            <a:r>
              <a:rPr lang="es-MX" sz="1600" dirty="0"/>
              <a:t>y, en su caso, a </a:t>
            </a:r>
            <a:r>
              <a:rPr lang="es-MX" sz="1600" dirty="0" smtClean="0"/>
              <a:t>las demás </a:t>
            </a:r>
            <a:r>
              <a:rPr lang="es-MX" sz="1600" dirty="0"/>
              <a:t>entidades empleadoras que compartan su mismo centro de trabajo</a:t>
            </a:r>
            <a:r>
              <a:rPr lang="es-MX" sz="1600" dirty="0" smtClean="0"/>
              <a:t>.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/>
              <a:t>Evaluación del cumplimiento </a:t>
            </a:r>
            <a:r>
              <a:rPr lang="es-MX" sz="1600" dirty="0"/>
              <a:t>del programa de trabajo preventivo al menos una vez al año.</a:t>
            </a:r>
          </a:p>
          <a:p>
            <a:pPr marL="0" indent="0" algn="just">
              <a:buClr>
                <a:srgbClr val="13C045"/>
              </a:buClr>
              <a:buNone/>
            </a:pPr>
            <a:endParaRPr lang="es-MX" sz="1600" dirty="0"/>
          </a:p>
        </p:txBody>
      </p:sp>
      <p:cxnSp>
        <p:nvCxnSpPr>
          <p:cNvPr id="9" name="Conector recto 8"/>
          <p:cNvCxnSpPr/>
          <p:nvPr/>
        </p:nvCxnSpPr>
        <p:spPr>
          <a:xfrm flipH="1">
            <a:off x="6068860" y="1728592"/>
            <a:ext cx="0" cy="38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283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uiExpand="1" build="p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152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8" name="Rectángulo 7"/>
          <p:cNvSpPr/>
          <p:nvPr/>
        </p:nvSpPr>
        <p:spPr>
          <a:xfrm>
            <a:off x="306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9" name="Conector recto 8"/>
          <p:cNvCxnSpPr/>
          <p:nvPr/>
        </p:nvCxnSpPr>
        <p:spPr>
          <a:xfrm flipH="1">
            <a:off x="6068860" y="1728592"/>
            <a:ext cx="0" cy="38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Evaluación de desempeño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Las entidades empleadoras de </a:t>
            </a:r>
            <a:r>
              <a:rPr lang="es-MX" sz="1600" dirty="0" smtClean="0"/>
              <a:t>hasta </a:t>
            </a:r>
            <a:r>
              <a:rPr lang="es-MX" sz="1600" dirty="0"/>
              <a:t>25 trabajadores, deben </a:t>
            </a:r>
            <a:r>
              <a:rPr lang="es-MX" sz="1600" dirty="0" smtClean="0"/>
              <a:t>desarrollar: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No es </a:t>
            </a:r>
            <a:r>
              <a:rPr lang="es-MX" sz="1600" dirty="0" smtClean="0"/>
              <a:t>obligatorio.</a:t>
            </a:r>
            <a:endParaRPr lang="es-MX" sz="1600" dirty="0"/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Las entidades empleadoras de </a:t>
            </a:r>
            <a:r>
              <a:rPr lang="es-MX" sz="1600" dirty="0" smtClean="0"/>
              <a:t>sobre 25 </a:t>
            </a:r>
            <a:r>
              <a:rPr lang="es-MX" sz="1600" dirty="0"/>
              <a:t>trabajadores, deben </a:t>
            </a:r>
            <a:r>
              <a:rPr lang="es-MX" sz="1600" dirty="0" smtClean="0"/>
              <a:t>desarrollar: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Evaluaciones </a:t>
            </a:r>
            <a:r>
              <a:rPr lang="es-MX" sz="1600" b="1" dirty="0"/>
              <a:t>o </a:t>
            </a:r>
            <a:r>
              <a:rPr lang="es-MX" sz="1600" b="1" dirty="0" smtClean="0"/>
              <a:t>auditorías periódicas </a:t>
            </a:r>
            <a:r>
              <a:rPr lang="es-MX" sz="1600" dirty="0"/>
              <a:t>del desempeño del Sistema de </a:t>
            </a:r>
            <a:r>
              <a:rPr lang="es-MX" sz="1600" dirty="0" smtClean="0"/>
              <a:t>Gestión de </a:t>
            </a:r>
            <a:r>
              <a:rPr lang="es-MX" sz="1600" dirty="0"/>
              <a:t>la </a:t>
            </a:r>
            <a:r>
              <a:rPr lang="es-MX" sz="1600" dirty="0" smtClean="0"/>
              <a:t>SST.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Revisar </a:t>
            </a:r>
            <a:r>
              <a:rPr lang="es-MX" sz="1600" dirty="0"/>
              <a:t>en forma continua sus políticas, procesos y programas en la materia. </a:t>
            </a:r>
          </a:p>
        </p:txBody>
      </p:sp>
      <p:cxnSp>
        <p:nvCxnSpPr>
          <p:cNvPr id="5" name="Conector recto 4"/>
          <p:cNvCxnSpPr/>
          <p:nvPr/>
        </p:nvCxnSpPr>
        <p:spPr>
          <a:xfrm flipH="1">
            <a:off x="6068860" y="1966586"/>
            <a:ext cx="0" cy="11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662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uiExpand="1" build="p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152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8" name="Rectángulo 7"/>
          <p:cNvSpPr/>
          <p:nvPr/>
        </p:nvSpPr>
        <p:spPr>
          <a:xfrm>
            <a:off x="306888" y="1709802"/>
            <a:ext cx="5682882" cy="3870543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cxnSp>
        <p:nvCxnSpPr>
          <p:cNvPr id="9" name="Conector recto 8"/>
          <p:cNvCxnSpPr/>
          <p:nvPr/>
        </p:nvCxnSpPr>
        <p:spPr>
          <a:xfrm flipH="1">
            <a:off x="6068860" y="1728592"/>
            <a:ext cx="0" cy="385200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b="1" dirty="0" smtClean="0">
                <a:solidFill>
                  <a:srgbClr val="004C14"/>
                </a:solidFill>
              </a:rPr>
              <a:t>Promoción de la mejora continua</a:t>
            </a:r>
            <a:endParaRPr lang="es-CL" b="1" dirty="0">
              <a:solidFill>
                <a:srgbClr val="004C14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908066"/>
            <a:ext cx="5544000" cy="4608512"/>
          </a:xfrm>
        </p:spPr>
        <p:txBody>
          <a:bodyPr/>
          <a:lstStyle/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Las entidades empleadoras de hasta 25 trabajadores, deben </a:t>
            </a:r>
            <a:r>
              <a:rPr lang="es-MX" sz="1600" dirty="0" smtClean="0"/>
              <a:t>desarrollar:</a:t>
            </a:r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No es </a:t>
            </a:r>
            <a:r>
              <a:rPr lang="es-MX" sz="1600" dirty="0" smtClean="0"/>
              <a:t>obligatorio.</a:t>
            </a:r>
            <a:endParaRPr lang="es-MX" sz="1600" dirty="0"/>
          </a:p>
        </p:txBody>
      </p:sp>
      <p:sp>
        <p:nvSpPr>
          <p:cNvPr id="44" name="Marcador de texto 9"/>
          <p:cNvSpPr txBox="1">
            <a:spLocks/>
          </p:cNvSpPr>
          <p:nvPr/>
        </p:nvSpPr>
        <p:spPr>
          <a:xfrm>
            <a:off x="6294329" y="1896568"/>
            <a:ext cx="5400000" cy="4608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66725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‒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4293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823913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Char char="o"/>
              <a:defRPr lang="es-ES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004888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q"/>
              <a:defRPr lang="es-CL" sz="1400" kern="120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Clr>
                <a:srgbClr val="13C045"/>
              </a:buClr>
              <a:buNone/>
            </a:pPr>
            <a:r>
              <a:rPr lang="es-MX" sz="1600" dirty="0"/>
              <a:t>Las entidades empleadoras de sobre 25 trabajadores, deben </a:t>
            </a:r>
            <a:r>
              <a:rPr lang="es-MX" sz="1600" dirty="0" smtClean="0"/>
              <a:t>desarrollar:</a:t>
            </a:r>
            <a:endParaRPr lang="es-MX" sz="1600" dirty="0"/>
          </a:p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Acciones de </a:t>
            </a:r>
            <a:r>
              <a:rPr lang="es-MX" sz="1600" b="1" dirty="0" smtClean="0"/>
              <a:t>promoción </a:t>
            </a:r>
            <a:r>
              <a:rPr lang="es-MX" sz="1600" b="1" dirty="0"/>
              <a:t>de mejoras continuas o correctivas</a:t>
            </a:r>
            <a:r>
              <a:rPr lang="es-MX" sz="1600" dirty="0"/>
              <a:t>, debiendo </a:t>
            </a:r>
            <a:r>
              <a:rPr lang="es-MX" sz="1600" dirty="0" smtClean="0"/>
              <a:t>contar para </a:t>
            </a:r>
            <a:r>
              <a:rPr lang="es-MX" sz="1600" dirty="0"/>
              <a:t>ello, con mecanismos permanentes que garanticen la eficacia de las </a:t>
            </a:r>
            <a:r>
              <a:rPr lang="es-MX" sz="1600" dirty="0" smtClean="0"/>
              <a:t>medidas preventivas </a:t>
            </a:r>
            <a:r>
              <a:rPr lang="es-MX" sz="1600" dirty="0"/>
              <a:t>adoptadas y su corrección en función de los resultados obtenidos en </a:t>
            </a:r>
            <a:r>
              <a:rPr lang="es-MX" sz="1600" dirty="0" smtClean="0"/>
              <a:t>la evaluación </a:t>
            </a:r>
            <a:r>
              <a:rPr lang="es-MX" sz="1600" dirty="0"/>
              <a:t>definida previamente, de manera de introducir los progresos que </a:t>
            </a:r>
            <a:r>
              <a:rPr lang="es-MX" sz="1600" dirty="0" smtClean="0"/>
              <a:t>requiera el </a:t>
            </a:r>
            <a:r>
              <a:rPr lang="es-MX" sz="1600" dirty="0"/>
              <a:t>Sistema de Gestión de la Seguridad y Salud en el Trabajo.</a:t>
            </a:r>
          </a:p>
        </p:txBody>
      </p:sp>
    </p:spTree>
    <p:extLst>
      <p:ext uri="{BB962C8B-B14F-4D97-AF65-F5344CB8AC3E}">
        <p14:creationId xmlns:p14="http://schemas.microsoft.com/office/powerpoint/2010/main" val="365633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uiExpand="1" build="p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MX" dirty="0"/>
              <a:t>Información, formación y capacitación de las personas trabajadoras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7799468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Información, formación y capacitación de las personas trabajadoras</a:t>
            </a: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17</a:t>
            </a:fld>
            <a:endParaRPr lang="es-CL" dirty="0"/>
          </a:p>
        </p:txBody>
      </p:sp>
      <p:sp>
        <p:nvSpPr>
          <p:cNvPr id="13" name="Rectángulo 12"/>
          <p:cNvSpPr/>
          <p:nvPr/>
        </p:nvSpPr>
        <p:spPr>
          <a:xfrm>
            <a:off x="0" y="2411260"/>
            <a:ext cx="12192000" cy="4446740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Rectángulo 1"/>
          <p:cNvSpPr/>
          <p:nvPr/>
        </p:nvSpPr>
        <p:spPr>
          <a:xfrm>
            <a:off x="314002" y="1347203"/>
            <a:ext cx="1141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La entidad empleadora tiene la responsabilidad de la información, formación y capacitación de las personas trabajadoras en materias de SST, considerando los riesgos presentes en el lugar de trabajo y su impacto en la salud.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748609" y="269568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MX" dirty="0">
                <a:solidFill>
                  <a:srgbClr val="004C14"/>
                </a:solidFill>
              </a:rPr>
              <a:t>Esta responsabilidad se puede articular por medio del DPR, CPHS y organizaciones sindicales, dadas las funciones que se </a:t>
            </a:r>
            <a:r>
              <a:rPr lang="es-MX" dirty="0" smtClean="0">
                <a:solidFill>
                  <a:srgbClr val="004C14"/>
                </a:solidFill>
              </a:rPr>
              <a:t>establecen</a:t>
            </a:r>
            <a:endParaRPr lang="es-MX" dirty="0">
              <a:solidFill>
                <a:srgbClr val="004C14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7893" y="3905348"/>
            <a:ext cx="1844755" cy="1823354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567449" y="6225494"/>
            <a:ext cx="6713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13C045"/>
              </a:buClr>
            </a:pPr>
            <a:r>
              <a:rPr lang="es-MX" sz="1600" dirty="0" smtClean="0">
                <a:solidFill>
                  <a:srgbClr val="004C14"/>
                </a:solidFill>
              </a:rPr>
              <a:t>Obligación </a:t>
            </a:r>
            <a:r>
              <a:rPr lang="es-MX" sz="1600" dirty="0">
                <a:solidFill>
                  <a:srgbClr val="004C14"/>
                </a:solidFill>
              </a:rPr>
              <a:t>de participar en los programas de capacitación y formación para la prevención de los riesgos </a:t>
            </a:r>
            <a:r>
              <a:rPr lang="es-MX" sz="1600" dirty="0" smtClean="0">
                <a:solidFill>
                  <a:srgbClr val="004C14"/>
                </a:solidFill>
              </a:rPr>
              <a:t>laborales</a:t>
            </a:r>
            <a:endParaRPr lang="es-MX" sz="1600" dirty="0">
              <a:solidFill>
                <a:srgbClr val="004C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48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ángulo 42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Información, formación y capacitación de las personas trabajadoras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339298" y="2451466"/>
            <a:ext cx="11338243" cy="3952508"/>
          </a:xfrm>
        </p:spPr>
        <p:txBody>
          <a:bodyPr/>
          <a:lstStyle/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>
                <a:solidFill>
                  <a:schemeClr val="tx1"/>
                </a:solidFill>
              </a:rPr>
              <a:t>Diseño </a:t>
            </a:r>
            <a:r>
              <a:rPr lang="es-MX" sz="1600" b="1" dirty="0">
                <a:solidFill>
                  <a:schemeClr val="tx1"/>
                </a:solidFill>
              </a:rPr>
              <a:t>e </a:t>
            </a:r>
            <a:r>
              <a:rPr lang="es-MX" sz="1600" b="1" dirty="0" smtClean="0">
                <a:solidFill>
                  <a:schemeClr val="tx1"/>
                </a:solidFill>
              </a:rPr>
              <a:t>implementación de un </a:t>
            </a:r>
            <a:r>
              <a:rPr lang="es-MX" sz="1600" b="1" dirty="0">
                <a:solidFill>
                  <a:schemeClr val="tx1"/>
                </a:solidFill>
              </a:rPr>
              <a:t>programa de capacitación </a:t>
            </a:r>
            <a:r>
              <a:rPr lang="es-MX" sz="1600" b="1" dirty="0" smtClean="0">
                <a:solidFill>
                  <a:schemeClr val="tx1"/>
                </a:solidFill>
              </a:rPr>
              <a:t>en SST</a:t>
            </a:r>
            <a:r>
              <a:rPr lang="es-MX" sz="1600" b="1" dirty="0">
                <a:solidFill>
                  <a:schemeClr val="tx1"/>
                </a:solidFill>
              </a:rPr>
              <a:t> </a:t>
            </a:r>
            <a:r>
              <a:rPr lang="es-MX" sz="1600" dirty="0" smtClean="0"/>
              <a:t>por parte del </a:t>
            </a:r>
            <a:r>
              <a:rPr lang="es-MX" sz="1600" dirty="0"/>
              <a:t>Departamento de Prevención de </a:t>
            </a:r>
            <a:r>
              <a:rPr lang="es-MX" sz="1600" dirty="0" smtClean="0"/>
              <a:t>Riesgos.</a:t>
            </a:r>
            <a:endParaRPr lang="es-MX" sz="1600" dirty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>
                <a:solidFill>
                  <a:schemeClr val="tx1"/>
                </a:solidFill>
              </a:rPr>
              <a:t>Promoción de la realización de cursos destinados a la capacitación profesional de las personas trabajadoras </a:t>
            </a:r>
            <a:r>
              <a:rPr lang="es-MX" sz="1600" dirty="0"/>
              <a:t>y la coordinación </a:t>
            </a:r>
            <a:r>
              <a:rPr lang="es-MX" sz="1600" dirty="0" smtClean="0"/>
              <a:t>de las actividades </a:t>
            </a:r>
            <a:r>
              <a:rPr lang="es-MX" sz="1600" dirty="0"/>
              <a:t>de capacitación y de difusión de la </a:t>
            </a:r>
            <a:r>
              <a:rPr lang="es-MX" sz="1600" dirty="0" smtClean="0"/>
              <a:t>SST por parte de los </a:t>
            </a:r>
            <a:r>
              <a:rPr lang="es-MX" sz="1600" dirty="0"/>
              <a:t>Comités Paritarios de Higiene y </a:t>
            </a:r>
            <a:r>
              <a:rPr lang="es-MX" sz="1600" dirty="0" smtClean="0"/>
              <a:t>Seguridad.</a:t>
            </a:r>
            <a:endParaRPr lang="es-MX" sz="1600" dirty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Las organizaciones sindicales </a:t>
            </a:r>
            <a:r>
              <a:rPr lang="es-MX" sz="1600" dirty="0" smtClean="0"/>
              <a:t>procurarán </a:t>
            </a:r>
            <a:r>
              <a:rPr lang="es-MX" sz="1600" b="1" dirty="0">
                <a:solidFill>
                  <a:schemeClr val="tx1"/>
                </a:solidFill>
              </a:rPr>
              <a:t>promover la realización de acciones de difusión y capacitación </a:t>
            </a:r>
            <a:r>
              <a:rPr lang="es-MX" sz="1600" dirty="0"/>
              <a:t>de las personas trabajadoras en materia de </a:t>
            </a:r>
            <a:r>
              <a:rPr lang="es-MX" sz="1600" dirty="0" smtClean="0"/>
              <a:t>SST.</a:t>
            </a:r>
            <a:endParaRPr lang="es-MX" sz="1600" dirty="0"/>
          </a:p>
          <a:p>
            <a:pPr marL="0" indent="0">
              <a:buClr>
                <a:srgbClr val="13C045"/>
              </a:buClr>
              <a:buNone/>
            </a:pPr>
            <a:endParaRPr lang="es-MX" sz="1600" dirty="0" smtClean="0"/>
          </a:p>
          <a:p>
            <a:pPr marL="0" indent="0">
              <a:buClr>
                <a:srgbClr val="13C045"/>
              </a:buClr>
              <a:buNone/>
            </a:pPr>
            <a:r>
              <a:rPr lang="es-MX" sz="1600" dirty="0" smtClean="0"/>
              <a:t>Las </a:t>
            </a:r>
            <a:r>
              <a:rPr lang="es-MX" sz="1600" dirty="0"/>
              <a:t>personas trabajadoras tienen la obligación de participar en los programas de capacitación y formación para la prevención de los riesgos laborales que organice la entidad empleadora, el Comité Paritario, el organismo administrador de la ley N° 16.744 o la autoridad competente.</a:t>
            </a:r>
          </a:p>
          <a:p>
            <a:pPr marL="0" indent="0">
              <a:buNone/>
            </a:pPr>
            <a:endParaRPr lang="es-MX" sz="1600" dirty="0"/>
          </a:p>
        </p:txBody>
      </p:sp>
      <p:grpSp>
        <p:nvGrpSpPr>
          <p:cNvPr id="6" name="Group 108">
            <a:extLst>
              <a:ext uri="{FF2B5EF4-FFF2-40B4-BE49-F238E27FC236}">
                <a16:creationId xmlns="" xmlns:a16="http://schemas.microsoft.com/office/drawing/2014/main" id="{6608AE74-55B4-D55A-28EB-5C92A2CC67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35283" y="5812216"/>
            <a:ext cx="742850" cy="645956"/>
            <a:chOff x="2488" y="1874"/>
            <a:chExt cx="575" cy="500"/>
          </a:xfrm>
          <a:solidFill>
            <a:schemeClr val="accent1"/>
          </a:solidFill>
        </p:grpSpPr>
        <p:sp>
          <p:nvSpPr>
            <p:cNvPr id="7" name="Freeform 109">
              <a:extLst>
                <a:ext uri="{FF2B5EF4-FFF2-40B4-BE49-F238E27FC236}">
                  <a16:creationId xmlns="" xmlns:a16="http://schemas.microsoft.com/office/drawing/2014/main" id="{159DDD7C-FE84-185D-745E-565F10F2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874"/>
              <a:ext cx="480" cy="330"/>
            </a:xfrm>
            <a:custGeom>
              <a:avLst/>
              <a:gdLst>
                <a:gd name="T0" fmla="*/ 742 w 793"/>
                <a:gd name="T1" fmla="*/ 548 h 548"/>
                <a:gd name="T2" fmla="*/ 742 w 793"/>
                <a:gd name="T3" fmla="*/ 548 h 548"/>
                <a:gd name="T4" fmla="*/ 628 w 793"/>
                <a:gd name="T5" fmla="*/ 548 h 548"/>
                <a:gd name="T6" fmla="*/ 628 w 793"/>
                <a:gd name="T7" fmla="*/ 518 h 548"/>
                <a:gd name="T8" fmla="*/ 742 w 793"/>
                <a:gd name="T9" fmla="*/ 518 h 548"/>
                <a:gd name="T10" fmla="*/ 763 w 793"/>
                <a:gd name="T11" fmla="*/ 497 h 548"/>
                <a:gd name="T12" fmla="*/ 763 w 793"/>
                <a:gd name="T13" fmla="*/ 51 h 548"/>
                <a:gd name="T14" fmla="*/ 742 w 793"/>
                <a:gd name="T15" fmla="*/ 29 h 548"/>
                <a:gd name="T16" fmla="*/ 52 w 793"/>
                <a:gd name="T17" fmla="*/ 29 h 548"/>
                <a:gd name="T18" fmla="*/ 30 w 793"/>
                <a:gd name="T19" fmla="*/ 51 h 548"/>
                <a:gd name="T20" fmla="*/ 30 w 793"/>
                <a:gd name="T21" fmla="*/ 168 h 548"/>
                <a:gd name="T22" fmla="*/ 0 w 793"/>
                <a:gd name="T23" fmla="*/ 168 h 548"/>
                <a:gd name="T24" fmla="*/ 0 w 793"/>
                <a:gd name="T25" fmla="*/ 51 h 548"/>
                <a:gd name="T26" fmla="*/ 52 w 793"/>
                <a:gd name="T27" fmla="*/ 0 h 548"/>
                <a:gd name="T28" fmla="*/ 742 w 793"/>
                <a:gd name="T29" fmla="*/ 0 h 548"/>
                <a:gd name="T30" fmla="*/ 793 w 793"/>
                <a:gd name="T31" fmla="*/ 51 h 548"/>
                <a:gd name="T32" fmla="*/ 793 w 793"/>
                <a:gd name="T33" fmla="*/ 497 h 548"/>
                <a:gd name="T34" fmla="*/ 742 w 793"/>
                <a:gd name="T35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548">
                  <a:moveTo>
                    <a:pt x="742" y="548"/>
                  </a:moveTo>
                  <a:lnTo>
                    <a:pt x="742" y="548"/>
                  </a:lnTo>
                  <a:lnTo>
                    <a:pt x="628" y="548"/>
                  </a:lnTo>
                  <a:lnTo>
                    <a:pt x="628" y="518"/>
                  </a:lnTo>
                  <a:lnTo>
                    <a:pt x="742" y="518"/>
                  </a:lnTo>
                  <a:cubicBezTo>
                    <a:pt x="754" y="518"/>
                    <a:pt x="763" y="509"/>
                    <a:pt x="763" y="497"/>
                  </a:cubicBezTo>
                  <a:lnTo>
                    <a:pt x="763" y="51"/>
                  </a:lnTo>
                  <a:cubicBezTo>
                    <a:pt x="763" y="39"/>
                    <a:pt x="754" y="29"/>
                    <a:pt x="742" y="29"/>
                  </a:cubicBezTo>
                  <a:lnTo>
                    <a:pt x="52" y="29"/>
                  </a:lnTo>
                  <a:cubicBezTo>
                    <a:pt x="40" y="29"/>
                    <a:pt x="30" y="39"/>
                    <a:pt x="30" y="51"/>
                  </a:cubicBezTo>
                  <a:lnTo>
                    <a:pt x="30" y="168"/>
                  </a:lnTo>
                  <a:lnTo>
                    <a:pt x="0" y="168"/>
                  </a:lnTo>
                  <a:lnTo>
                    <a:pt x="0" y="51"/>
                  </a:lnTo>
                  <a:cubicBezTo>
                    <a:pt x="0" y="22"/>
                    <a:pt x="23" y="0"/>
                    <a:pt x="52" y="0"/>
                  </a:cubicBezTo>
                  <a:lnTo>
                    <a:pt x="742" y="0"/>
                  </a:lnTo>
                  <a:cubicBezTo>
                    <a:pt x="770" y="0"/>
                    <a:pt x="793" y="22"/>
                    <a:pt x="793" y="51"/>
                  </a:cubicBezTo>
                  <a:lnTo>
                    <a:pt x="793" y="497"/>
                  </a:lnTo>
                  <a:cubicBezTo>
                    <a:pt x="793" y="525"/>
                    <a:pt x="770" y="548"/>
                    <a:pt x="742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8" name="Freeform 110">
              <a:extLst>
                <a:ext uri="{FF2B5EF4-FFF2-40B4-BE49-F238E27FC236}">
                  <a16:creationId xmlns="" xmlns:a16="http://schemas.microsoft.com/office/drawing/2014/main" id="{0128B258-54C0-01F7-B15C-8329E8131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49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9" name="Freeform 111">
              <a:extLst>
                <a:ext uri="{FF2B5EF4-FFF2-40B4-BE49-F238E27FC236}">
                  <a16:creationId xmlns="" xmlns:a16="http://schemas.microsoft.com/office/drawing/2014/main" id="{A51F21F2-3CA4-9FA5-86B9-B1ACE6ED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160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2" name="Freeform 112">
              <a:extLst>
                <a:ext uri="{FF2B5EF4-FFF2-40B4-BE49-F238E27FC236}">
                  <a16:creationId xmlns="" xmlns:a16="http://schemas.microsoft.com/office/drawing/2014/main" id="{62650B6A-2751-99AB-31B9-A9F090826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2104"/>
              <a:ext cx="320" cy="19"/>
            </a:xfrm>
            <a:custGeom>
              <a:avLst/>
              <a:gdLst>
                <a:gd name="T0" fmla="*/ 15 w 530"/>
                <a:gd name="T1" fmla="*/ 31 h 31"/>
                <a:gd name="T2" fmla="*/ 15 w 530"/>
                <a:gd name="T3" fmla="*/ 31 h 31"/>
                <a:gd name="T4" fmla="*/ 515 w 530"/>
                <a:gd name="T5" fmla="*/ 31 h 31"/>
                <a:gd name="T6" fmla="*/ 530 w 530"/>
                <a:gd name="T7" fmla="*/ 16 h 31"/>
                <a:gd name="T8" fmla="*/ 515 w 530"/>
                <a:gd name="T9" fmla="*/ 0 h 31"/>
                <a:gd name="T10" fmla="*/ 15 w 530"/>
                <a:gd name="T11" fmla="*/ 0 h 31"/>
                <a:gd name="T12" fmla="*/ 0 w 530"/>
                <a:gd name="T13" fmla="*/ 16 h 31"/>
                <a:gd name="T14" fmla="*/ 15 w 530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31">
                  <a:moveTo>
                    <a:pt x="15" y="31"/>
                  </a:moveTo>
                  <a:lnTo>
                    <a:pt x="15" y="31"/>
                  </a:lnTo>
                  <a:lnTo>
                    <a:pt x="515" y="31"/>
                  </a:lnTo>
                  <a:cubicBezTo>
                    <a:pt x="524" y="31"/>
                    <a:pt x="530" y="24"/>
                    <a:pt x="530" y="16"/>
                  </a:cubicBezTo>
                  <a:cubicBezTo>
                    <a:pt x="530" y="7"/>
                    <a:pt x="524" y="0"/>
                    <a:pt x="51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6" y="31"/>
                    <a:pt x="15" y="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3" name="Freeform 113">
              <a:extLst>
                <a:ext uri="{FF2B5EF4-FFF2-40B4-BE49-F238E27FC236}">
                  <a16:creationId xmlns="" xmlns:a16="http://schemas.microsoft.com/office/drawing/2014/main" id="{93C8342E-48C8-CB52-A86E-ED5EE167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" y="1967"/>
              <a:ext cx="479" cy="329"/>
            </a:xfrm>
            <a:custGeom>
              <a:avLst/>
              <a:gdLst>
                <a:gd name="T0" fmla="*/ 741 w 792"/>
                <a:gd name="T1" fmla="*/ 548 h 548"/>
                <a:gd name="T2" fmla="*/ 741 w 792"/>
                <a:gd name="T3" fmla="*/ 548 h 548"/>
                <a:gd name="T4" fmla="*/ 668 w 792"/>
                <a:gd name="T5" fmla="*/ 548 h 548"/>
                <a:gd name="T6" fmla="*/ 668 w 792"/>
                <a:gd name="T7" fmla="*/ 519 h 548"/>
                <a:gd name="T8" fmla="*/ 741 w 792"/>
                <a:gd name="T9" fmla="*/ 519 h 548"/>
                <a:gd name="T10" fmla="*/ 762 w 792"/>
                <a:gd name="T11" fmla="*/ 497 h 548"/>
                <a:gd name="T12" fmla="*/ 762 w 792"/>
                <a:gd name="T13" fmla="*/ 51 h 548"/>
                <a:gd name="T14" fmla="*/ 741 w 792"/>
                <a:gd name="T15" fmla="*/ 29 h 548"/>
                <a:gd name="T16" fmla="*/ 51 w 792"/>
                <a:gd name="T17" fmla="*/ 29 h 548"/>
                <a:gd name="T18" fmla="*/ 29 w 792"/>
                <a:gd name="T19" fmla="*/ 51 h 548"/>
                <a:gd name="T20" fmla="*/ 29 w 792"/>
                <a:gd name="T21" fmla="*/ 497 h 548"/>
                <a:gd name="T22" fmla="*/ 51 w 792"/>
                <a:gd name="T23" fmla="*/ 519 h 548"/>
                <a:gd name="T24" fmla="*/ 563 w 792"/>
                <a:gd name="T25" fmla="*/ 519 h 548"/>
                <a:gd name="T26" fmla="*/ 563 w 792"/>
                <a:gd name="T27" fmla="*/ 548 h 548"/>
                <a:gd name="T28" fmla="*/ 51 w 792"/>
                <a:gd name="T29" fmla="*/ 548 h 548"/>
                <a:gd name="T30" fmla="*/ 0 w 792"/>
                <a:gd name="T31" fmla="*/ 497 h 548"/>
                <a:gd name="T32" fmla="*/ 0 w 792"/>
                <a:gd name="T33" fmla="*/ 51 h 548"/>
                <a:gd name="T34" fmla="*/ 51 w 792"/>
                <a:gd name="T35" fmla="*/ 0 h 548"/>
                <a:gd name="T36" fmla="*/ 741 w 792"/>
                <a:gd name="T37" fmla="*/ 0 h 548"/>
                <a:gd name="T38" fmla="*/ 792 w 792"/>
                <a:gd name="T39" fmla="*/ 51 h 548"/>
                <a:gd name="T40" fmla="*/ 792 w 792"/>
                <a:gd name="T41" fmla="*/ 497 h 548"/>
                <a:gd name="T42" fmla="*/ 741 w 792"/>
                <a:gd name="T43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548">
                  <a:moveTo>
                    <a:pt x="741" y="548"/>
                  </a:moveTo>
                  <a:lnTo>
                    <a:pt x="741" y="548"/>
                  </a:lnTo>
                  <a:lnTo>
                    <a:pt x="668" y="548"/>
                  </a:lnTo>
                  <a:lnTo>
                    <a:pt x="668" y="519"/>
                  </a:lnTo>
                  <a:lnTo>
                    <a:pt x="741" y="519"/>
                  </a:lnTo>
                  <a:cubicBezTo>
                    <a:pt x="753" y="519"/>
                    <a:pt x="762" y="509"/>
                    <a:pt x="762" y="497"/>
                  </a:cubicBezTo>
                  <a:lnTo>
                    <a:pt x="762" y="51"/>
                  </a:lnTo>
                  <a:cubicBezTo>
                    <a:pt x="762" y="39"/>
                    <a:pt x="753" y="29"/>
                    <a:pt x="741" y="29"/>
                  </a:cubicBezTo>
                  <a:lnTo>
                    <a:pt x="51" y="29"/>
                  </a:lnTo>
                  <a:cubicBezTo>
                    <a:pt x="39" y="29"/>
                    <a:pt x="29" y="39"/>
                    <a:pt x="29" y="51"/>
                  </a:cubicBezTo>
                  <a:lnTo>
                    <a:pt x="29" y="497"/>
                  </a:lnTo>
                  <a:cubicBezTo>
                    <a:pt x="29" y="509"/>
                    <a:pt x="39" y="519"/>
                    <a:pt x="51" y="519"/>
                  </a:cubicBezTo>
                  <a:lnTo>
                    <a:pt x="563" y="519"/>
                  </a:lnTo>
                  <a:lnTo>
                    <a:pt x="563" y="548"/>
                  </a:lnTo>
                  <a:lnTo>
                    <a:pt x="51" y="548"/>
                  </a:lnTo>
                  <a:cubicBezTo>
                    <a:pt x="23" y="548"/>
                    <a:pt x="0" y="525"/>
                    <a:pt x="0" y="497"/>
                  </a:cubicBezTo>
                  <a:lnTo>
                    <a:pt x="0" y="51"/>
                  </a:lnTo>
                  <a:cubicBezTo>
                    <a:pt x="0" y="23"/>
                    <a:pt x="23" y="0"/>
                    <a:pt x="51" y="0"/>
                  </a:cubicBezTo>
                  <a:lnTo>
                    <a:pt x="741" y="0"/>
                  </a:lnTo>
                  <a:cubicBezTo>
                    <a:pt x="769" y="0"/>
                    <a:pt x="792" y="23"/>
                    <a:pt x="792" y="51"/>
                  </a:cubicBezTo>
                  <a:lnTo>
                    <a:pt x="792" y="497"/>
                  </a:lnTo>
                  <a:cubicBezTo>
                    <a:pt x="792" y="525"/>
                    <a:pt x="769" y="548"/>
                    <a:pt x="741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" name="Freeform 114">
              <a:extLst>
                <a:ext uri="{FF2B5EF4-FFF2-40B4-BE49-F238E27FC236}">
                  <a16:creationId xmlns="" xmlns:a16="http://schemas.microsoft.com/office/drawing/2014/main" id="{1F27F59D-C8F5-11E8-7AE5-F6006184B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4" y="2198"/>
              <a:ext cx="92" cy="90"/>
            </a:xfrm>
            <a:custGeom>
              <a:avLst/>
              <a:gdLst>
                <a:gd name="T0" fmla="*/ 76 w 151"/>
                <a:gd name="T1" fmla="*/ 150 h 150"/>
                <a:gd name="T2" fmla="*/ 76 w 151"/>
                <a:gd name="T3" fmla="*/ 150 h 150"/>
                <a:gd name="T4" fmla="*/ 0 w 151"/>
                <a:gd name="T5" fmla="*/ 75 h 150"/>
                <a:gd name="T6" fmla="*/ 76 w 151"/>
                <a:gd name="T7" fmla="*/ 0 h 150"/>
                <a:gd name="T8" fmla="*/ 151 w 151"/>
                <a:gd name="T9" fmla="*/ 75 h 150"/>
                <a:gd name="T10" fmla="*/ 76 w 151"/>
                <a:gd name="T11" fmla="*/ 150 h 150"/>
                <a:gd name="T12" fmla="*/ 76 w 151"/>
                <a:gd name="T13" fmla="*/ 35 h 150"/>
                <a:gd name="T14" fmla="*/ 76 w 151"/>
                <a:gd name="T15" fmla="*/ 35 h 150"/>
                <a:gd name="T16" fmla="*/ 36 w 151"/>
                <a:gd name="T17" fmla="*/ 75 h 150"/>
                <a:gd name="T18" fmla="*/ 76 w 151"/>
                <a:gd name="T19" fmla="*/ 114 h 150"/>
                <a:gd name="T20" fmla="*/ 115 w 151"/>
                <a:gd name="T21" fmla="*/ 75 h 150"/>
                <a:gd name="T22" fmla="*/ 76 w 151"/>
                <a:gd name="T23" fmla="*/ 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50">
                  <a:moveTo>
                    <a:pt x="76" y="150"/>
                  </a:moveTo>
                  <a:lnTo>
                    <a:pt x="76" y="150"/>
                  </a:lnTo>
                  <a:cubicBezTo>
                    <a:pt x="34" y="150"/>
                    <a:pt x="0" y="116"/>
                    <a:pt x="0" y="75"/>
                  </a:cubicBezTo>
                  <a:cubicBezTo>
                    <a:pt x="0" y="33"/>
                    <a:pt x="34" y="0"/>
                    <a:pt x="76" y="0"/>
                  </a:cubicBezTo>
                  <a:cubicBezTo>
                    <a:pt x="117" y="0"/>
                    <a:pt x="151" y="33"/>
                    <a:pt x="151" y="75"/>
                  </a:cubicBezTo>
                  <a:cubicBezTo>
                    <a:pt x="151" y="116"/>
                    <a:pt x="117" y="150"/>
                    <a:pt x="76" y="150"/>
                  </a:cubicBezTo>
                  <a:close/>
                  <a:moveTo>
                    <a:pt x="76" y="35"/>
                  </a:moveTo>
                  <a:lnTo>
                    <a:pt x="76" y="35"/>
                  </a:lnTo>
                  <a:cubicBezTo>
                    <a:pt x="54" y="35"/>
                    <a:pt x="36" y="53"/>
                    <a:pt x="36" y="75"/>
                  </a:cubicBezTo>
                  <a:cubicBezTo>
                    <a:pt x="36" y="96"/>
                    <a:pt x="54" y="114"/>
                    <a:pt x="76" y="114"/>
                  </a:cubicBezTo>
                  <a:cubicBezTo>
                    <a:pt x="97" y="114"/>
                    <a:pt x="115" y="96"/>
                    <a:pt x="115" y="75"/>
                  </a:cubicBezTo>
                  <a:cubicBezTo>
                    <a:pt x="115" y="53"/>
                    <a:pt x="97" y="35"/>
                    <a:pt x="76" y="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115">
              <a:extLst>
                <a:ext uri="{FF2B5EF4-FFF2-40B4-BE49-F238E27FC236}">
                  <a16:creationId xmlns="" xmlns:a16="http://schemas.microsoft.com/office/drawing/2014/main" id="{B72CBE7E-A88B-5A0A-02A4-D3C6242FC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" y="2244"/>
              <a:ext cx="74" cy="130"/>
            </a:xfrm>
            <a:custGeom>
              <a:avLst/>
              <a:gdLst>
                <a:gd name="T0" fmla="*/ 122 w 122"/>
                <a:gd name="T1" fmla="*/ 0 h 217"/>
                <a:gd name="T2" fmla="*/ 122 w 122"/>
                <a:gd name="T3" fmla="*/ 0 h 217"/>
                <a:gd name="T4" fmla="*/ 122 w 122"/>
                <a:gd name="T5" fmla="*/ 217 h 217"/>
                <a:gd name="T6" fmla="*/ 61 w 122"/>
                <a:gd name="T7" fmla="*/ 169 h 217"/>
                <a:gd name="T8" fmla="*/ 0 w 122"/>
                <a:gd name="T9" fmla="*/ 217 h 217"/>
                <a:gd name="T10" fmla="*/ 0 w 122"/>
                <a:gd name="T11" fmla="*/ 0 h 217"/>
                <a:gd name="T12" fmla="*/ 29 w 122"/>
                <a:gd name="T13" fmla="*/ 30 h 217"/>
                <a:gd name="T14" fmla="*/ 29 w 122"/>
                <a:gd name="T15" fmla="*/ 156 h 217"/>
                <a:gd name="T16" fmla="*/ 61 w 122"/>
                <a:gd name="T17" fmla="*/ 131 h 217"/>
                <a:gd name="T18" fmla="*/ 93 w 122"/>
                <a:gd name="T19" fmla="*/ 156 h 217"/>
                <a:gd name="T20" fmla="*/ 93 w 122"/>
                <a:gd name="T21" fmla="*/ 30 h 217"/>
                <a:gd name="T22" fmla="*/ 122 w 122"/>
                <a:gd name="T2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217">
                  <a:moveTo>
                    <a:pt x="122" y="0"/>
                  </a:moveTo>
                  <a:lnTo>
                    <a:pt x="122" y="0"/>
                  </a:lnTo>
                  <a:lnTo>
                    <a:pt x="122" y="217"/>
                  </a:lnTo>
                  <a:lnTo>
                    <a:pt x="61" y="169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29" y="30"/>
                  </a:lnTo>
                  <a:lnTo>
                    <a:pt x="29" y="156"/>
                  </a:lnTo>
                  <a:lnTo>
                    <a:pt x="61" y="131"/>
                  </a:lnTo>
                  <a:lnTo>
                    <a:pt x="93" y="156"/>
                  </a:lnTo>
                  <a:lnTo>
                    <a:pt x="93" y="3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16" name="Group 314">
            <a:extLst>
              <a:ext uri="{FF2B5EF4-FFF2-40B4-BE49-F238E27FC236}">
                <a16:creationId xmlns="" xmlns:a16="http://schemas.microsoft.com/office/drawing/2014/main" id="{861441F7-5ED4-D5A4-95A4-6150A24198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52014" y="5761893"/>
            <a:ext cx="755769" cy="673087"/>
            <a:chOff x="4615" y="3476"/>
            <a:chExt cx="585" cy="521"/>
          </a:xfrm>
          <a:solidFill>
            <a:schemeClr val="accent1"/>
          </a:solidFill>
        </p:grpSpPr>
        <p:sp>
          <p:nvSpPr>
            <p:cNvPr id="17" name="Freeform 315">
              <a:extLst>
                <a:ext uri="{FF2B5EF4-FFF2-40B4-BE49-F238E27FC236}">
                  <a16:creationId xmlns="" xmlns:a16="http://schemas.microsoft.com/office/drawing/2014/main" id="{F31D5A6D-52F4-D290-4909-17F44912F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" y="3476"/>
              <a:ext cx="584" cy="241"/>
            </a:xfrm>
            <a:custGeom>
              <a:avLst/>
              <a:gdLst>
                <a:gd name="T0" fmla="*/ 904 w 963"/>
                <a:gd name="T1" fmla="*/ 185 h 392"/>
                <a:gd name="T2" fmla="*/ 904 w 963"/>
                <a:gd name="T3" fmla="*/ 185 h 392"/>
                <a:gd name="T4" fmla="*/ 483 w 963"/>
                <a:gd name="T5" fmla="*/ 360 h 392"/>
                <a:gd name="T6" fmla="*/ 59 w 963"/>
                <a:gd name="T7" fmla="*/ 185 h 392"/>
                <a:gd name="T8" fmla="*/ 483 w 963"/>
                <a:gd name="T9" fmla="*/ 31 h 392"/>
                <a:gd name="T10" fmla="*/ 904 w 963"/>
                <a:gd name="T11" fmla="*/ 185 h 392"/>
                <a:gd name="T12" fmla="*/ 953 w 963"/>
                <a:gd name="T13" fmla="*/ 169 h 392"/>
                <a:gd name="T14" fmla="*/ 953 w 963"/>
                <a:gd name="T15" fmla="*/ 169 h 392"/>
                <a:gd name="T16" fmla="*/ 488 w 963"/>
                <a:gd name="T17" fmla="*/ 1 h 392"/>
                <a:gd name="T18" fmla="*/ 477 w 963"/>
                <a:gd name="T19" fmla="*/ 1 h 392"/>
                <a:gd name="T20" fmla="*/ 10 w 963"/>
                <a:gd name="T21" fmla="*/ 169 h 392"/>
                <a:gd name="T22" fmla="*/ 0 w 963"/>
                <a:gd name="T23" fmla="*/ 183 h 392"/>
                <a:gd name="T24" fmla="*/ 9 w 963"/>
                <a:gd name="T25" fmla="*/ 198 h 392"/>
                <a:gd name="T26" fmla="*/ 476 w 963"/>
                <a:gd name="T27" fmla="*/ 391 h 392"/>
                <a:gd name="T28" fmla="*/ 483 w 963"/>
                <a:gd name="T29" fmla="*/ 392 h 392"/>
                <a:gd name="T30" fmla="*/ 489 w 963"/>
                <a:gd name="T31" fmla="*/ 391 h 392"/>
                <a:gd name="T32" fmla="*/ 953 w 963"/>
                <a:gd name="T33" fmla="*/ 198 h 392"/>
                <a:gd name="T34" fmla="*/ 963 w 963"/>
                <a:gd name="T35" fmla="*/ 183 h 392"/>
                <a:gd name="T36" fmla="*/ 953 w 963"/>
                <a:gd name="T37" fmla="*/ 1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3" h="392">
                  <a:moveTo>
                    <a:pt x="904" y="185"/>
                  </a:moveTo>
                  <a:lnTo>
                    <a:pt x="904" y="185"/>
                  </a:lnTo>
                  <a:lnTo>
                    <a:pt x="483" y="360"/>
                  </a:lnTo>
                  <a:lnTo>
                    <a:pt x="59" y="185"/>
                  </a:lnTo>
                  <a:lnTo>
                    <a:pt x="483" y="31"/>
                  </a:lnTo>
                  <a:lnTo>
                    <a:pt x="904" y="185"/>
                  </a:lnTo>
                  <a:close/>
                  <a:moveTo>
                    <a:pt x="953" y="169"/>
                  </a:moveTo>
                  <a:lnTo>
                    <a:pt x="953" y="169"/>
                  </a:lnTo>
                  <a:lnTo>
                    <a:pt x="488" y="1"/>
                  </a:lnTo>
                  <a:cubicBezTo>
                    <a:pt x="485" y="0"/>
                    <a:pt x="481" y="0"/>
                    <a:pt x="477" y="1"/>
                  </a:cubicBezTo>
                  <a:lnTo>
                    <a:pt x="10" y="169"/>
                  </a:lnTo>
                  <a:cubicBezTo>
                    <a:pt x="4" y="171"/>
                    <a:pt x="0" y="177"/>
                    <a:pt x="0" y="183"/>
                  </a:cubicBezTo>
                  <a:cubicBezTo>
                    <a:pt x="0" y="190"/>
                    <a:pt x="3" y="195"/>
                    <a:pt x="9" y="198"/>
                  </a:cubicBezTo>
                  <a:lnTo>
                    <a:pt x="476" y="391"/>
                  </a:lnTo>
                  <a:cubicBezTo>
                    <a:pt x="478" y="392"/>
                    <a:pt x="480" y="392"/>
                    <a:pt x="483" y="392"/>
                  </a:cubicBezTo>
                  <a:cubicBezTo>
                    <a:pt x="485" y="392"/>
                    <a:pt x="487" y="392"/>
                    <a:pt x="489" y="391"/>
                  </a:cubicBezTo>
                  <a:lnTo>
                    <a:pt x="953" y="198"/>
                  </a:lnTo>
                  <a:cubicBezTo>
                    <a:pt x="960" y="195"/>
                    <a:pt x="963" y="190"/>
                    <a:pt x="963" y="183"/>
                  </a:cubicBezTo>
                  <a:cubicBezTo>
                    <a:pt x="963" y="177"/>
                    <a:pt x="959" y="171"/>
                    <a:pt x="953" y="16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8" name="Freeform 316">
              <a:extLst>
                <a:ext uri="{FF2B5EF4-FFF2-40B4-BE49-F238E27FC236}">
                  <a16:creationId xmlns="" xmlns:a16="http://schemas.microsoft.com/office/drawing/2014/main" id="{172ABA2A-5A3F-AD45-6A03-C869A78DC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" y="3617"/>
              <a:ext cx="585" cy="138"/>
            </a:xfrm>
            <a:custGeom>
              <a:avLst/>
              <a:gdLst>
                <a:gd name="T0" fmla="*/ 962 w 964"/>
                <a:gd name="T1" fmla="*/ 12 h 226"/>
                <a:gd name="T2" fmla="*/ 962 w 964"/>
                <a:gd name="T3" fmla="*/ 12 h 226"/>
                <a:gd name="T4" fmla="*/ 941 w 964"/>
                <a:gd name="T5" fmla="*/ 4 h 226"/>
                <a:gd name="T6" fmla="*/ 483 w 964"/>
                <a:gd name="T7" fmla="*/ 194 h 226"/>
                <a:gd name="T8" fmla="*/ 22 w 964"/>
                <a:gd name="T9" fmla="*/ 4 h 226"/>
                <a:gd name="T10" fmla="*/ 1 w 964"/>
                <a:gd name="T11" fmla="*/ 12 h 226"/>
                <a:gd name="T12" fmla="*/ 1 w 964"/>
                <a:gd name="T13" fmla="*/ 23 h 226"/>
                <a:gd name="T14" fmla="*/ 9 w 964"/>
                <a:gd name="T15" fmla="*/ 32 h 226"/>
                <a:gd name="T16" fmla="*/ 476 w 964"/>
                <a:gd name="T17" fmla="*/ 225 h 226"/>
                <a:gd name="T18" fmla="*/ 483 w 964"/>
                <a:gd name="T19" fmla="*/ 226 h 226"/>
                <a:gd name="T20" fmla="*/ 489 w 964"/>
                <a:gd name="T21" fmla="*/ 225 h 226"/>
                <a:gd name="T22" fmla="*/ 953 w 964"/>
                <a:gd name="T23" fmla="*/ 32 h 226"/>
                <a:gd name="T24" fmla="*/ 962 w 964"/>
                <a:gd name="T25" fmla="*/ 23 h 226"/>
                <a:gd name="T26" fmla="*/ 962 w 964"/>
                <a:gd name="T27" fmla="*/ 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4" h="226">
                  <a:moveTo>
                    <a:pt x="962" y="12"/>
                  </a:moveTo>
                  <a:lnTo>
                    <a:pt x="962" y="12"/>
                  </a:lnTo>
                  <a:cubicBezTo>
                    <a:pt x="958" y="4"/>
                    <a:pt x="949" y="0"/>
                    <a:pt x="941" y="4"/>
                  </a:cubicBezTo>
                  <a:lnTo>
                    <a:pt x="483" y="194"/>
                  </a:lnTo>
                  <a:lnTo>
                    <a:pt x="22" y="4"/>
                  </a:lnTo>
                  <a:cubicBezTo>
                    <a:pt x="14" y="0"/>
                    <a:pt x="4" y="4"/>
                    <a:pt x="1" y="12"/>
                  </a:cubicBezTo>
                  <a:cubicBezTo>
                    <a:pt x="0" y="15"/>
                    <a:pt x="0" y="20"/>
                    <a:pt x="1" y="23"/>
                  </a:cubicBezTo>
                  <a:cubicBezTo>
                    <a:pt x="2" y="27"/>
                    <a:pt x="5" y="30"/>
                    <a:pt x="9" y="32"/>
                  </a:cubicBezTo>
                  <a:lnTo>
                    <a:pt x="476" y="225"/>
                  </a:lnTo>
                  <a:cubicBezTo>
                    <a:pt x="478" y="226"/>
                    <a:pt x="480" y="226"/>
                    <a:pt x="483" y="226"/>
                  </a:cubicBezTo>
                  <a:cubicBezTo>
                    <a:pt x="485" y="226"/>
                    <a:pt x="487" y="226"/>
                    <a:pt x="489" y="225"/>
                  </a:cubicBezTo>
                  <a:lnTo>
                    <a:pt x="953" y="32"/>
                  </a:lnTo>
                  <a:cubicBezTo>
                    <a:pt x="957" y="30"/>
                    <a:pt x="961" y="27"/>
                    <a:pt x="962" y="23"/>
                  </a:cubicBezTo>
                  <a:cubicBezTo>
                    <a:pt x="964" y="20"/>
                    <a:pt x="964" y="15"/>
                    <a:pt x="962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317">
              <a:extLst>
                <a:ext uri="{FF2B5EF4-FFF2-40B4-BE49-F238E27FC236}">
                  <a16:creationId xmlns="" xmlns:a16="http://schemas.microsoft.com/office/drawing/2014/main" id="{2169899D-3687-7326-462E-6D5387E8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" y="3707"/>
              <a:ext cx="58" cy="137"/>
            </a:xfrm>
            <a:custGeom>
              <a:avLst/>
              <a:gdLst>
                <a:gd name="T0" fmla="*/ 79 w 95"/>
                <a:gd name="T1" fmla="*/ 0 h 223"/>
                <a:gd name="T2" fmla="*/ 79 w 95"/>
                <a:gd name="T3" fmla="*/ 0 h 223"/>
                <a:gd name="T4" fmla="*/ 63 w 95"/>
                <a:gd name="T5" fmla="*/ 15 h 223"/>
                <a:gd name="T6" fmla="*/ 63 w 95"/>
                <a:gd name="T7" fmla="*/ 106 h 223"/>
                <a:gd name="T8" fmla="*/ 7 w 95"/>
                <a:gd name="T9" fmla="*/ 195 h 223"/>
                <a:gd name="T10" fmla="*/ 1 w 95"/>
                <a:gd name="T11" fmla="*/ 206 h 223"/>
                <a:gd name="T12" fmla="*/ 4 w 95"/>
                <a:gd name="T13" fmla="*/ 217 h 223"/>
                <a:gd name="T14" fmla="*/ 17 w 95"/>
                <a:gd name="T15" fmla="*/ 223 h 223"/>
                <a:gd name="T16" fmla="*/ 26 w 95"/>
                <a:gd name="T17" fmla="*/ 220 h 223"/>
                <a:gd name="T18" fmla="*/ 95 w 95"/>
                <a:gd name="T19" fmla="*/ 106 h 223"/>
                <a:gd name="T20" fmla="*/ 95 w 95"/>
                <a:gd name="T21" fmla="*/ 15 h 223"/>
                <a:gd name="T22" fmla="*/ 79 w 95"/>
                <a:gd name="T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223">
                  <a:moveTo>
                    <a:pt x="79" y="0"/>
                  </a:moveTo>
                  <a:lnTo>
                    <a:pt x="79" y="0"/>
                  </a:lnTo>
                  <a:cubicBezTo>
                    <a:pt x="70" y="0"/>
                    <a:pt x="63" y="7"/>
                    <a:pt x="63" y="15"/>
                  </a:cubicBezTo>
                  <a:lnTo>
                    <a:pt x="63" y="106"/>
                  </a:lnTo>
                  <a:cubicBezTo>
                    <a:pt x="63" y="138"/>
                    <a:pt x="44" y="169"/>
                    <a:pt x="7" y="195"/>
                  </a:cubicBezTo>
                  <a:cubicBezTo>
                    <a:pt x="4" y="198"/>
                    <a:pt x="1" y="201"/>
                    <a:pt x="1" y="206"/>
                  </a:cubicBezTo>
                  <a:cubicBezTo>
                    <a:pt x="0" y="210"/>
                    <a:pt x="1" y="214"/>
                    <a:pt x="4" y="217"/>
                  </a:cubicBezTo>
                  <a:cubicBezTo>
                    <a:pt x="7" y="221"/>
                    <a:pt x="12" y="223"/>
                    <a:pt x="17" y="223"/>
                  </a:cubicBezTo>
                  <a:cubicBezTo>
                    <a:pt x="20" y="223"/>
                    <a:pt x="24" y="222"/>
                    <a:pt x="26" y="220"/>
                  </a:cubicBezTo>
                  <a:cubicBezTo>
                    <a:pt x="71" y="188"/>
                    <a:pt x="95" y="148"/>
                    <a:pt x="95" y="106"/>
                  </a:cubicBezTo>
                  <a:lnTo>
                    <a:pt x="95" y="15"/>
                  </a:lnTo>
                  <a:cubicBezTo>
                    <a:pt x="95" y="7"/>
                    <a:pt x="88" y="0"/>
                    <a:pt x="7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0" name="Freeform 318">
              <a:extLst>
                <a:ext uri="{FF2B5EF4-FFF2-40B4-BE49-F238E27FC236}">
                  <a16:creationId xmlns="" xmlns:a16="http://schemas.microsoft.com/office/drawing/2014/main" id="{88C5D5A8-73EB-9179-3ABA-0C99C299E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" y="3688"/>
              <a:ext cx="310" cy="197"/>
            </a:xfrm>
            <a:custGeom>
              <a:avLst/>
              <a:gdLst>
                <a:gd name="T0" fmla="*/ 511 w 512"/>
                <a:gd name="T1" fmla="*/ 267 h 320"/>
                <a:gd name="T2" fmla="*/ 511 w 512"/>
                <a:gd name="T3" fmla="*/ 267 h 320"/>
                <a:gd name="T4" fmla="*/ 490 w 512"/>
                <a:gd name="T5" fmla="*/ 259 h 320"/>
                <a:gd name="T6" fmla="*/ 338 w 512"/>
                <a:gd name="T7" fmla="*/ 288 h 320"/>
                <a:gd name="T8" fmla="*/ 338 w 512"/>
                <a:gd name="T9" fmla="*/ 154 h 320"/>
                <a:gd name="T10" fmla="*/ 322 w 512"/>
                <a:gd name="T11" fmla="*/ 138 h 320"/>
                <a:gd name="T12" fmla="*/ 305 w 512"/>
                <a:gd name="T13" fmla="*/ 154 h 320"/>
                <a:gd name="T14" fmla="*/ 305 w 512"/>
                <a:gd name="T15" fmla="*/ 289 h 320"/>
                <a:gd name="T16" fmla="*/ 32 w 512"/>
                <a:gd name="T17" fmla="*/ 137 h 320"/>
                <a:gd name="T18" fmla="*/ 32 w 512"/>
                <a:gd name="T19" fmla="*/ 16 h 320"/>
                <a:gd name="T20" fmla="*/ 16 w 512"/>
                <a:gd name="T21" fmla="*/ 0 h 320"/>
                <a:gd name="T22" fmla="*/ 0 w 512"/>
                <a:gd name="T23" fmla="*/ 16 h 320"/>
                <a:gd name="T24" fmla="*/ 0 w 512"/>
                <a:gd name="T25" fmla="*/ 137 h 320"/>
                <a:gd name="T26" fmla="*/ 319 w 512"/>
                <a:gd name="T27" fmla="*/ 320 h 320"/>
                <a:gd name="T28" fmla="*/ 322 w 512"/>
                <a:gd name="T29" fmla="*/ 320 h 320"/>
                <a:gd name="T30" fmla="*/ 502 w 512"/>
                <a:gd name="T31" fmla="*/ 287 h 320"/>
                <a:gd name="T32" fmla="*/ 511 w 512"/>
                <a:gd name="T33" fmla="*/ 279 h 320"/>
                <a:gd name="T34" fmla="*/ 511 w 512"/>
                <a:gd name="T35" fmla="*/ 267 h 320"/>
                <a:gd name="T36" fmla="*/ 511 w 512"/>
                <a:gd name="T37" fmla="*/ 26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320">
                  <a:moveTo>
                    <a:pt x="511" y="267"/>
                  </a:moveTo>
                  <a:lnTo>
                    <a:pt x="511" y="267"/>
                  </a:lnTo>
                  <a:cubicBezTo>
                    <a:pt x="507" y="259"/>
                    <a:pt x="498" y="255"/>
                    <a:pt x="490" y="259"/>
                  </a:cubicBezTo>
                  <a:cubicBezTo>
                    <a:pt x="445" y="276"/>
                    <a:pt x="393" y="287"/>
                    <a:pt x="338" y="288"/>
                  </a:cubicBezTo>
                  <a:lnTo>
                    <a:pt x="338" y="154"/>
                  </a:lnTo>
                  <a:cubicBezTo>
                    <a:pt x="338" y="145"/>
                    <a:pt x="330" y="138"/>
                    <a:pt x="322" y="138"/>
                  </a:cubicBezTo>
                  <a:cubicBezTo>
                    <a:pt x="313" y="138"/>
                    <a:pt x="305" y="145"/>
                    <a:pt x="305" y="154"/>
                  </a:cubicBezTo>
                  <a:lnTo>
                    <a:pt x="305" y="289"/>
                  </a:lnTo>
                  <a:cubicBezTo>
                    <a:pt x="154" y="285"/>
                    <a:pt x="32" y="217"/>
                    <a:pt x="32" y="137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37"/>
                  </a:lnTo>
                  <a:cubicBezTo>
                    <a:pt x="0" y="238"/>
                    <a:pt x="143" y="320"/>
                    <a:pt x="319" y="320"/>
                  </a:cubicBezTo>
                  <a:lnTo>
                    <a:pt x="322" y="320"/>
                  </a:lnTo>
                  <a:cubicBezTo>
                    <a:pt x="387" y="320"/>
                    <a:pt x="449" y="308"/>
                    <a:pt x="502" y="287"/>
                  </a:cubicBezTo>
                  <a:cubicBezTo>
                    <a:pt x="506" y="286"/>
                    <a:pt x="509" y="283"/>
                    <a:pt x="511" y="279"/>
                  </a:cubicBezTo>
                  <a:cubicBezTo>
                    <a:pt x="512" y="275"/>
                    <a:pt x="512" y="271"/>
                    <a:pt x="511" y="267"/>
                  </a:cubicBezTo>
                  <a:lnTo>
                    <a:pt x="511" y="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1" name="Freeform 319">
              <a:extLst>
                <a:ext uri="{FF2B5EF4-FFF2-40B4-BE49-F238E27FC236}">
                  <a16:creationId xmlns="" xmlns:a16="http://schemas.microsoft.com/office/drawing/2014/main" id="{A0928728-B449-CE5E-F92B-06A61AAF5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9" y="3569"/>
              <a:ext cx="213" cy="371"/>
            </a:xfrm>
            <a:custGeom>
              <a:avLst/>
              <a:gdLst>
                <a:gd name="T0" fmla="*/ 62 w 350"/>
                <a:gd name="T1" fmla="*/ 31 h 604"/>
                <a:gd name="T2" fmla="*/ 62 w 350"/>
                <a:gd name="T3" fmla="*/ 31 h 604"/>
                <a:gd name="T4" fmla="*/ 92 w 350"/>
                <a:gd name="T5" fmla="*/ 44 h 604"/>
                <a:gd name="T6" fmla="*/ 62 w 350"/>
                <a:gd name="T7" fmla="*/ 57 h 604"/>
                <a:gd name="T8" fmla="*/ 32 w 350"/>
                <a:gd name="T9" fmla="*/ 44 h 604"/>
                <a:gd name="T10" fmla="*/ 62 w 350"/>
                <a:gd name="T11" fmla="*/ 31 h 604"/>
                <a:gd name="T12" fmla="*/ 286 w 350"/>
                <a:gd name="T13" fmla="*/ 558 h 604"/>
                <a:gd name="T14" fmla="*/ 286 w 350"/>
                <a:gd name="T15" fmla="*/ 558 h 604"/>
                <a:gd name="T16" fmla="*/ 302 w 350"/>
                <a:gd name="T17" fmla="*/ 543 h 604"/>
                <a:gd name="T18" fmla="*/ 317 w 350"/>
                <a:gd name="T19" fmla="*/ 558 h 604"/>
                <a:gd name="T20" fmla="*/ 302 w 350"/>
                <a:gd name="T21" fmla="*/ 573 h 604"/>
                <a:gd name="T22" fmla="*/ 286 w 350"/>
                <a:gd name="T23" fmla="*/ 558 h 604"/>
                <a:gd name="T24" fmla="*/ 286 w 350"/>
                <a:gd name="T25" fmla="*/ 515 h 604"/>
                <a:gd name="T26" fmla="*/ 286 w 350"/>
                <a:gd name="T27" fmla="*/ 515 h 604"/>
                <a:gd name="T28" fmla="*/ 254 w 350"/>
                <a:gd name="T29" fmla="*/ 558 h 604"/>
                <a:gd name="T30" fmla="*/ 302 w 350"/>
                <a:gd name="T31" fmla="*/ 604 h 604"/>
                <a:gd name="T32" fmla="*/ 350 w 350"/>
                <a:gd name="T33" fmla="*/ 558 h 604"/>
                <a:gd name="T34" fmla="*/ 318 w 350"/>
                <a:gd name="T35" fmla="*/ 515 h 604"/>
                <a:gd name="T36" fmla="*/ 318 w 350"/>
                <a:gd name="T37" fmla="*/ 126 h 604"/>
                <a:gd name="T38" fmla="*/ 307 w 350"/>
                <a:gd name="T39" fmla="*/ 111 h 604"/>
                <a:gd name="T40" fmla="*/ 123 w 350"/>
                <a:gd name="T41" fmla="*/ 52 h 604"/>
                <a:gd name="T42" fmla="*/ 125 w 350"/>
                <a:gd name="T43" fmla="*/ 44 h 604"/>
                <a:gd name="T44" fmla="*/ 62 w 350"/>
                <a:gd name="T45" fmla="*/ 0 h 604"/>
                <a:gd name="T46" fmla="*/ 0 w 350"/>
                <a:gd name="T47" fmla="*/ 44 h 604"/>
                <a:gd name="T48" fmla="*/ 62 w 350"/>
                <a:gd name="T49" fmla="*/ 88 h 604"/>
                <a:gd name="T50" fmla="*/ 102 w 350"/>
                <a:gd name="T51" fmla="*/ 78 h 604"/>
                <a:gd name="T52" fmla="*/ 104 w 350"/>
                <a:gd name="T53" fmla="*/ 79 h 604"/>
                <a:gd name="T54" fmla="*/ 286 w 350"/>
                <a:gd name="T55" fmla="*/ 137 h 604"/>
                <a:gd name="T56" fmla="*/ 286 w 350"/>
                <a:gd name="T57" fmla="*/ 51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0" h="604">
                  <a:moveTo>
                    <a:pt x="62" y="31"/>
                  </a:moveTo>
                  <a:lnTo>
                    <a:pt x="62" y="31"/>
                  </a:lnTo>
                  <a:cubicBezTo>
                    <a:pt x="81" y="31"/>
                    <a:pt x="92" y="39"/>
                    <a:pt x="92" y="44"/>
                  </a:cubicBezTo>
                  <a:cubicBezTo>
                    <a:pt x="92" y="48"/>
                    <a:pt x="81" y="57"/>
                    <a:pt x="62" y="57"/>
                  </a:cubicBezTo>
                  <a:cubicBezTo>
                    <a:pt x="44" y="57"/>
                    <a:pt x="32" y="48"/>
                    <a:pt x="32" y="44"/>
                  </a:cubicBezTo>
                  <a:cubicBezTo>
                    <a:pt x="32" y="39"/>
                    <a:pt x="44" y="31"/>
                    <a:pt x="62" y="31"/>
                  </a:cubicBezTo>
                  <a:close/>
                  <a:moveTo>
                    <a:pt x="286" y="558"/>
                  </a:moveTo>
                  <a:lnTo>
                    <a:pt x="286" y="558"/>
                  </a:lnTo>
                  <a:cubicBezTo>
                    <a:pt x="286" y="550"/>
                    <a:pt x="293" y="543"/>
                    <a:pt x="302" y="543"/>
                  </a:cubicBezTo>
                  <a:cubicBezTo>
                    <a:pt x="310" y="543"/>
                    <a:pt x="317" y="550"/>
                    <a:pt x="317" y="558"/>
                  </a:cubicBezTo>
                  <a:cubicBezTo>
                    <a:pt x="317" y="566"/>
                    <a:pt x="310" y="573"/>
                    <a:pt x="302" y="573"/>
                  </a:cubicBezTo>
                  <a:cubicBezTo>
                    <a:pt x="293" y="573"/>
                    <a:pt x="286" y="566"/>
                    <a:pt x="286" y="558"/>
                  </a:cubicBezTo>
                  <a:close/>
                  <a:moveTo>
                    <a:pt x="286" y="515"/>
                  </a:moveTo>
                  <a:lnTo>
                    <a:pt x="286" y="515"/>
                  </a:lnTo>
                  <a:cubicBezTo>
                    <a:pt x="267" y="521"/>
                    <a:pt x="254" y="539"/>
                    <a:pt x="254" y="558"/>
                  </a:cubicBezTo>
                  <a:cubicBezTo>
                    <a:pt x="254" y="584"/>
                    <a:pt x="275" y="604"/>
                    <a:pt x="302" y="604"/>
                  </a:cubicBezTo>
                  <a:cubicBezTo>
                    <a:pt x="328" y="604"/>
                    <a:pt x="350" y="584"/>
                    <a:pt x="350" y="558"/>
                  </a:cubicBezTo>
                  <a:cubicBezTo>
                    <a:pt x="350" y="539"/>
                    <a:pt x="337" y="522"/>
                    <a:pt x="318" y="515"/>
                  </a:cubicBezTo>
                  <a:lnTo>
                    <a:pt x="318" y="126"/>
                  </a:lnTo>
                  <a:cubicBezTo>
                    <a:pt x="318" y="119"/>
                    <a:pt x="314" y="113"/>
                    <a:pt x="307" y="111"/>
                  </a:cubicBezTo>
                  <a:lnTo>
                    <a:pt x="123" y="52"/>
                  </a:lnTo>
                  <a:cubicBezTo>
                    <a:pt x="124" y="49"/>
                    <a:pt x="125" y="46"/>
                    <a:pt x="125" y="44"/>
                  </a:cubicBezTo>
                  <a:cubicBezTo>
                    <a:pt x="125" y="19"/>
                    <a:pt x="97" y="0"/>
                    <a:pt x="62" y="0"/>
                  </a:cubicBezTo>
                  <a:cubicBezTo>
                    <a:pt x="27" y="0"/>
                    <a:pt x="0" y="19"/>
                    <a:pt x="0" y="44"/>
                  </a:cubicBezTo>
                  <a:cubicBezTo>
                    <a:pt x="0" y="68"/>
                    <a:pt x="27" y="88"/>
                    <a:pt x="62" y="88"/>
                  </a:cubicBezTo>
                  <a:cubicBezTo>
                    <a:pt x="77" y="88"/>
                    <a:pt x="91" y="84"/>
                    <a:pt x="102" y="78"/>
                  </a:cubicBezTo>
                  <a:cubicBezTo>
                    <a:pt x="102" y="78"/>
                    <a:pt x="103" y="78"/>
                    <a:pt x="104" y="79"/>
                  </a:cubicBezTo>
                  <a:lnTo>
                    <a:pt x="286" y="137"/>
                  </a:lnTo>
                  <a:lnTo>
                    <a:pt x="286" y="5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2" name="Freeform 320">
              <a:extLst>
                <a:ext uri="{FF2B5EF4-FFF2-40B4-BE49-F238E27FC236}">
                  <a16:creationId xmlns="" xmlns:a16="http://schemas.microsoft.com/office/drawing/2014/main" id="{57266A7E-239B-25A8-901E-7E6C8A39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3" y="3950"/>
              <a:ext cx="19" cy="46"/>
            </a:xfrm>
            <a:custGeom>
              <a:avLst/>
              <a:gdLst>
                <a:gd name="T0" fmla="*/ 16 w 32"/>
                <a:gd name="T1" fmla="*/ 0 h 76"/>
                <a:gd name="T2" fmla="*/ 16 w 32"/>
                <a:gd name="T3" fmla="*/ 0 h 76"/>
                <a:gd name="T4" fmla="*/ 0 w 32"/>
                <a:gd name="T5" fmla="*/ 16 h 76"/>
                <a:gd name="T6" fmla="*/ 0 w 32"/>
                <a:gd name="T7" fmla="*/ 61 h 76"/>
                <a:gd name="T8" fmla="*/ 16 w 32"/>
                <a:gd name="T9" fmla="*/ 76 h 76"/>
                <a:gd name="T10" fmla="*/ 32 w 32"/>
                <a:gd name="T11" fmla="*/ 61 h 76"/>
                <a:gd name="T12" fmla="*/ 32 w 32"/>
                <a:gd name="T13" fmla="*/ 16 h 76"/>
                <a:gd name="T14" fmla="*/ 16 w 3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6">
                  <a:moveTo>
                    <a:pt x="16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61"/>
                  </a:lnTo>
                  <a:cubicBezTo>
                    <a:pt x="0" y="70"/>
                    <a:pt x="7" y="76"/>
                    <a:pt x="16" y="76"/>
                  </a:cubicBezTo>
                  <a:cubicBezTo>
                    <a:pt x="25" y="76"/>
                    <a:pt x="32" y="70"/>
                    <a:pt x="32" y="61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3" name="Freeform 321">
              <a:extLst>
                <a:ext uri="{FF2B5EF4-FFF2-40B4-BE49-F238E27FC236}">
                  <a16:creationId xmlns="" xmlns:a16="http://schemas.microsoft.com/office/drawing/2014/main" id="{82D0246D-4714-361F-0A13-FFB46CE7D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3940"/>
              <a:ext cx="31" cy="57"/>
            </a:xfrm>
            <a:custGeom>
              <a:avLst/>
              <a:gdLst>
                <a:gd name="T0" fmla="*/ 39 w 51"/>
                <a:gd name="T1" fmla="*/ 2 h 93"/>
                <a:gd name="T2" fmla="*/ 39 w 51"/>
                <a:gd name="T3" fmla="*/ 2 h 93"/>
                <a:gd name="T4" fmla="*/ 19 w 51"/>
                <a:gd name="T5" fmla="*/ 13 h 93"/>
                <a:gd name="T6" fmla="*/ 1 w 51"/>
                <a:gd name="T7" fmla="*/ 73 h 93"/>
                <a:gd name="T8" fmla="*/ 3 w 51"/>
                <a:gd name="T9" fmla="*/ 84 h 93"/>
                <a:gd name="T10" fmla="*/ 12 w 51"/>
                <a:gd name="T11" fmla="*/ 92 h 93"/>
                <a:gd name="T12" fmla="*/ 17 w 51"/>
                <a:gd name="T13" fmla="*/ 93 h 93"/>
                <a:gd name="T14" fmla="*/ 32 w 51"/>
                <a:gd name="T15" fmla="*/ 81 h 93"/>
                <a:gd name="T16" fmla="*/ 50 w 51"/>
                <a:gd name="T17" fmla="*/ 21 h 93"/>
                <a:gd name="T18" fmla="*/ 49 w 51"/>
                <a:gd name="T19" fmla="*/ 10 h 93"/>
                <a:gd name="T20" fmla="*/ 39 w 51"/>
                <a:gd name="T2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39" y="2"/>
                  </a:moveTo>
                  <a:lnTo>
                    <a:pt x="39" y="2"/>
                  </a:lnTo>
                  <a:cubicBezTo>
                    <a:pt x="30" y="0"/>
                    <a:pt x="22" y="5"/>
                    <a:pt x="19" y="13"/>
                  </a:cubicBezTo>
                  <a:lnTo>
                    <a:pt x="1" y="73"/>
                  </a:lnTo>
                  <a:cubicBezTo>
                    <a:pt x="0" y="77"/>
                    <a:pt x="1" y="81"/>
                    <a:pt x="3" y="84"/>
                  </a:cubicBezTo>
                  <a:cubicBezTo>
                    <a:pt x="5" y="88"/>
                    <a:pt x="8" y="91"/>
                    <a:pt x="12" y="92"/>
                  </a:cubicBezTo>
                  <a:cubicBezTo>
                    <a:pt x="14" y="92"/>
                    <a:pt x="15" y="93"/>
                    <a:pt x="17" y="93"/>
                  </a:cubicBezTo>
                  <a:cubicBezTo>
                    <a:pt x="24" y="93"/>
                    <a:pt x="30" y="88"/>
                    <a:pt x="32" y="81"/>
                  </a:cubicBezTo>
                  <a:lnTo>
                    <a:pt x="50" y="21"/>
                  </a:lnTo>
                  <a:cubicBezTo>
                    <a:pt x="51" y="18"/>
                    <a:pt x="51" y="13"/>
                    <a:pt x="49" y="10"/>
                  </a:cubicBezTo>
                  <a:cubicBezTo>
                    <a:pt x="46" y="6"/>
                    <a:pt x="43" y="3"/>
                    <a:pt x="3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4" name="Freeform 322">
              <a:extLst>
                <a:ext uri="{FF2B5EF4-FFF2-40B4-BE49-F238E27FC236}">
                  <a16:creationId xmlns="" xmlns:a16="http://schemas.microsoft.com/office/drawing/2014/main" id="{F417A44C-BB6D-0847-802C-C59A1151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" y="3940"/>
              <a:ext cx="31" cy="56"/>
            </a:xfrm>
            <a:custGeom>
              <a:avLst/>
              <a:gdLst>
                <a:gd name="T0" fmla="*/ 50 w 51"/>
                <a:gd name="T1" fmla="*/ 73 h 92"/>
                <a:gd name="T2" fmla="*/ 50 w 51"/>
                <a:gd name="T3" fmla="*/ 73 h 92"/>
                <a:gd name="T4" fmla="*/ 32 w 51"/>
                <a:gd name="T5" fmla="*/ 13 h 92"/>
                <a:gd name="T6" fmla="*/ 13 w 51"/>
                <a:gd name="T7" fmla="*/ 2 h 92"/>
                <a:gd name="T8" fmla="*/ 3 w 51"/>
                <a:gd name="T9" fmla="*/ 10 h 92"/>
                <a:gd name="T10" fmla="*/ 1 w 51"/>
                <a:gd name="T11" fmla="*/ 21 h 92"/>
                <a:gd name="T12" fmla="*/ 19 w 51"/>
                <a:gd name="T13" fmla="*/ 81 h 92"/>
                <a:gd name="T14" fmla="*/ 35 w 51"/>
                <a:gd name="T15" fmla="*/ 92 h 92"/>
                <a:gd name="T16" fmla="*/ 39 w 51"/>
                <a:gd name="T17" fmla="*/ 92 h 92"/>
                <a:gd name="T18" fmla="*/ 49 w 51"/>
                <a:gd name="T19" fmla="*/ 84 h 92"/>
                <a:gd name="T20" fmla="*/ 50 w 51"/>
                <a:gd name="T21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2">
                  <a:moveTo>
                    <a:pt x="50" y="73"/>
                  </a:moveTo>
                  <a:lnTo>
                    <a:pt x="50" y="73"/>
                  </a:lnTo>
                  <a:lnTo>
                    <a:pt x="32" y="13"/>
                  </a:lnTo>
                  <a:cubicBezTo>
                    <a:pt x="30" y="5"/>
                    <a:pt x="21" y="0"/>
                    <a:pt x="13" y="2"/>
                  </a:cubicBezTo>
                  <a:cubicBezTo>
                    <a:pt x="8" y="3"/>
                    <a:pt x="5" y="6"/>
                    <a:pt x="3" y="10"/>
                  </a:cubicBezTo>
                  <a:cubicBezTo>
                    <a:pt x="1" y="13"/>
                    <a:pt x="0" y="18"/>
                    <a:pt x="1" y="21"/>
                  </a:cubicBezTo>
                  <a:lnTo>
                    <a:pt x="19" y="81"/>
                  </a:lnTo>
                  <a:cubicBezTo>
                    <a:pt x="21" y="88"/>
                    <a:pt x="27" y="92"/>
                    <a:pt x="35" y="92"/>
                  </a:cubicBezTo>
                  <a:cubicBezTo>
                    <a:pt x="36" y="92"/>
                    <a:pt x="37" y="92"/>
                    <a:pt x="39" y="92"/>
                  </a:cubicBezTo>
                  <a:cubicBezTo>
                    <a:pt x="43" y="91"/>
                    <a:pt x="47" y="88"/>
                    <a:pt x="49" y="84"/>
                  </a:cubicBezTo>
                  <a:cubicBezTo>
                    <a:pt x="51" y="81"/>
                    <a:pt x="51" y="77"/>
                    <a:pt x="50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25" name="Group 126">
            <a:extLst>
              <a:ext uri="{FF2B5EF4-FFF2-40B4-BE49-F238E27FC236}">
                <a16:creationId xmlns="" xmlns:a16="http://schemas.microsoft.com/office/drawing/2014/main" id="{94F5AF3A-3D24-4CFB-72C7-3FA79A0115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0707" y="5742514"/>
            <a:ext cx="581361" cy="581361"/>
            <a:chOff x="3977" y="1837"/>
            <a:chExt cx="450" cy="450"/>
          </a:xfrm>
          <a:solidFill>
            <a:schemeClr val="accent1"/>
          </a:solidFill>
        </p:grpSpPr>
        <p:sp>
          <p:nvSpPr>
            <p:cNvPr id="26" name="Freeform 127">
              <a:extLst>
                <a:ext uri="{FF2B5EF4-FFF2-40B4-BE49-F238E27FC236}">
                  <a16:creationId xmlns="" xmlns:a16="http://schemas.microsoft.com/office/drawing/2014/main" id="{57B577E0-66A3-6AB4-E17A-FFF94AAE8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" y="1837"/>
              <a:ext cx="450" cy="450"/>
            </a:xfrm>
            <a:custGeom>
              <a:avLst/>
              <a:gdLst>
                <a:gd name="T0" fmla="*/ 570 w 736"/>
                <a:gd name="T1" fmla="*/ 97 h 736"/>
                <a:gd name="T2" fmla="*/ 570 w 736"/>
                <a:gd name="T3" fmla="*/ 97 h 736"/>
                <a:gd name="T4" fmla="*/ 570 w 736"/>
                <a:gd name="T5" fmla="*/ 149 h 736"/>
                <a:gd name="T6" fmla="*/ 586 w 736"/>
                <a:gd name="T7" fmla="*/ 165 h 736"/>
                <a:gd name="T8" fmla="*/ 602 w 736"/>
                <a:gd name="T9" fmla="*/ 149 h 736"/>
                <a:gd name="T10" fmla="*/ 602 w 736"/>
                <a:gd name="T11" fmla="*/ 97 h 736"/>
                <a:gd name="T12" fmla="*/ 670 w 736"/>
                <a:gd name="T13" fmla="*/ 97 h 736"/>
                <a:gd name="T14" fmla="*/ 705 w 736"/>
                <a:gd name="T15" fmla="*/ 132 h 736"/>
                <a:gd name="T16" fmla="*/ 705 w 736"/>
                <a:gd name="T17" fmla="*/ 234 h 736"/>
                <a:gd name="T18" fmla="*/ 31 w 736"/>
                <a:gd name="T19" fmla="*/ 234 h 736"/>
                <a:gd name="T20" fmla="*/ 31 w 736"/>
                <a:gd name="T21" fmla="*/ 132 h 736"/>
                <a:gd name="T22" fmla="*/ 65 w 736"/>
                <a:gd name="T23" fmla="*/ 97 h 736"/>
                <a:gd name="T24" fmla="*/ 134 w 736"/>
                <a:gd name="T25" fmla="*/ 97 h 736"/>
                <a:gd name="T26" fmla="*/ 134 w 736"/>
                <a:gd name="T27" fmla="*/ 149 h 736"/>
                <a:gd name="T28" fmla="*/ 149 w 736"/>
                <a:gd name="T29" fmla="*/ 165 h 736"/>
                <a:gd name="T30" fmla="*/ 165 w 736"/>
                <a:gd name="T31" fmla="*/ 149 h 736"/>
                <a:gd name="T32" fmla="*/ 165 w 736"/>
                <a:gd name="T33" fmla="*/ 97 h 736"/>
                <a:gd name="T34" fmla="*/ 570 w 736"/>
                <a:gd name="T35" fmla="*/ 97 h 736"/>
                <a:gd name="T36" fmla="*/ 705 w 736"/>
                <a:gd name="T37" fmla="*/ 670 h 736"/>
                <a:gd name="T38" fmla="*/ 705 w 736"/>
                <a:gd name="T39" fmla="*/ 670 h 736"/>
                <a:gd name="T40" fmla="*/ 670 w 736"/>
                <a:gd name="T41" fmla="*/ 704 h 736"/>
                <a:gd name="T42" fmla="*/ 65 w 736"/>
                <a:gd name="T43" fmla="*/ 704 h 736"/>
                <a:gd name="T44" fmla="*/ 31 w 736"/>
                <a:gd name="T45" fmla="*/ 670 h 736"/>
                <a:gd name="T46" fmla="*/ 31 w 736"/>
                <a:gd name="T47" fmla="*/ 265 h 736"/>
                <a:gd name="T48" fmla="*/ 705 w 736"/>
                <a:gd name="T49" fmla="*/ 265 h 736"/>
                <a:gd name="T50" fmla="*/ 705 w 736"/>
                <a:gd name="T51" fmla="*/ 670 h 736"/>
                <a:gd name="T52" fmla="*/ 149 w 736"/>
                <a:gd name="T53" fmla="*/ 0 h 736"/>
                <a:gd name="T54" fmla="*/ 149 w 736"/>
                <a:gd name="T55" fmla="*/ 0 h 736"/>
                <a:gd name="T56" fmla="*/ 134 w 736"/>
                <a:gd name="T57" fmla="*/ 15 h 736"/>
                <a:gd name="T58" fmla="*/ 134 w 736"/>
                <a:gd name="T59" fmla="*/ 66 h 736"/>
                <a:gd name="T60" fmla="*/ 65 w 736"/>
                <a:gd name="T61" fmla="*/ 66 h 736"/>
                <a:gd name="T62" fmla="*/ 0 w 736"/>
                <a:gd name="T63" fmla="*/ 132 h 736"/>
                <a:gd name="T64" fmla="*/ 0 w 736"/>
                <a:gd name="T65" fmla="*/ 670 h 736"/>
                <a:gd name="T66" fmla="*/ 65 w 736"/>
                <a:gd name="T67" fmla="*/ 736 h 736"/>
                <a:gd name="T68" fmla="*/ 670 w 736"/>
                <a:gd name="T69" fmla="*/ 736 h 736"/>
                <a:gd name="T70" fmla="*/ 736 w 736"/>
                <a:gd name="T71" fmla="*/ 670 h 736"/>
                <a:gd name="T72" fmla="*/ 736 w 736"/>
                <a:gd name="T73" fmla="*/ 132 h 736"/>
                <a:gd name="T74" fmla="*/ 670 w 736"/>
                <a:gd name="T75" fmla="*/ 66 h 736"/>
                <a:gd name="T76" fmla="*/ 602 w 736"/>
                <a:gd name="T77" fmla="*/ 66 h 736"/>
                <a:gd name="T78" fmla="*/ 602 w 736"/>
                <a:gd name="T79" fmla="*/ 15 h 736"/>
                <a:gd name="T80" fmla="*/ 586 w 736"/>
                <a:gd name="T81" fmla="*/ 0 h 736"/>
                <a:gd name="T82" fmla="*/ 570 w 736"/>
                <a:gd name="T83" fmla="*/ 15 h 736"/>
                <a:gd name="T84" fmla="*/ 570 w 736"/>
                <a:gd name="T85" fmla="*/ 66 h 736"/>
                <a:gd name="T86" fmla="*/ 165 w 736"/>
                <a:gd name="T87" fmla="*/ 66 h 736"/>
                <a:gd name="T88" fmla="*/ 165 w 736"/>
                <a:gd name="T89" fmla="*/ 15 h 736"/>
                <a:gd name="T90" fmla="*/ 149 w 736"/>
                <a:gd name="T9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36">
                  <a:moveTo>
                    <a:pt x="570" y="97"/>
                  </a:moveTo>
                  <a:lnTo>
                    <a:pt x="570" y="97"/>
                  </a:lnTo>
                  <a:lnTo>
                    <a:pt x="570" y="149"/>
                  </a:lnTo>
                  <a:cubicBezTo>
                    <a:pt x="570" y="158"/>
                    <a:pt x="577" y="165"/>
                    <a:pt x="586" y="165"/>
                  </a:cubicBezTo>
                  <a:cubicBezTo>
                    <a:pt x="595" y="165"/>
                    <a:pt x="602" y="158"/>
                    <a:pt x="602" y="149"/>
                  </a:cubicBezTo>
                  <a:lnTo>
                    <a:pt x="602" y="97"/>
                  </a:lnTo>
                  <a:lnTo>
                    <a:pt x="670" y="97"/>
                  </a:lnTo>
                  <a:cubicBezTo>
                    <a:pt x="689" y="97"/>
                    <a:pt x="705" y="113"/>
                    <a:pt x="705" y="132"/>
                  </a:cubicBezTo>
                  <a:lnTo>
                    <a:pt x="705" y="234"/>
                  </a:lnTo>
                  <a:lnTo>
                    <a:pt x="31" y="234"/>
                  </a:lnTo>
                  <a:lnTo>
                    <a:pt x="31" y="132"/>
                  </a:lnTo>
                  <a:cubicBezTo>
                    <a:pt x="31" y="113"/>
                    <a:pt x="46" y="97"/>
                    <a:pt x="65" y="97"/>
                  </a:cubicBezTo>
                  <a:lnTo>
                    <a:pt x="134" y="97"/>
                  </a:lnTo>
                  <a:lnTo>
                    <a:pt x="134" y="149"/>
                  </a:lnTo>
                  <a:cubicBezTo>
                    <a:pt x="134" y="158"/>
                    <a:pt x="141" y="165"/>
                    <a:pt x="149" y="165"/>
                  </a:cubicBezTo>
                  <a:cubicBezTo>
                    <a:pt x="158" y="165"/>
                    <a:pt x="165" y="158"/>
                    <a:pt x="165" y="149"/>
                  </a:cubicBezTo>
                  <a:lnTo>
                    <a:pt x="165" y="97"/>
                  </a:lnTo>
                  <a:lnTo>
                    <a:pt x="570" y="97"/>
                  </a:lnTo>
                  <a:close/>
                  <a:moveTo>
                    <a:pt x="705" y="670"/>
                  </a:moveTo>
                  <a:lnTo>
                    <a:pt x="705" y="670"/>
                  </a:lnTo>
                  <a:cubicBezTo>
                    <a:pt x="705" y="689"/>
                    <a:pt x="689" y="704"/>
                    <a:pt x="670" y="704"/>
                  </a:cubicBezTo>
                  <a:lnTo>
                    <a:pt x="65" y="704"/>
                  </a:lnTo>
                  <a:cubicBezTo>
                    <a:pt x="46" y="704"/>
                    <a:pt x="31" y="689"/>
                    <a:pt x="31" y="670"/>
                  </a:cubicBezTo>
                  <a:lnTo>
                    <a:pt x="31" y="265"/>
                  </a:lnTo>
                  <a:lnTo>
                    <a:pt x="705" y="265"/>
                  </a:lnTo>
                  <a:lnTo>
                    <a:pt x="705" y="670"/>
                  </a:lnTo>
                  <a:close/>
                  <a:moveTo>
                    <a:pt x="149" y="0"/>
                  </a:moveTo>
                  <a:lnTo>
                    <a:pt x="149" y="0"/>
                  </a:lnTo>
                  <a:cubicBezTo>
                    <a:pt x="141" y="0"/>
                    <a:pt x="134" y="7"/>
                    <a:pt x="134" y="15"/>
                  </a:cubicBezTo>
                  <a:lnTo>
                    <a:pt x="134" y="66"/>
                  </a:lnTo>
                  <a:lnTo>
                    <a:pt x="65" y="66"/>
                  </a:lnTo>
                  <a:cubicBezTo>
                    <a:pt x="29" y="66"/>
                    <a:pt x="0" y="96"/>
                    <a:pt x="0" y="132"/>
                  </a:cubicBezTo>
                  <a:lnTo>
                    <a:pt x="0" y="670"/>
                  </a:lnTo>
                  <a:cubicBezTo>
                    <a:pt x="0" y="706"/>
                    <a:pt x="29" y="736"/>
                    <a:pt x="65" y="736"/>
                  </a:cubicBezTo>
                  <a:lnTo>
                    <a:pt x="670" y="736"/>
                  </a:lnTo>
                  <a:cubicBezTo>
                    <a:pt x="706" y="736"/>
                    <a:pt x="736" y="706"/>
                    <a:pt x="736" y="670"/>
                  </a:cubicBezTo>
                  <a:lnTo>
                    <a:pt x="736" y="132"/>
                  </a:lnTo>
                  <a:cubicBezTo>
                    <a:pt x="736" y="96"/>
                    <a:pt x="706" y="66"/>
                    <a:pt x="670" y="66"/>
                  </a:cubicBezTo>
                  <a:lnTo>
                    <a:pt x="602" y="66"/>
                  </a:lnTo>
                  <a:lnTo>
                    <a:pt x="602" y="15"/>
                  </a:lnTo>
                  <a:cubicBezTo>
                    <a:pt x="602" y="7"/>
                    <a:pt x="595" y="0"/>
                    <a:pt x="586" y="0"/>
                  </a:cubicBezTo>
                  <a:cubicBezTo>
                    <a:pt x="577" y="0"/>
                    <a:pt x="570" y="7"/>
                    <a:pt x="570" y="15"/>
                  </a:cubicBezTo>
                  <a:lnTo>
                    <a:pt x="570" y="66"/>
                  </a:lnTo>
                  <a:lnTo>
                    <a:pt x="165" y="66"/>
                  </a:lnTo>
                  <a:lnTo>
                    <a:pt x="165" y="15"/>
                  </a:lnTo>
                  <a:cubicBezTo>
                    <a:pt x="165" y="7"/>
                    <a:pt x="158" y="0"/>
                    <a:pt x="1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7" name="Freeform 128">
              <a:extLst>
                <a:ext uri="{FF2B5EF4-FFF2-40B4-BE49-F238E27FC236}">
                  <a16:creationId xmlns="" xmlns:a16="http://schemas.microsoft.com/office/drawing/2014/main" id="{EC77C970-7B26-52CB-B7C8-241652D75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8" name="Freeform 129">
              <a:extLst>
                <a:ext uri="{FF2B5EF4-FFF2-40B4-BE49-F238E27FC236}">
                  <a16:creationId xmlns="" xmlns:a16="http://schemas.microsoft.com/office/drawing/2014/main" id="{BFF0CD42-5B7C-1289-528F-0A9B01DF4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9" name="Freeform 130">
              <a:extLst>
                <a:ext uri="{FF2B5EF4-FFF2-40B4-BE49-F238E27FC236}">
                  <a16:creationId xmlns="" xmlns:a16="http://schemas.microsoft.com/office/drawing/2014/main" id="{41DB52FC-28AA-C41E-E59B-CC14B9D0A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0" name="Freeform 131">
              <a:extLst>
                <a:ext uri="{FF2B5EF4-FFF2-40B4-BE49-F238E27FC236}">
                  <a16:creationId xmlns="" xmlns:a16="http://schemas.microsoft.com/office/drawing/2014/main" id="{2E8FEADF-EBCA-4FF6-F2B4-AE9DA9559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1" name="Freeform 132">
              <a:extLst>
                <a:ext uri="{FF2B5EF4-FFF2-40B4-BE49-F238E27FC236}">
                  <a16:creationId xmlns="" xmlns:a16="http://schemas.microsoft.com/office/drawing/2014/main" id="{90375230-0F11-897A-CD50-6D3CBF8F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2" name="Freeform 133">
              <a:extLst>
                <a:ext uri="{FF2B5EF4-FFF2-40B4-BE49-F238E27FC236}">
                  <a16:creationId xmlns="" xmlns:a16="http://schemas.microsoft.com/office/drawing/2014/main" id="{55C1DF12-42B3-913E-90DB-ADA33C93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3" name="Freeform 134">
              <a:extLst>
                <a:ext uri="{FF2B5EF4-FFF2-40B4-BE49-F238E27FC236}">
                  <a16:creationId xmlns="" xmlns:a16="http://schemas.microsoft.com/office/drawing/2014/main" id="{CF2C2720-B61D-D839-25B7-ABC38EE3F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4" name="Freeform 135">
              <a:extLst>
                <a:ext uri="{FF2B5EF4-FFF2-40B4-BE49-F238E27FC236}">
                  <a16:creationId xmlns="" xmlns:a16="http://schemas.microsoft.com/office/drawing/2014/main" id="{5C40AFCC-C623-137C-73BF-7B6A06E3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5" name="Freeform 136">
              <a:extLst>
                <a:ext uri="{FF2B5EF4-FFF2-40B4-BE49-F238E27FC236}">
                  <a16:creationId xmlns="" xmlns:a16="http://schemas.microsoft.com/office/drawing/2014/main" id="{615FECA3-65C6-897B-D4F7-ADF4A80A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6" name="Freeform 137">
              <a:extLst>
                <a:ext uri="{FF2B5EF4-FFF2-40B4-BE49-F238E27FC236}">
                  <a16:creationId xmlns="" xmlns:a16="http://schemas.microsoft.com/office/drawing/2014/main" id="{6488C4D6-2C68-CB11-9725-DD1A8B069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7" name="Freeform 138">
              <a:extLst>
                <a:ext uri="{FF2B5EF4-FFF2-40B4-BE49-F238E27FC236}">
                  <a16:creationId xmlns="" xmlns:a16="http://schemas.microsoft.com/office/drawing/2014/main" id="{728CB030-2200-38C9-55C4-FC4210B6A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8" name="Freeform 139">
              <a:extLst>
                <a:ext uri="{FF2B5EF4-FFF2-40B4-BE49-F238E27FC236}">
                  <a16:creationId xmlns="" xmlns:a16="http://schemas.microsoft.com/office/drawing/2014/main" id="{E235213A-8429-4701-11CF-86DAAEDA4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9" name="Freeform 140">
              <a:extLst>
                <a:ext uri="{FF2B5EF4-FFF2-40B4-BE49-F238E27FC236}">
                  <a16:creationId xmlns="" xmlns:a16="http://schemas.microsoft.com/office/drawing/2014/main" id="{26996128-6DA1-0ACB-297E-54B9B3C24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92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40" name="Freeform 141">
              <a:extLst>
                <a:ext uri="{FF2B5EF4-FFF2-40B4-BE49-F238E27FC236}">
                  <a16:creationId xmlns="" xmlns:a16="http://schemas.microsoft.com/office/drawing/2014/main" id="{3694CCAC-D9B3-887C-B01C-6EA174DD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41" name="Freeform 142">
              <a:extLst>
                <a:ext uri="{FF2B5EF4-FFF2-40B4-BE49-F238E27FC236}">
                  <a16:creationId xmlns="" xmlns:a16="http://schemas.microsoft.com/office/drawing/2014/main" id="{13E620C5-8182-ED97-8BB9-3011CECD1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42" name="Freeform 143">
              <a:extLst>
                <a:ext uri="{FF2B5EF4-FFF2-40B4-BE49-F238E27FC236}">
                  <a16:creationId xmlns="" xmlns:a16="http://schemas.microsoft.com/office/drawing/2014/main" id="{4B18AD8A-8054-267C-D6EF-E03D48024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sp>
        <p:nvSpPr>
          <p:cNvPr id="44" name="Rectángulo 43"/>
          <p:cNvSpPr/>
          <p:nvPr/>
        </p:nvSpPr>
        <p:spPr>
          <a:xfrm>
            <a:off x="314002" y="1347203"/>
            <a:ext cx="114125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600" dirty="0"/>
              <a:t>Esta responsabilidad se puede articular por medio del DPR, CPHS y organizaciones sindicales, dadas las funciones que se establecen en el reglamento:</a:t>
            </a:r>
          </a:p>
        </p:txBody>
      </p:sp>
    </p:spTree>
    <p:extLst>
      <p:ext uri="{BB962C8B-B14F-4D97-AF65-F5344CB8AC3E}">
        <p14:creationId xmlns:p14="http://schemas.microsoft.com/office/powerpoint/2010/main" val="42794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40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Información, formación y capacitación de las personas trabajadoras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645020"/>
            <a:ext cx="11338243" cy="3952508"/>
          </a:xfrm>
        </p:spPr>
        <p:txBody>
          <a:bodyPr/>
          <a:lstStyle/>
          <a:p>
            <a:pPr marL="0" indent="0">
              <a:buNone/>
            </a:pPr>
            <a:r>
              <a:rPr lang="es-MX" sz="1600" dirty="0" smtClean="0"/>
              <a:t>La </a:t>
            </a:r>
            <a:r>
              <a:rPr lang="es-MX" sz="1600" dirty="0"/>
              <a:t>entidad empleadora deberá garantizar que las personas trabajadoras sean informadas convenientemente sobre las siguientes materias</a:t>
            </a:r>
            <a:r>
              <a:rPr lang="es-MX" sz="1600" dirty="0" smtClean="0"/>
              <a:t>:</a:t>
            </a:r>
          </a:p>
          <a:p>
            <a:pPr marL="0" indent="0">
              <a:buNone/>
            </a:pPr>
            <a:endParaRPr lang="es-MX" sz="1600" dirty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Los </a:t>
            </a:r>
            <a:r>
              <a:rPr lang="es-MX" sz="1600" b="1" dirty="0"/>
              <a:t>riesgos que entrañan sus labores, de las medidas preventivas y los métodos o procedimientos de trabajo </a:t>
            </a:r>
            <a:r>
              <a:rPr lang="es-MX" sz="1600" b="1" dirty="0" smtClean="0"/>
              <a:t>correctos</a:t>
            </a:r>
            <a:r>
              <a:rPr lang="es-MX" sz="1600" dirty="0"/>
              <a:t>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Riesgos </a:t>
            </a:r>
            <a:r>
              <a:rPr lang="es-MX" sz="1600" b="1" dirty="0"/>
              <a:t>derivados del uso de máquinas, equipos y elementos de trabajo</a:t>
            </a:r>
            <a:r>
              <a:rPr lang="es-MX" sz="1600" dirty="0"/>
              <a:t>, acerca de su manejo adecuado y </a:t>
            </a:r>
            <a:r>
              <a:rPr lang="es-MX" sz="1600" dirty="0" smtClean="0"/>
              <a:t>seguro, del </a:t>
            </a:r>
            <a:r>
              <a:rPr lang="es-MX" sz="1600" dirty="0"/>
              <a:t>contenido </a:t>
            </a:r>
            <a:r>
              <a:rPr lang="es-MX" sz="1600" dirty="0" smtClean="0"/>
              <a:t>de </a:t>
            </a:r>
            <a:r>
              <a:rPr lang="es-MX" sz="1600" dirty="0"/>
              <a:t>los manuales, </a:t>
            </a:r>
            <a:r>
              <a:rPr lang="es-MX" sz="1600" dirty="0" smtClean="0"/>
              <a:t>de </a:t>
            </a:r>
            <a:r>
              <a:rPr lang="es-MX" sz="1600" dirty="0"/>
              <a:t>las instrucciones y las fichas técnicas que hayan proporcionado los fabricantes, importadores y proveedores de máquinas, equipos y elementos de trabajo. 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</a:t>
            </a:r>
            <a:r>
              <a:rPr lang="es-MX" sz="1600" dirty="0"/>
              <a:t>forma de </a:t>
            </a:r>
            <a:r>
              <a:rPr lang="es-MX" sz="1600" b="1" dirty="0"/>
              <a:t>uso correcto y seguro de </a:t>
            </a:r>
            <a:r>
              <a:rPr lang="es-MX" sz="1600" b="1" dirty="0" smtClean="0"/>
              <a:t>máquinas, equipos y herramientas</a:t>
            </a:r>
            <a:r>
              <a:rPr lang="es-MX" sz="1600" dirty="0" smtClean="0"/>
              <a:t> que puedan generar riesgo de atrapamiento, </a:t>
            </a:r>
            <a:r>
              <a:rPr lang="es-MX" sz="1600" dirty="0"/>
              <a:t>corte, lesión y/o </a:t>
            </a:r>
            <a:r>
              <a:rPr lang="es-MX" sz="1600" dirty="0" smtClean="0"/>
              <a:t>amputación y contar con procedimientos de trabajo seguros.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Cuando </a:t>
            </a:r>
            <a:r>
              <a:rPr lang="es-MX" sz="1600" dirty="0"/>
              <a:t>en el lugar de trabajo sobrevenga un </a:t>
            </a:r>
            <a:r>
              <a:rPr lang="es-MX" sz="1600" b="1" dirty="0"/>
              <a:t>riesgo grave e inminente </a:t>
            </a:r>
            <a:r>
              <a:rPr lang="es-MX" sz="1600" dirty="0"/>
              <a:t>para la vida o salud de las personas </a:t>
            </a:r>
            <a:r>
              <a:rPr lang="es-MX" sz="1600" dirty="0" smtClean="0"/>
              <a:t>trabajadoras, así </a:t>
            </a:r>
            <a:r>
              <a:rPr lang="es-MX" sz="1600" dirty="0"/>
              <a:t>como las medidas adoptadas para eliminarlo o atenuarlo. </a:t>
            </a:r>
            <a:endParaRPr lang="es-MX" sz="1600" dirty="0" smtClean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Los </a:t>
            </a:r>
            <a:r>
              <a:rPr lang="es-MX" sz="1600" b="1" dirty="0"/>
              <a:t>riesgos derivados de </a:t>
            </a:r>
            <a:r>
              <a:rPr lang="es-CL" sz="1600" b="1" dirty="0"/>
              <a:t>emergencias, catástrofes o </a:t>
            </a:r>
            <a:r>
              <a:rPr lang="es-CL" sz="1600" b="1" dirty="0" smtClean="0"/>
              <a:t>desastres</a:t>
            </a:r>
            <a:r>
              <a:rPr lang="es-MX" sz="1600" dirty="0" smtClean="0"/>
              <a:t>, </a:t>
            </a:r>
            <a:r>
              <a:rPr lang="es-MX" sz="1600" dirty="0"/>
              <a:t>los mecanismos de actuación frente a ellas y el procedimiento </a:t>
            </a:r>
            <a:r>
              <a:rPr lang="es-MX" sz="1600" dirty="0" smtClean="0"/>
              <a:t>de evacuación </a:t>
            </a:r>
            <a:r>
              <a:rPr lang="es-MX" sz="1600" dirty="0"/>
              <a:t>y traslado de las personas </a:t>
            </a:r>
            <a:r>
              <a:rPr lang="es-MX" sz="1600" dirty="0" smtClean="0"/>
              <a:t>afectadas.</a:t>
            </a:r>
            <a:endParaRPr lang="es-MX" sz="1600" dirty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 smtClean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</p:txBody>
      </p:sp>
      <p:grpSp>
        <p:nvGrpSpPr>
          <p:cNvPr id="4" name="Group 108">
            <a:extLst>
              <a:ext uri="{FF2B5EF4-FFF2-40B4-BE49-F238E27FC236}">
                <a16:creationId xmlns="" xmlns:a16="http://schemas.microsoft.com/office/drawing/2014/main" id="{6608AE74-55B4-D55A-28EB-5C92A2CC67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35283" y="5812216"/>
            <a:ext cx="742850" cy="645956"/>
            <a:chOff x="2488" y="1874"/>
            <a:chExt cx="575" cy="500"/>
          </a:xfrm>
          <a:solidFill>
            <a:schemeClr val="accent1"/>
          </a:solidFill>
        </p:grpSpPr>
        <p:sp>
          <p:nvSpPr>
            <p:cNvPr id="5" name="Freeform 109">
              <a:extLst>
                <a:ext uri="{FF2B5EF4-FFF2-40B4-BE49-F238E27FC236}">
                  <a16:creationId xmlns="" xmlns:a16="http://schemas.microsoft.com/office/drawing/2014/main" id="{159DDD7C-FE84-185D-745E-565F10F2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874"/>
              <a:ext cx="480" cy="330"/>
            </a:xfrm>
            <a:custGeom>
              <a:avLst/>
              <a:gdLst>
                <a:gd name="T0" fmla="*/ 742 w 793"/>
                <a:gd name="T1" fmla="*/ 548 h 548"/>
                <a:gd name="T2" fmla="*/ 742 w 793"/>
                <a:gd name="T3" fmla="*/ 548 h 548"/>
                <a:gd name="T4" fmla="*/ 628 w 793"/>
                <a:gd name="T5" fmla="*/ 548 h 548"/>
                <a:gd name="T6" fmla="*/ 628 w 793"/>
                <a:gd name="T7" fmla="*/ 518 h 548"/>
                <a:gd name="T8" fmla="*/ 742 w 793"/>
                <a:gd name="T9" fmla="*/ 518 h 548"/>
                <a:gd name="T10" fmla="*/ 763 w 793"/>
                <a:gd name="T11" fmla="*/ 497 h 548"/>
                <a:gd name="T12" fmla="*/ 763 w 793"/>
                <a:gd name="T13" fmla="*/ 51 h 548"/>
                <a:gd name="T14" fmla="*/ 742 w 793"/>
                <a:gd name="T15" fmla="*/ 29 h 548"/>
                <a:gd name="T16" fmla="*/ 52 w 793"/>
                <a:gd name="T17" fmla="*/ 29 h 548"/>
                <a:gd name="T18" fmla="*/ 30 w 793"/>
                <a:gd name="T19" fmla="*/ 51 h 548"/>
                <a:gd name="T20" fmla="*/ 30 w 793"/>
                <a:gd name="T21" fmla="*/ 168 h 548"/>
                <a:gd name="T22" fmla="*/ 0 w 793"/>
                <a:gd name="T23" fmla="*/ 168 h 548"/>
                <a:gd name="T24" fmla="*/ 0 w 793"/>
                <a:gd name="T25" fmla="*/ 51 h 548"/>
                <a:gd name="T26" fmla="*/ 52 w 793"/>
                <a:gd name="T27" fmla="*/ 0 h 548"/>
                <a:gd name="T28" fmla="*/ 742 w 793"/>
                <a:gd name="T29" fmla="*/ 0 h 548"/>
                <a:gd name="T30" fmla="*/ 793 w 793"/>
                <a:gd name="T31" fmla="*/ 51 h 548"/>
                <a:gd name="T32" fmla="*/ 793 w 793"/>
                <a:gd name="T33" fmla="*/ 497 h 548"/>
                <a:gd name="T34" fmla="*/ 742 w 793"/>
                <a:gd name="T35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548">
                  <a:moveTo>
                    <a:pt x="742" y="548"/>
                  </a:moveTo>
                  <a:lnTo>
                    <a:pt x="742" y="548"/>
                  </a:lnTo>
                  <a:lnTo>
                    <a:pt x="628" y="548"/>
                  </a:lnTo>
                  <a:lnTo>
                    <a:pt x="628" y="518"/>
                  </a:lnTo>
                  <a:lnTo>
                    <a:pt x="742" y="518"/>
                  </a:lnTo>
                  <a:cubicBezTo>
                    <a:pt x="754" y="518"/>
                    <a:pt x="763" y="509"/>
                    <a:pt x="763" y="497"/>
                  </a:cubicBezTo>
                  <a:lnTo>
                    <a:pt x="763" y="51"/>
                  </a:lnTo>
                  <a:cubicBezTo>
                    <a:pt x="763" y="39"/>
                    <a:pt x="754" y="29"/>
                    <a:pt x="742" y="29"/>
                  </a:cubicBezTo>
                  <a:lnTo>
                    <a:pt x="52" y="29"/>
                  </a:lnTo>
                  <a:cubicBezTo>
                    <a:pt x="40" y="29"/>
                    <a:pt x="30" y="39"/>
                    <a:pt x="30" y="51"/>
                  </a:cubicBezTo>
                  <a:lnTo>
                    <a:pt x="30" y="168"/>
                  </a:lnTo>
                  <a:lnTo>
                    <a:pt x="0" y="168"/>
                  </a:lnTo>
                  <a:lnTo>
                    <a:pt x="0" y="51"/>
                  </a:lnTo>
                  <a:cubicBezTo>
                    <a:pt x="0" y="22"/>
                    <a:pt x="23" y="0"/>
                    <a:pt x="52" y="0"/>
                  </a:cubicBezTo>
                  <a:lnTo>
                    <a:pt x="742" y="0"/>
                  </a:lnTo>
                  <a:cubicBezTo>
                    <a:pt x="770" y="0"/>
                    <a:pt x="793" y="22"/>
                    <a:pt x="793" y="51"/>
                  </a:cubicBezTo>
                  <a:lnTo>
                    <a:pt x="793" y="497"/>
                  </a:lnTo>
                  <a:cubicBezTo>
                    <a:pt x="793" y="525"/>
                    <a:pt x="770" y="548"/>
                    <a:pt x="742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" name="Freeform 110">
              <a:extLst>
                <a:ext uri="{FF2B5EF4-FFF2-40B4-BE49-F238E27FC236}">
                  <a16:creationId xmlns="" xmlns:a16="http://schemas.microsoft.com/office/drawing/2014/main" id="{0128B258-54C0-01F7-B15C-8329E8131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49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7" name="Freeform 111">
              <a:extLst>
                <a:ext uri="{FF2B5EF4-FFF2-40B4-BE49-F238E27FC236}">
                  <a16:creationId xmlns="" xmlns:a16="http://schemas.microsoft.com/office/drawing/2014/main" id="{A51F21F2-3CA4-9FA5-86B9-B1ACE6ED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160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8" name="Freeform 112">
              <a:extLst>
                <a:ext uri="{FF2B5EF4-FFF2-40B4-BE49-F238E27FC236}">
                  <a16:creationId xmlns="" xmlns:a16="http://schemas.microsoft.com/office/drawing/2014/main" id="{62650B6A-2751-99AB-31B9-A9F090826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2104"/>
              <a:ext cx="320" cy="19"/>
            </a:xfrm>
            <a:custGeom>
              <a:avLst/>
              <a:gdLst>
                <a:gd name="T0" fmla="*/ 15 w 530"/>
                <a:gd name="T1" fmla="*/ 31 h 31"/>
                <a:gd name="T2" fmla="*/ 15 w 530"/>
                <a:gd name="T3" fmla="*/ 31 h 31"/>
                <a:gd name="T4" fmla="*/ 515 w 530"/>
                <a:gd name="T5" fmla="*/ 31 h 31"/>
                <a:gd name="T6" fmla="*/ 530 w 530"/>
                <a:gd name="T7" fmla="*/ 16 h 31"/>
                <a:gd name="T8" fmla="*/ 515 w 530"/>
                <a:gd name="T9" fmla="*/ 0 h 31"/>
                <a:gd name="T10" fmla="*/ 15 w 530"/>
                <a:gd name="T11" fmla="*/ 0 h 31"/>
                <a:gd name="T12" fmla="*/ 0 w 530"/>
                <a:gd name="T13" fmla="*/ 16 h 31"/>
                <a:gd name="T14" fmla="*/ 15 w 530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31">
                  <a:moveTo>
                    <a:pt x="15" y="31"/>
                  </a:moveTo>
                  <a:lnTo>
                    <a:pt x="15" y="31"/>
                  </a:lnTo>
                  <a:lnTo>
                    <a:pt x="515" y="31"/>
                  </a:lnTo>
                  <a:cubicBezTo>
                    <a:pt x="524" y="31"/>
                    <a:pt x="530" y="24"/>
                    <a:pt x="530" y="16"/>
                  </a:cubicBezTo>
                  <a:cubicBezTo>
                    <a:pt x="530" y="7"/>
                    <a:pt x="524" y="0"/>
                    <a:pt x="51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6" y="31"/>
                    <a:pt x="15" y="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9" name="Freeform 113">
              <a:extLst>
                <a:ext uri="{FF2B5EF4-FFF2-40B4-BE49-F238E27FC236}">
                  <a16:creationId xmlns="" xmlns:a16="http://schemas.microsoft.com/office/drawing/2014/main" id="{93C8342E-48C8-CB52-A86E-ED5EE167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" y="1967"/>
              <a:ext cx="479" cy="329"/>
            </a:xfrm>
            <a:custGeom>
              <a:avLst/>
              <a:gdLst>
                <a:gd name="T0" fmla="*/ 741 w 792"/>
                <a:gd name="T1" fmla="*/ 548 h 548"/>
                <a:gd name="T2" fmla="*/ 741 w 792"/>
                <a:gd name="T3" fmla="*/ 548 h 548"/>
                <a:gd name="T4" fmla="*/ 668 w 792"/>
                <a:gd name="T5" fmla="*/ 548 h 548"/>
                <a:gd name="T6" fmla="*/ 668 w 792"/>
                <a:gd name="T7" fmla="*/ 519 h 548"/>
                <a:gd name="T8" fmla="*/ 741 w 792"/>
                <a:gd name="T9" fmla="*/ 519 h 548"/>
                <a:gd name="T10" fmla="*/ 762 w 792"/>
                <a:gd name="T11" fmla="*/ 497 h 548"/>
                <a:gd name="T12" fmla="*/ 762 w 792"/>
                <a:gd name="T13" fmla="*/ 51 h 548"/>
                <a:gd name="T14" fmla="*/ 741 w 792"/>
                <a:gd name="T15" fmla="*/ 29 h 548"/>
                <a:gd name="T16" fmla="*/ 51 w 792"/>
                <a:gd name="T17" fmla="*/ 29 h 548"/>
                <a:gd name="T18" fmla="*/ 29 w 792"/>
                <a:gd name="T19" fmla="*/ 51 h 548"/>
                <a:gd name="T20" fmla="*/ 29 w 792"/>
                <a:gd name="T21" fmla="*/ 497 h 548"/>
                <a:gd name="T22" fmla="*/ 51 w 792"/>
                <a:gd name="T23" fmla="*/ 519 h 548"/>
                <a:gd name="T24" fmla="*/ 563 w 792"/>
                <a:gd name="T25" fmla="*/ 519 h 548"/>
                <a:gd name="T26" fmla="*/ 563 w 792"/>
                <a:gd name="T27" fmla="*/ 548 h 548"/>
                <a:gd name="T28" fmla="*/ 51 w 792"/>
                <a:gd name="T29" fmla="*/ 548 h 548"/>
                <a:gd name="T30" fmla="*/ 0 w 792"/>
                <a:gd name="T31" fmla="*/ 497 h 548"/>
                <a:gd name="T32" fmla="*/ 0 w 792"/>
                <a:gd name="T33" fmla="*/ 51 h 548"/>
                <a:gd name="T34" fmla="*/ 51 w 792"/>
                <a:gd name="T35" fmla="*/ 0 h 548"/>
                <a:gd name="T36" fmla="*/ 741 w 792"/>
                <a:gd name="T37" fmla="*/ 0 h 548"/>
                <a:gd name="T38" fmla="*/ 792 w 792"/>
                <a:gd name="T39" fmla="*/ 51 h 548"/>
                <a:gd name="T40" fmla="*/ 792 w 792"/>
                <a:gd name="T41" fmla="*/ 497 h 548"/>
                <a:gd name="T42" fmla="*/ 741 w 792"/>
                <a:gd name="T43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548">
                  <a:moveTo>
                    <a:pt x="741" y="548"/>
                  </a:moveTo>
                  <a:lnTo>
                    <a:pt x="741" y="548"/>
                  </a:lnTo>
                  <a:lnTo>
                    <a:pt x="668" y="548"/>
                  </a:lnTo>
                  <a:lnTo>
                    <a:pt x="668" y="519"/>
                  </a:lnTo>
                  <a:lnTo>
                    <a:pt x="741" y="519"/>
                  </a:lnTo>
                  <a:cubicBezTo>
                    <a:pt x="753" y="519"/>
                    <a:pt x="762" y="509"/>
                    <a:pt x="762" y="497"/>
                  </a:cubicBezTo>
                  <a:lnTo>
                    <a:pt x="762" y="51"/>
                  </a:lnTo>
                  <a:cubicBezTo>
                    <a:pt x="762" y="39"/>
                    <a:pt x="753" y="29"/>
                    <a:pt x="741" y="29"/>
                  </a:cubicBezTo>
                  <a:lnTo>
                    <a:pt x="51" y="29"/>
                  </a:lnTo>
                  <a:cubicBezTo>
                    <a:pt x="39" y="29"/>
                    <a:pt x="29" y="39"/>
                    <a:pt x="29" y="51"/>
                  </a:cubicBezTo>
                  <a:lnTo>
                    <a:pt x="29" y="497"/>
                  </a:lnTo>
                  <a:cubicBezTo>
                    <a:pt x="29" y="509"/>
                    <a:pt x="39" y="519"/>
                    <a:pt x="51" y="519"/>
                  </a:cubicBezTo>
                  <a:lnTo>
                    <a:pt x="563" y="519"/>
                  </a:lnTo>
                  <a:lnTo>
                    <a:pt x="563" y="548"/>
                  </a:lnTo>
                  <a:lnTo>
                    <a:pt x="51" y="548"/>
                  </a:lnTo>
                  <a:cubicBezTo>
                    <a:pt x="23" y="548"/>
                    <a:pt x="0" y="525"/>
                    <a:pt x="0" y="497"/>
                  </a:cubicBezTo>
                  <a:lnTo>
                    <a:pt x="0" y="51"/>
                  </a:lnTo>
                  <a:cubicBezTo>
                    <a:pt x="0" y="23"/>
                    <a:pt x="23" y="0"/>
                    <a:pt x="51" y="0"/>
                  </a:cubicBezTo>
                  <a:lnTo>
                    <a:pt x="741" y="0"/>
                  </a:lnTo>
                  <a:cubicBezTo>
                    <a:pt x="769" y="0"/>
                    <a:pt x="792" y="23"/>
                    <a:pt x="792" y="51"/>
                  </a:cubicBezTo>
                  <a:lnTo>
                    <a:pt x="792" y="497"/>
                  </a:lnTo>
                  <a:cubicBezTo>
                    <a:pt x="792" y="525"/>
                    <a:pt x="769" y="548"/>
                    <a:pt x="741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1" name="Freeform 114">
              <a:extLst>
                <a:ext uri="{FF2B5EF4-FFF2-40B4-BE49-F238E27FC236}">
                  <a16:creationId xmlns="" xmlns:a16="http://schemas.microsoft.com/office/drawing/2014/main" id="{1F27F59D-C8F5-11E8-7AE5-F6006184B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4" y="2198"/>
              <a:ext cx="92" cy="90"/>
            </a:xfrm>
            <a:custGeom>
              <a:avLst/>
              <a:gdLst>
                <a:gd name="T0" fmla="*/ 76 w 151"/>
                <a:gd name="T1" fmla="*/ 150 h 150"/>
                <a:gd name="T2" fmla="*/ 76 w 151"/>
                <a:gd name="T3" fmla="*/ 150 h 150"/>
                <a:gd name="T4" fmla="*/ 0 w 151"/>
                <a:gd name="T5" fmla="*/ 75 h 150"/>
                <a:gd name="T6" fmla="*/ 76 w 151"/>
                <a:gd name="T7" fmla="*/ 0 h 150"/>
                <a:gd name="T8" fmla="*/ 151 w 151"/>
                <a:gd name="T9" fmla="*/ 75 h 150"/>
                <a:gd name="T10" fmla="*/ 76 w 151"/>
                <a:gd name="T11" fmla="*/ 150 h 150"/>
                <a:gd name="T12" fmla="*/ 76 w 151"/>
                <a:gd name="T13" fmla="*/ 35 h 150"/>
                <a:gd name="T14" fmla="*/ 76 w 151"/>
                <a:gd name="T15" fmla="*/ 35 h 150"/>
                <a:gd name="T16" fmla="*/ 36 w 151"/>
                <a:gd name="T17" fmla="*/ 75 h 150"/>
                <a:gd name="T18" fmla="*/ 76 w 151"/>
                <a:gd name="T19" fmla="*/ 114 h 150"/>
                <a:gd name="T20" fmla="*/ 115 w 151"/>
                <a:gd name="T21" fmla="*/ 75 h 150"/>
                <a:gd name="T22" fmla="*/ 76 w 151"/>
                <a:gd name="T23" fmla="*/ 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50">
                  <a:moveTo>
                    <a:pt x="76" y="150"/>
                  </a:moveTo>
                  <a:lnTo>
                    <a:pt x="76" y="150"/>
                  </a:lnTo>
                  <a:cubicBezTo>
                    <a:pt x="34" y="150"/>
                    <a:pt x="0" y="116"/>
                    <a:pt x="0" y="75"/>
                  </a:cubicBezTo>
                  <a:cubicBezTo>
                    <a:pt x="0" y="33"/>
                    <a:pt x="34" y="0"/>
                    <a:pt x="76" y="0"/>
                  </a:cubicBezTo>
                  <a:cubicBezTo>
                    <a:pt x="117" y="0"/>
                    <a:pt x="151" y="33"/>
                    <a:pt x="151" y="75"/>
                  </a:cubicBezTo>
                  <a:cubicBezTo>
                    <a:pt x="151" y="116"/>
                    <a:pt x="117" y="150"/>
                    <a:pt x="76" y="150"/>
                  </a:cubicBezTo>
                  <a:close/>
                  <a:moveTo>
                    <a:pt x="76" y="35"/>
                  </a:moveTo>
                  <a:lnTo>
                    <a:pt x="76" y="35"/>
                  </a:lnTo>
                  <a:cubicBezTo>
                    <a:pt x="54" y="35"/>
                    <a:pt x="36" y="53"/>
                    <a:pt x="36" y="75"/>
                  </a:cubicBezTo>
                  <a:cubicBezTo>
                    <a:pt x="36" y="96"/>
                    <a:pt x="54" y="114"/>
                    <a:pt x="76" y="114"/>
                  </a:cubicBezTo>
                  <a:cubicBezTo>
                    <a:pt x="97" y="114"/>
                    <a:pt x="115" y="96"/>
                    <a:pt x="115" y="75"/>
                  </a:cubicBezTo>
                  <a:cubicBezTo>
                    <a:pt x="115" y="53"/>
                    <a:pt x="97" y="35"/>
                    <a:pt x="76" y="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2" name="Freeform 115">
              <a:extLst>
                <a:ext uri="{FF2B5EF4-FFF2-40B4-BE49-F238E27FC236}">
                  <a16:creationId xmlns="" xmlns:a16="http://schemas.microsoft.com/office/drawing/2014/main" id="{B72CBE7E-A88B-5A0A-02A4-D3C6242FC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" y="2244"/>
              <a:ext cx="74" cy="130"/>
            </a:xfrm>
            <a:custGeom>
              <a:avLst/>
              <a:gdLst>
                <a:gd name="T0" fmla="*/ 122 w 122"/>
                <a:gd name="T1" fmla="*/ 0 h 217"/>
                <a:gd name="T2" fmla="*/ 122 w 122"/>
                <a:gd name="T3" fmla="*/ 0 h 217"/>
                <a:gd name="T4" fmla="*/ 122 w 122"/>
                <a:gd name="T5" fmla="*/ 217 h 217"/>
                <a:gd name="T6" fmla="*/ 61 w 122"/>
                <a:gd name="T7" fmla="*/ 169 h 217"/>
                <a:gd name="T8" fmla="*/ 0 w 122"/>
                <a:gd name="T9" fmla="*/ 217 h 217"/>
                <a:gd name="T10" fmla="*/ 0 w 122"/>
                <a:gd name="T11" fmla="*/ 0 h 217"/>
                <a:gd name="T12" fmla="*/ 29 w 122"/>
                <a:gd name="T13" fmla="*/ 30 h 217"/>
                <a:gd name="T14" fmla="*/ 29 w 122"/>
                <a:gd name="T15" fmla="*/ 156 h 217"/>
                <a:gd name="T16" fmla="*/ 61 w 122"/>
                <a:gd name="T17" fmla="*/ 131 h 217"/>
                <a:gd name="T18" fmla="*/ 93 w 122"/>
                <a:gd name="T19" fmla="*/ 156 h 217"/>
                <a:gd name="T20" fmla="*/ 93 w 122"/>
                <a:gd name="T21" fmla="*/ 30 h 217"/>
                <a:gd name="T22" fmla="*/ 122 w 122"/>
                <a:gd name="T2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217">
                  <a:moveTo>
                    <a:pt x="122" y="0"/>
                  </a:moveTo>
                  <a:lnTo>
                    <a:pt x="122" y="0"/>
                  </a:lnTo>
                  <a:lnTo>
                    <a:pt x="122" y="217"/>
                  </a:lnTo>
                  <a:lnTo>
                    <a:pt x="61" y="169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29" y="30"/>
                  </a:lnTo>
                  <a:lnTo>
                    <a:pt x="29" y="156"/>
                  </a:lnTo>
                  <a:lnTo>
                    <a:pt x="61" y="131"/>
                  </a:lnTo>
                  <a:lnTo>
                    <a:pt x="93" y="156"/>
                  </a:lnTo>
                  <a:lnTo>
                    <a:pt x="93" y="3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13" name="Group 314">
            <a:extLst>
              <a:ext uri="{FF2B5EF4-FFF2-40B4-BE49-F238E27FC236}">
                <a16:creationId xmlns="" xmlns:a16="http://schemas.microsoft.com/office/drawing/2014/main" id="{861441F7-5ED4-D5A4-95A4-6150A24198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52014" y="5761893"/>
            <a:ext cx="755769" cy="673087"/>
            <a:chOff x="4615" y="3476"/>
            <a:chExt cx="585" cy="521"/>
          </a:xfrm>
          <a:solidFill>
            <a:schemeClr val="accent1"/>
          </a:solidFill>
        </p:grpSpPr>
        <p:sp>
          <p:nvSpPr>
            <p:cNvPr id="14" name="Freeform 315">
              <a:extLst>
                <a:ext uri="{FF2B5EF4-FFF2-40B4-BE49-F238E27FC236}">
                  <a16:creationId xmlns="" xmlns:a16="http://schemas.microsoft.com/office/drawing/2014/main" id="{F31D5A6D-52F4-D290-4909-17F44912F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" y="3476"/>
              <a:ext cx="584" cy="241"/>
            </a:xfrm>
            <a:custGeom>
              <a:avLst/>
              <a:gdLst>
                <a:gd name="T0" fmla="*/ 904 w 963"/>
                <a:gd name="T1" fmla="*/ 185 h 392"/>
                <a:gd name="T2" fmla="*/ 904 w 963"/>
                <a:gd name="T3" fmla="*/ 185 h 392"/>
                <a:gd name="T4" fmla="*/ 483 w 963"/>
                <a:gd name="T5" fmla="*/ 360 h 392"/>
                <a:gd name="T6" fmla="*/ 59 w 963"/>
                <a:gd name="T7" fmla="*/ 185 h 392"/>
                <a:gd name="T8" fmla="*/ 483 w 963"/>
                <a:gd name="T9" fmla="*/ 31 h 392"/>
                <a:gd name="T10" fmla="*/ 904 w 963"/>
                <a:gd name="T11" fmla="*/ 185 h 392"/>
                <a:gd name="T12" fmla="*/ 953 w 963"/>
                <a:gd name="T13" fmla="*/ 169 h 392"/>
                <a:gd name="T14" fmla="*/ 953 w 963"/>
                <a:gd name="T15" fmla="*/ 169 h 392"/>
                <a:gd name="T16" fmla="*/ 488 w 963"/>
                <a:gd name="T17" fmla="*/ 1 h 392"/>
                <a:gd name="T18" fmla="*/ 477 w 963"/>
                <a:gd name="T19" fmla="*/ 1 h 392"/>
                <a:gd name="T20" fmla="*/ 10 w 963"/>
                <a:gd name="T21" fmla="*/ 169 h 392"/>
                <a:gd name="T22" fmla="*/ 0 w 963"/>
                <a:gd name="T23" fmla="*/ 183 h 392"/>
                <a:gd name="T24" fmla="*/ 9 w 963"/>
                <a:gd name="T25" fmla="*/ 198 h 392"/>
                <a:gd name="T26" fmla="*/ 476 w 963"/>
                <a:gd name="T27" fmla="*/ 391 h 392"/>
                <a:gd name="T28" fmla="*/ 483 w 963"/>
                <a:gd name="T29" fmla="*/ 392 h 392"/>
                <a:gd name="T30" fmla="*/ 489 w 963"/>
                <a:gd name="T31" fmla="*/ 391 h 392"/>
                <a:gd name="T32" fmla="*/ 953 w 963"/>
                <a:gd name="T33" fmla="*/ 198 h 392"/>
                <a:gd name="T34" fmla="*/ 963 w 963"/>
                <a:gd name="T35" fmla="*/ 183 h 392"/>
                <a:gd name="T36" fmla="*/ 953 w 963"/>
                <a:gd name="T37" fmla="*/ 1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3" h="392">
                  <a:moveTo>
                    <a:pt x="904" y="185"/>
                  </a:moveTo>
                  <a:lnTo>
                    <a:pt x="904" y="185"/>
                  </a:lnTo>
                  <a:lnTo>
                    <a:pt x="483" y="360"/>
                  </a:lnTo>
                  <a:lnTo>
                    <a:pt x="59" y="185"/>
                  </a:lnTo>
                  <a:lnTo>
                    <a:pt x="483" y="31"/>
                  </a:lnTo>
                  <a:lnTo>
                    <a:pt x="904" y="185"/>
                  </a:lnTo>
                  <a:close/>
                  <a:moveTo>
                    <a:pt x="953" y="169"/>
                  </a:moveTo>
                  <a:lnTo>
                    <a:pt x="953" y="169"/>
                  </a:lnTo>
                  <a:lnTo>
                    <a:pt x="488" y="1"/>
                  </a:lnTo>
                  <a:cubicBezTo>
                    <a:pt x="485" y="0"/>
                    <a:pt x="481" y="0"/>
                    <a:pt x="477" y="1"/>
                  </a:cubicBezTo>
                  <a:lnTo>
                    <a:pt x="10" y="169"/>
                  </a:lnTo>
                  <a:cubicBezTo>
                    <a:pt x="4" y="171"/>
                    <a:pt x="0" y="177"/>
                    <a:pt x="0" y="183"/>
                  </a:cubicBezTo>
                  <a:cubicBezTo>
                    <a:pt x="0" y="190"/>
                    <a:pt x="3" y="195"/>
                    <a:pt x="9" y="198"/>
                  </a:cubicBezTo>
                  <a:lnTo>
                    <a:pt x="476" y="391"/>
                  </a:lnTo>
                  <a:cubicBezTo>
                    <a:pt x="478" y="392"/>
                    <a:pt x="480" y="392"/>
                    <a:pt x="483" y="392"/>
                  </a:cubicBezTo>
                  <a:cubicBezTo>
                    <a:pt x="485" y="392"/>
                    <a:pt x="487" y="392"/>
                    <a:pt x="489" y="391"/>
                  </a:cubicBezTo>
                  <a:lnTo>
                    <a:pt x="953" y="198"/>
                  </a:lnTo>
                  <a:cubicBezTo>
                    <a:pt x="960" y="195"/>
                    <a:pt x="963" y="190"/>
                    <a:pt x="963" y="183"/>
                  </a:cubicBezTo>
                  <a:cubicBezTo>
                    <a:pt x="963" y="177"/>
                    <a:pt x="959" y="171"/>
                    <a:pt x="953" y="16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316">
              <a:extLst>
                <a:ext uri="{FF2B5EF4-FFF2-40B4-BE49-F238E27FC236}">
                  <a16:creationId xmlns="" xmlns:a16="http://schemas.microsoft.com/office/drawing/2014/main" id="{172ABA2A-5A3F-AD45-6A03-C869A78DC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" y="3617"/>
              <a:ext cx="585" cy="138"/>
            </a:xfrm>
            <a:custGeom>
              <a:avLst/>
              <a:gdLst>
                <a:gd name="T0" fmla="*/ 962 w 964"/>
                <a:gd name="T1" fmla="*/ 12 h 226"/>
                <a:gd name="T2" fmla="*/ 962 w 964"/>
                <a:gd name="T3" fmla="*/ 12 h 226"/>
                <a:gd name="T4" fmla="*/ 941 w 964"/>
                <a:gd name="T5" fmla="*/ 4 h 226"/>
                <a:gd name="T6" fmla="*/ 483 w 964"/>
                <a:gd name="T7" fmla="*/ 194 h 226"/>
                <a:gd name="T8" fmla="*/ 22 w 964"/>
                <a:gd name="T9" fmla="*/ 4 h 226"/>
                <a:gd name="T10" fmla="*/ 1 w 964"/>
                <a:gd name="T11" fmla="*/ 12 h 226"/>
                <a:gd name="T12" fmla="*/ 1 w 964"/>
                <a:gd name="T13" fmla="*/ 23 h 226"/>
                <a:gd name="T14" fmla="*/ 9 w 964"/>
                <a:gd name="T15" fmla="*/ 32 h 226"/>
                <a:gd name="T16" fmla="*/ 476 w 964"/>
                <a:gd name="T17" fmla="*/ 225 h 226"/>
                <a:gd name="T18" fmla="*/ 483 w 964"/>
                <a:gd name="T19" fmla="*/ 226 h 226"/>
                <a:gd name="T20" fmla="*/ 489 w 964"/>
                <a:gd name="T21" fmla="*/ 225 h 226"/>
                <a:gd name="T22" fmla="*/ 953 w 964"/>
                <a:gd name="T23" fmla="*/ 32 h 226"/>
                <a:gd name="T24" fmla="*/ 962 w 964"/>
                <a:gd name="T25" fmla="*/ 23 h 226"/>
                <a:gd name="T26" fmla="*/ 962 w 964"/>
                <a:gd name="T27" fmla="*/ 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4" h="226">
                  <a:moveTo>
                    <a:pt x="962" y="12"/>
                  </a:moveTo>
                  <a:lnTo>
                    <a:pt x="962" y="12"/>
                  </a:lnTo>
                  <a:cubicBezTo>
                    <a:pt x="958" y="4"/>
                    <a:pt x="949" y="0"/>
                    <a:pt x="941" y="4"/>
                  </a:cubicBezTo>
                  <a:lnTo>
                    <a:pt x="483" y="194"/>
                  </a:lnTo>
                  <a:lnTo>
                    <a:pt x="22" y="4"/>
                  </a:lnTo>
                  <a:cubicBezTo>
                    <a:pt x="14" y="0"/>
                    <a:pt x="4" y="4"/>
                    <a:pt x="1" y="12"/>
                  </a:cubicBezTo>
                  <a:cubicBezTo>
                    <a:pt x="0" y="15"/>
                    <a:pt x="0" y="20"/>
                    <a:pt x="1" y="23"/>
                  </a:cubicBezTo>
                  <a:cubicBezTo>
                    <a:pt x="2" y="27"/>
                    <a:pt x="5" y="30"/>
                    <a:pt x="9" y="32"/>
                  </a:cubicBezTo>
                  <a:lnTo>
                    <a:pt x="476" y="225"/>
                  </a:lnTo>
                  <a:cubicBezTo>
                    <a:pt x="478" y="226"/>
                    <a:pt x="480" y="226"/>
                    <a:pt x="483" y="226"/>
                  </a:cubicBezTo>
                  <a:cubicBezTo>
                    <a:pt x="485" y="226"/>
                    <a:pt x="487" y="226"/>
                    <a:pt x="489" y="225"/>
                  </a:cubicBezTo>
                  <a:lnTo>
                    <a:pt x="953" y="32"/>
                  </a:lnTo>
                  <a:cubicBezTo>
                    <a:pt x="957" y="30"/>
                    <a:pt x="961" y="27"/>
                    <a:pt x="962" y="23"/>
                  </a:cubicBezTo>
                  <a:cubicBezTo>
                    <a:pt x="964" y="20"/>
                    <a:pt x="964" y="15"/>
                    <a:pt x="962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6" name="Freeform 317">
              <a:extLst>
                <a:ext uri="{FF2B5EF4-FFF2-40B4-BE49-F238E27FC236}">
                  <a16:creationId xmlns="" xmlns:a16="http://schemas.microsoft.com/office/drawing/2014/main" id="{2169899D-3687-7326-462E-6D5387E8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" y="3707"/>
              <a:ext cx="58" cy="137"/>
            </a:xfrm>
            <a:custGeom>
              <a:avLst/>
              <a:gdLst>
                <a:gd name="T0" fmla="*/ 79 w 95"/>
                <a:gd name="T1" fmla="*/ 0 h 223"/>
                <a:gd name="T2" fmla="*/ 79 w 95"/>
                <a:gd name="T3" fmla="*/ 0 h 223"/>
                <a:gd name="T4" fmla="*/ 63 w 95"/>
                <a:gd name="T5" fmla="*/ 15 h 223"/>
                <a:gd name="T6" fmla="*/ 63 w 95"/>
                <a:gd name="T7" fmla="*/ 106 h 223"/>
                <a:gd name="T8" fmla="*/ 7 w 95"/>
                <a:gd name="T9" fmla="*/ 195 h 223"/>
                <a:gd name="T10" fmla="*/ 1 w 95"/>
                <a:gd name="T11" fmla="*/ 206 h 223"/>
                <a:gd name="T12" fmla="*/ 4 w 95"/>
                <a:gd name="T13" fmla="*/ 217 h 223"/>
                <a:gd name="T14" fmla="*/ 17 w 95"/>
                <a:gd name="T15" fmla="*/ 223 h 223"/>
                <a:gd name="T16" fmla="*/ 26 w 95"/>
                <a:gd name="T17" fmla="*/ 220 h 223"/>
                <a:gd name="T18" fmla="*/ 95 w 95"/>
                <a:gd name="T19" fmla="*/ 106 h 223"/>
                <a:gd name="T20" fmla="*/ 95 w 95"/>
                <a:gd name="T21" fmla="*/ 15 h 223"/>
                <a:gd name="T22" fmla="*/ 79 w 95"/>
                <a:gd name="T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223">
                  <a:moveTo>
                    <a:pt x="79" y="0"/>
                  </a:moveTo>
                  <a:lnTo>
                    <a:pt x="79" y="0"/>
                  </a:lnTo>
                  <a:cubicBezTo>
                    <a:pt x="70" y="0"/>
                    <a:pt x="63" y="7"/>
                    <a:pt x="63" y="15"/>
                  </a:cubicBezTo>
                  <a:lnTo>
                    <a:pt x="63" y="106"/>
                  </a:lnTo>
                  <a:cubicBezTo>
                    <a:pt x="63" y="138"/>
                    <a:pt x="44" y="169"/>
                    <a:pt x="7" y="195"/>
                  </a:cubicBezTo>
                  <a:cubicBezTo>
                    <a:pt x="4" y="198"/>
                    <a:pt x="1" y="201"/>
                    <a:pt x="1" y="206"/>
                  </a:cubicBezTo>
                  <a:cubicBezTo>
                    <a:pt x="0" y="210"/>
                    <a:pt x="1" y="214"/>
                    <a:pt x="4" y="217"/>
                  </a:cubicBezTo>
                  <a:cubicBezTo>
                    <a:pt x="7" y="221"/>
                    <a:pt x="12" y="223"/>
                    <a:pt x="17" y="223"/>
                  </a:cubicBezTo>
                  <a:cubicBezTo>
                    <a:pt x="20" y="223"/>
                    <a:pt x="24" y="222"/>
                    <a:pt x="26" y="220"/>
                  </a:cubicBezTo>
                  <a:cubicBezTo>
                    <a:pt x="71" y="188"/>
                    <a:pt x="95" y="148"/>
                    <a:pt x="95" y="106"/>
                  </a:cubicBezTo>
                  <a:lnTo>
                    <a:pt x="95" y="15"/>
                  </a:lnTo>
                  <a:cubicBezTo>
                    <a:pt x="95" y="7"/>
                    <a:pt x="88" y="0"/>
                    <a:pt x="7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318">
              <a:extLst>
                <a:ext uri="{FF2B5EF4-FFF2-40B4-BE49-F238E27FC236}">
                  <a16:creationId xmlns="" xmlns:a16="http://schemas.microsoft.com/office/drawing/2014/main" id="{88C5D5A8-73EB-9179-3ABA-0C99C299E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" y="3688"/>
              <a:ext cx="310" cy="197"/>
            </a:xfrm>
            <a:custGeom>
              <a:avLst/>
              <a:gdLst>
                <a:gd name="T0" fmla="*/ 511 w 512"/>
                <a:gd name="T1" fmla="*/ 267 h 320"/>
                <a:gd name="T2" fmla="*/ 511 w 512"/>
                <a:gd name="T3" fmla="*/ 267 h 320"/>
                <a:gd name="T4" fmla="*/ 490 w 512"/>
                <a:gd name="T5" fmla="*/ 259 h 320"/>
                <a:gd name="T6" fmla="*/ 338 w 512"/>
                <a:gd name="T7" fmla="*/ 288 h 320"/>
                <a:gd name="T8" fmla="*/ 338 w 512"/>
                <a:gd name="T9" fmla="*/ 154 h 320"/>
                <a:gd name="T10" fmla="*/ 322 w 512"/>
                <a:gd name="T11" fmla="*/ 138 h 320"/>
                <a:gd name="T12" fmla="*/ 305 w 512"/>
                <a:gd name="T13" fmla="*/ 154 h 320"/>
                <a:gd name="T14" fmla="*/ 305 w 512"/>
                <a:gd name="T15" fmla="*/ 289 h 320"/>
                <a:gd name="T16" fmla="*/ 32 w 512"/>
                <a:gd name="T17" fmla="*/ 137 h 320"/>
                <a:gd name="T18" fmla="*/ 32 w 512"/>
                <a:gd name="T19" fmla="*/ 16 h 320"/>
                <a:gd name="T20" fmla="*/ 16 w 512"/>
                <a:gd name="T21" fmla="*/ 0 h 320"/>
                <a:gd name="T22" fmla="*/ 0 w 512"/>
                <a:gd name="T23" fmla="*/ 16 h 320"/>
                <a:gd name="T24" fmla="*/ 0 w 512"/>
                <a:gd name="T25" fmla="*/ 137 h 320"/>
                <a:gd name="T26" fmla="*/ 319 w 512"/>
                <a:gd name="T27" fmla="*/ 320 h 320"/>
                <a:gd name="T28" fmla="*/ 322 w 512"/>
                <a:gd name="T29" fmla="*/ 320 h 320"/>
                <a:gd name="T30" fmla="*/ 502 w 512"/>
                <a:gd name="T31" fmla="*/ 287 h 320"/>
                <a:gd name="T32" fmla="*/ 511 w 512"/>
                <a:gd name="T33" fmla="*/ 279 h 320"/>
                <a:gd name="T34" fmla="*/ 511 w 512"/>
                <a:gd name="T35" fmla="*/ 267 h 320"/>
                <a:gd name="T36" fmla="*/ 511 w 512"/>
                <a:gd name="T37" fmla="*/ 26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320">
                  <a:moveTo>
                    <a:pt x="511" y="267"/>
                  </a:moveTo>
                  <a:lnTo>
                    <a:pt x="511" y="267"/>
                  </a:lnTo>
                  <a:cubicBezTo>
                    <a:pt x="507" y="259"/>
                    <a:pt x="498" y="255"/>
                    <a:pt x="490" y="259"/>
                  </a:cubicBezTo>
                  <a:cubicBezTo>
                    <a:pt x="445" y="276"/>
                    <a:pt x="393" y="287"/>
                    <a:pt x="338" y="288"/>
                  </a:cubicBezTo>
                  <a:lnTo>
                    <a:pt x="338" y="154"/>
                  </a:lnTo>
                  <a:cubicBezTo>
                    <a:pt x="338" y="145"/>
                    <a:pt x="330" y="138"/>
                    <a:pt x="322" y="138"/>
                  </a:cubicBezTo>
                  <a:cubicBezTo>
                    <a:pt x="313" y="138"/>
                    <a:pt x="305" y="145"/>
                    <a:pt x="305" y="154"/>
                  </a:cubicBezTo>
                  <a:lnTo>
                    <a:pt x="305" y="289"/>
                  </a:lnTo>
                  <a:cubicBezTo>
                    <a:pt x="154" y="285"/>
                    <a:pt x="32" y="217"/>
                    <a:pt x="32" y="137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37"/>
                  </a:lnTo>
                  <a:cubicBezTo>
                    <a:pt x="0" y="238"/>
                    <a:pt x="143" y="320"/>
                    <a:pt x="319" y="320"/>
                  </a:cubicBezTo>
                  <a:lnTo>
                    <a:pt x="322" y="320"/>
                  </a:lnTo>
                  <a:cubicBezTo>
                    <a:pt x="387" y="320"/>
                    <a:pt x="449" y="308"/>
                    <a:pt x="502" y="287"/>
                  </a:cubicBezTo>
                  <a:cubicBezTo>
                    <a:pt x="506" y="286"/>
                    <a:pt x="509" y="283"/>
                    <a:pt x="511" y="279"/>
                  </a:cubicBezTo>
                  <a:cubicBezTo>
                    <a:pt x="512" y="275"/>
                    <a:pt x="512" y="271"/>
                    <a:pt x="511" y="267"/>
                  </a:cubicBezTo>
                  <a:lnTo>
                    <a:pt x="511" y="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8" name="Freeform 319">
              <a:extLst>
                <a:ext uri="{FF2B5EF4-FFF2-40B4-BE49-F238E27FC236}">
                  <a16:creationId xmlns="" xmlns:a16="http://schemas.microsoft.com/office/drawing/2014/main" id="{A0928728-B449-CE5E-F92B-06A61AAF5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9" y="3569"/>
              <a:ext cx="213" cy="371"/>
            </a:xfrm>
            <a:custGeom>
              <a:avLst/>
              <a:gdLst>
                <a:gd name="T0" fmla="*/ 62 w 350"/>
                <a:gd name="T1" fmla="*/ 31 h 604"/>
                <a:gd name="T2" fmla="*/ 62 w 350"/>
                <a:gd name="T3" fmla="*/ 31 h 604"/>
                <a:gd name="T4" fmla="*/ 92 w 350"/>
                <a:gd name="T5" fmla="*/ 44 h 604"/>
                <a:gd name="T6" fmla="*/ 62 w 350"/>
                <a:gd name="T7" fmla="*/ 57 h 604"/>
                <a:gd name="T8" fmla="*/ 32 w 350"/>
                <a:gd name="T9" fmla="*/ 44 h 604"/>
                <a:gd name="T10" fmla="*/ 62 w 350"/>
                <a:gd name="T11" fmla="*/ 31 h 604"/>
                <a:gd name="T12" fmla="*/ 286 w 350"/>
                <a:gd name="T13" fmla="*/ 558 h 604"/>
                <a:gd name="T14" fmla="*/ 286 w 350"/>
                <a:gd name="T15" fmla="*/ 558 h 604"/>
                <a:gd name="T16" fmla="*/ 302 w 350"/>
                <a:gd name="T17" fmla="*/ 543 h 604"/>
                <a:gd name="T18" fmla="*/ 317 w 350"/>
                <a:gd name="T19" fmla="*/ 558 h 604"/>
                <a:gd name="T20" fmla="*/ 302 w 350"/>
                <a:gd name="T21" fmla="*/ 573 h 604"/>
                <a:gd name="T22" fmla="*/ 286 w 350"/>
                <a:gd name="T23" fmla="*/ 558 h 604"/>
                <a:gd name="T24" fmla="*/ 286 w 350"/>
                <a:gd name="T25" fmla="*/ 515 h 604"/>
                <a:gd name="T26" fmla="*/ 286 w 350"/>
                <a:gd name="T27" fmla="*/ 515 h 604"/>
                <a:gd name="T28" fmla="*/ 254 w 350"/>
                <a:gd name="T29" fmla="*/ 558 h 604"/>
                <a:gd name="T30" fmla="*/ 302 w 350"/>
                <a:gd name="T31" fmla="*/ 604 h 604"/>
                <a:gd name="T32" fmla="*/ 350 w 350"/>
                <a:gd name="T33" fmla="*/ 558 h 604"/>
                <a:gd name="T34" fmla="*/ 318 w 350"/>
                <a:gd name="T35" fmla="*/ 515 h 604"/>
                <a:gd name="T36" fmla="*/ 318 w 350"/>
                <a:gd name="T37" fmla="*/ 126 h 604"/>
                <a:gd name="T38" fmla="*/ 307 w 350"/>
                <a:gd name="T39" fmla="*/ 111 h 604"/>
                <a:gd name="T40" fmla="*/ 123 w 350"/>
                <a:gd name="T41" fmla="*/ 52 h 604"/>
                <a:gd name="T42" fmla="*/ 125 w 350"/>
                <a:gd name="T43" fmla="*/ 44 h 604"/>
                <a:gd name="T44" fmla="*/ 62 w 350"/>
                <a:gd name="T45" fmla="*/ 0 h 604"/>
                <a:gd name="T46" fmla="*/ 0 w 350"/>
                <a:gd name="T47" fmla="*/ 44 h 604"/>
                <a:gd name="T48" fmla="*/ 62 w 350"/>
                <a:gd name="T49" fmla="*/ 88 h 604"/>
                <a:gd name="T50" fmla="*/ 102 w 350"/>
                <a:gd name="T51" fmla="*/ 78 h 604"/>
                <a:gd name="T52" fmla="*/ 104 w 350"/>
                <a:gd name="T53" fmla="*/ 79 h 604"/>
                <a:gd name="T54" fmla="*/ 286 w 350"/>
                <a:gd name="T55" fmla="*/ 137 h 604"/>
                <a:gd name="T56" fmla="*/ 286 w 350"/>
                <a:gd name="T57" fmla="*/ 51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0" h="604">
                  <a:moveTo>
                    <a:pt x="62" y="31"/>
                  </a:moveTo>
                  <a:lnTo>
                    <a:pt x="62" y="31"/>
                  </a:lnTo>
                  <a:cubicBezTo>
                    <a:pt x="81" y="31"/>
                    <a:pt x="92" y="39"/>
                    <a:pt x="92" y="44"/>
                  </a:cubicBezTo>
                  <a:cubicBezTo>
                    <a:pt x="92" y="48"/>
                    <a:pt x="81" y="57"/>
                    <a:pt x="62" y="57"/>
                  </a:cubicBezTo>
                  <a:cubicBezTo>
                    <a:pt x="44" y="57"/>
                    <a:pt x="32" y="48"/>
                    <a:pt x="32" y="44"/>
                  </a:cubicBezTo>
                  <a:cubicBezTo>
                    <a:pt x="32" y="39"/>
                    <a:pt x="44" y="31"/>
                    <a:pt x="62" y="31"/>
                  </a:cubicBezTo>
                  <a:close/>
                  <a:moveTo>
                    <a:pt x="286" y="558"/>
                  </a:moveTo>
                  <a:lnTo>
                    <a:pt x="286" y="558"/>
                  </a:lnTo>
                  <a:cubicBezTo>
                    <a:pt x="286" y="550"/>
                    <a:pt x="293" y="543"/>
                    <a:pt x="302" y="543"/>
                  </a:cubicBezTo>
                  <a:cubicBezTo>
                    <a:pt x="310" y="543"/>
                    <a:pt x="317" y="550"/>
                    <a:pt x="317" y="558"/>
                  </a:cubicBezTo>
                  <a:cubicBezTo>
                    <a:pt x="317" y="566"/>
                    <a:pt x="310" y="573"/>
                    <a:pt x="302" y="573"/>
                  </a:cubicBezTo>
                  <a:cubicBezTo>
                    <a:pt x="293" y="573"/>
                    <a:pt x="286" y="566"/>
                    <a:pt x="286" y="558"/>
                  </a:cubicBezTo>
                  <a:close/>
                  <a:moveTo>
                    <a:pt x="286" y="515"/>
                  </a:moveTo>
                  <a:lnTo>
                    <a:pt x="286" y="515"/>
                  </a:lnTo>
                  <a:cubicBezTo>
                    <a:pt x="267" y="521"/>
                    <a:pt x="254" y="539"/>
                    <a:pt x="254" y="558"/>
                  </a:cubicBezTo>
                  <a:cubicBezTo>
                    <a:pt x="254" y="584"/>
                    <a:pt x="275" y="604"/>
                    <a:pt x="302" y="604"/>
                  </a:cubicBezTo>
                  <a:cubicBezTo>
                    <a:pt x="328" y="604"/>
                    <a:pt x="350" y="584"/>
                    <a:pt x="350" y="558"/>
                  </a:cubicBezTo>
                  <a:cubicBezTo>
                    <a:pt x="350" y="539"/>
                    <a:pt x="337" y="522"/>
                    <a:pt x="318" y="515"/>
                  </a:cubicBezTo>
                  <a:lnTo>
                    <a:pt x="318" y="126"/>
                  </a:lnTo>
                  <a:cubicBezTo>
                    <a:pt x="318" y="119"/>
                    <a:pt x="314" y="113"/>
                    <a:pt x="307" y="111"/>
                  </a:cubicBezTo>
                  <a:lnTo>
                    <a:pt x="123" y="52"/>
                  </a:lnTo>
                  <a:cubicBezTo>
                    <a:pt x="124" y="49"/>
                    <a:pt x="125" y="46"/>
                    <a:pt x="125" y="44"/>
                  </a:cubicBezTo>
                  <a:cubicBezTo>
                    <a:pt x="125" y="19"/>
                    <a:pt x="97" y="0"/>
                    <a:pt x="62" y="0"/>
                  </a:cubicBezTo>
                  <a:cubicBezTo>
                    <a:pt x="27" y="0"/>
                    <a:pt x="0" y="19"/>
                    <a:pt x="0" y="44"/>
                  </a:cubicBezTo>
                  <a:cubicBezTo>
                    <a:pt x="0" y="68"/>
                    <a:pt x="27" y="88"/>
                    <a:pt x="62" y="88"/>
                  </a:cubicBezTo>
                  <a:cubicBezTo>
                    <a:pt x="77" y="88"/>
                    <a:pt x="91" y="84"/>
                    <a:pt x="102" y="78"/>
                  </a:cubicBezTo>
                  <a:cubicBezTo>
                    <a:pt x="102" y="78"/>
                    <a:pt x="103" y="78"/>
                    <a:pt x="104" y="79"/>
                  </a:cubicBezTo>
                  <a:lnTo>
                    <a:pt x="286" y="137"/>
                  </a:lnTo>
                  <a:lnTo>
                    <a:pt x="286" y="5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320">
              <a:extLst>
                <a:ext uri="{FF2B5EF4-FFF2-40B4-BE49-F238E27FC236}">
                  <a16:creationId xmlns="" xmlns:a16="http://schemas.microsoft.com/office/drawing/2014/main" id="{57266A7E-239B-25A8-901E-7E6C8A39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3" y="3950"/>
              <a:ext cx="19" cy="46"/>
            </a:xfrm>
            <a:custGeom>
              <a:avLst/>
              <a:gdLst>
                <a:gd name="T0" fmla="*/ 16 w 32"/>
                <a:gd name="T1" fmla="*/ 0 h 76"/>
                <a:gd name="T2" fmla="*/ 16 w 32"/>
                <a:gd name="T3" fmla="*/ 0 h 76"/>
                <a:gd name="T4" fmla="*/ 0 w 32"/>
                <a:gd name="T5" fmla="*/ 16 h 76"/>
                <a:gd name="T6" fmla="*/ 0 w 32"/>
                <a:gd name="T7" fmla="*/ 61 h 76"/>
                <a:gd name="T8" fmla="*/ 16 w 32"/>
                <a:gd name="T9" fmla="*/ 76 h 76"/>
                <a:gd name="T10" fmla="*/ 32 w 32"/>
                <a:gd name="T11" fmla="*/ 61 h 76"/>
                <a:gd name="T12" fmla="*/ 32 w 32"/>
                <a:gd name="T13" fmla="*/ 16 h 76"/>
                <a:gd name="T14" fmla="*/ 16 w 3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6">
                  <a:moveTo>
                    <a:pt x="16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61"/>
                  </a:lnTo>
                  <a:cubicBezTo>
                    <a:pt x="0" y="70"/>
                    <a:pt x="7" y="76"/>
                    <a:pt x="16" y="76"/>
                  </a:cubicBezTo>
                  <a:cubicBezTo>
                    <a:pt x="25" y="76"/>
                    <a:pt x="32" y="70"/>
                    <a:pt x="32" y="61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0" name="Freeform 321">
              <a:extLst>
                <a:ext uri="{FF2B5EF4-FFF2-40B4-BE49-F238E27FC236}">
                  <a16:creationId xmlns="" xmlns:a16="http://schemas.microsoft.com/office/drawing/2014/main" id="{82D0246D-4714-361F-0A13-FFB46CE7D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3940"/>
              <a:ext cx="31" cy="57"/>
            </a:xfrm>
            <a:custGeom>
              <a:avLst/>
              <a:gdLst>
                <a:gd name="T0" fmla="*/ 39 w 51"/>
                <a:gd name="T1" fmla="*/ 2 h 93"/>
                <a:gd name="T2" fmla="*/ 39 w 51"/>
                <a:gd name="T3" fmla="*/ 2 h 93"/>
                <a:gd name="T4" fmla="*/ 19 w 51"/>
                <a:gd name="T5" fmla="*/ 13 h 93"/>
                <a:gd name="T6" fmla="*/ 1 w 51"/>
                <a:gd name="T7" fmla="*/ 73 h 93"/>
                <a:gd name="T8" fmla="*/ 3 w 51"/>
                <a:gd name="T9" fmla="*/ 84 h 93"/>
                <a:gd name="T10" fmla="*/ 12 w 51"/>
                <a:gd name="T11" fmla="*/ 92 h 93"/>
                <a:gd name="T12" fmla="*/ 17 w 51"/>
                <a:gd name="T13" fmla="*/ 93 h 93"/>
                <a:gd name="T14" fmla="*/ 32 w 51"/>
                <a:gd name="T15" fmla="*/ 81 h 93"/>
                <a:gd name="T16" fmla="*/ 50 w 51"/>
                <a:gd name="T17" fmla="*/ 21 h 93"/>
                <a:gd name="T18" fmla="*/ 49 w 51"/>
                <a:gd name="T19" fmla="*/ 10 h 93"/>
                <a:gd name="T20" fmla="*/ 39 w 51"/>
                <a:gd name="T2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39" y="2"/>
                  </a:moveTo>
                  <a:lnTo>
                    <a:pt x="39" y="2"/>
                  </a:lnTo>
                  <a:cubicBezTo>
                    <a:pt x="30" y="0"/>
                    <a:pt x="22" y="5"/>
                    <a:pt x="19" y="13"/>
                  </a:cubicBezTo>
                  <a:lnTo>
                    <a:pt x="1" y="73"/>
                  </a:lnTo>
                  <a:cubicBezTo>
                    <a:pt x="0" y="77"/>
                    <a:pt x="1" y="81"/>
                    <a:pt x="3" y="84"/>
                  </a:cubicBezTo>
                  <a:cubicBezTo>
                    <a:pt x="5" y="88"/>
                    <a:pt x="8" y="91"/>
                    <a:pt x="12" y="92"/>
                  </a:cubicBezTo>
                  <a:cubicBezTo>
                    <a:pt x="14" y="92"/>
                    <a:pt x="15" y="93"/>
                    <a:pt x="17" y="93"/>
                  </a:cubicBezTo>
                  <a:cubicBezTo>
                    <a:pt x="24" y="93"/>
                    <a:pt x="30" y="88"/>
                    <a:pt x="32" y="81"/>
                  </a:cubicBezTo>
                  <a:lnTo>
                    <a:pt x="50" y="21"/>
                  </a:lnTo>
                  <a:cubicBezTo>
                    <a:pt x="51" y="18"/>
                    <a:pt x="51" y="13"/>
                    <a:pt x="49" y="10"/>
                  </a:cubicBezTo>
                  <a:cubicBezTo>
                    <a:pt x="46" y="6"/>
                    <a:pt x="43" y="3"/>
                    <a:pt x="3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1" name="Freeform 322">
              <a:extLst>
                <a:ext uri="{FF2B5EF4-FFF2-40B4-BE49-F238E27FC236}">
                  <a16:creationId xmlns="" xmlns:a16="http://schemas.microsoft.com/office/drawing/2014/main" id="{F417A44C-BB6D-0847-802C-C59A1151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" y="3940"/>
              <a:ext cx="31" cy="56"/>
            </a:xfrm>
            <a:custGeom>
              <a:avLst/>
              <a:gdLst>
                <a:gd name="T0" fmla="*/ 50 w 51"/>
                <a:gd name="T1" fmla="*/ 73 h 92"/>
                <a:gd name="T2" fmla="*/ 50 w 51"/>
                <a:gd name="T3" fmla="*/ 73 h 92"/>
                <a:gd name="T4" fmla="*/ 32 w 51"/>
                <a:gd name="T5" fmla="*/ 13 h 92"/>
                <a:gd name="T6" fmla="*/ 13 w 51"/>
                <a:gd name="T7" fmla="*/ 2 h 92"/>
                <a:gd name="T8" fmla="*/ 3 w 51"/>
                <a:gd name="T9" fmla="*/ 10 h 92"/>
                <a:gd name="T10" fmla="*/ 1 w 51"/>
                <a:gd name="T11" fmla="*/ 21 h 92"/>
                <a:gd name="T12" fmla="*/ 19 w 51"/>
                <a:gd name="T13" fmla="*/ 81 h 92"/>
                <a:gd name="T14" fmla="*/ 35 w 51"/>
                <a:gd name="T15" fmla="*/ 92 h 92"/>
                <a:gd name="T16" fmla="*/ 39 w 51"/>
                <a:gd name="T17" fmla="*/ 92 h 92"/>
                <a:gd name="T18" fmla="*/ 49 w 51"/>
                <a:gd name="T19" fmla="*/ 84 h 92"/>
                <a:gd name="T20" fmla="*/ 50 w 51"/>
                <a:gd name="T21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2">
                  <a:moveTo>
                    <a:pt x="50" y="73"/>
                  </a:moveTo>
                  <a:lnTo>
                    <a:pt x="50" y="73"/>
                  </a:lnTo>
                  <a:lnTo>
                    <a:pt x="32" y="13"/>
                  </a:lnTo>
                  <a:cubicBezTo>
                    <a:pt x="30" y="5"/>
                    <a:pt x="21" y="0"/>
                    <a:pt x="13" y="2"/>
                  </a:cubicBezTo>
                  <a:cubicBezTo>
                    <a:pt x="8" y="3"/>
                    <a:pt x="5" y="6"/>
                    <a:pt x="3" y="10"/>
                  </a:cubicBezTo>
                  <a:cubicBezTo>
                    <a:pt x="1" y="13"/>
                    <a:pt x="0" y="18"/>
                    <a:pt x="1" y="21"/>
                  </a:cubicBezTo>
                  <a:lnTo>
                    <a:pt x="19" y="81"/>
                  </a:lnTo>
                  <a:cubicBezTo>
                    <a:pt x="21" y="88"/>
                    <a:pt x="27" y="92"/>
                    <a:pt x="35" y="92"/>
                  </a:cubicBezTo>
                  <a:cubicBezTo>
                    <a:pt x="36" y="92"/>
                    <a:pt x="37" y="92"/>
                    <a:pt x="39" y="92"/>
                  </a:cubicBezTo>
                  <a:cubicBezTo>
                    <a:pt x="43" y="91"/>
                    <a:pt x="47" y="88"/>
                    <a:pt x="49" y="84"/>
                  </a:cubicBezTo>
                  <a:cubicBezTo>
                    <a:pt x="51" y="81"/>
                    <a:pt x="51" y="77"/>
                    <a:pt x="50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22" name="Group 126">
            <a:extLst>
              <a:ext uri="{FF2B5EF4-FFF2-40B4-BE49-F238E27FC236}">
                <a16:creationId xmlns="" xmlns:a16="http://schemas.microsoft.com/office/drawing/2014/main" id="{94F5AF3A-3D24-4CFB-72C7-3FA79A0115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0707" y="5742514"/>
            <a:ext cx="581361" cy="581361"/>
            <a:chOff x="3977" y="1837"/>
            <a:chExt cx="450" cy="450"/>
          </a:xfrm>
          <a:solidFill>
            <a:schemeClr val="accent1"/>
          </a:solidFill>
        </p:grpSpPr>
        <p:sp>
          <p:nvSpPr>
            <p:cNvPr id="23" name="Freeform 127">
              <a:extLst>
                <a:ext uri="{FF2B5EF4-FFF2-40B4-BE49-F238E27FC236}">
                  <a16:creationId xmlns="" xmlns:a16="http://schemas.microsoft.com/office/drawing/2014/main" id="{57B577E0-66A3-6AB4-E17A-FFF94AAE8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" y="1837"/>
              <a:ext cx="450" cy="450"/>
            </a:xfrm>
            <a:custGeom>
              <a:avLst/>
              <a:gdLst>
                <a:gd name="T0" fmla="*/ 570 w 736"/>
                <a:gd name="T1" fmla="*/ 97 h 736"/>
                <a:gd name="T2" fmla="*/ 570 w 736"/>
                <a:gd name="T3" fmla="*/ 97 h 736"/>
                <a:gd name="T4" fmla="*/ 570 w 736"/>
                <a:gd name="T5" fmla="*/ 149 h 736"/>
                <a:gd name="T6" fmla="*/ 586 w 736"/>
                <a:gd name="T7" fmla="*/ 165 h 736"/>
                <a:gd name="T8" fmla="*/ 602 w 736"/>
                <a:gd name="T9" fmla="*/ 149 h 736"/>
                <a:gd name="T10" fmla="*/ 602 w 736"/>
                <a:gd name="T11" fmla="*/ 97 h 736"/>
                <a:gd name="T12" fmla="*/ 670 w 736"/>
                <a:gd name="T13" fmla="*/ 97 h 736"/>
                <a:gd name="T14" fmla="*/ 705 w 736"/>
                <a:gd name="T15" fmla="*/ 132 h 736"/>
                <a:gd name="T16" fmla="*/ 705 w 736"/>
                <a:gd name="T17" fmla="*/ 234 h 736"/>
                <a:gd name="T18" fmla="*/ 31 w 736"/>
                <a:gd name="T19" fmla="*/ 234 h 736"/>
                <a:gd name="T20" fmla="*/ 31 w 736"/>
                <a:gd name="T21" fmla="*/ 132 h 736"/>
                <a:gd name="T22" fmla="*/ 65 w 736"/>
                <a:gd name="T23" fmla="*/ 97 h 736"/>
                <a:gd name="T24" fmla="*/ 134 w 736"/>
                <a:gd name="T25" fmla="*/ 97 h 736"/>
                <a:gd name="T26" fmla="*/ 134 w 736"/>
                <a:gd name="T27" fmla="*/ 149 h 736"/>
                <a:gd name="T28" fmla="*/ 149 w 736"/>
                <a:gd name="T29" fmla="*/ 165 h 736"/>
                <a:gd name="T30" fmla="*/ 165 w 736"/>
                <a:gd name="T31" fmla="*/ 149 h 736"/>
                <a:gd name="T32" fmla="*/ 165 w 736"/>
                <a:gd name="T33" fmla="*/ 97 h 736"/>
                <a:gd name="T34" fmla="*/ 570 w 736"/>
                <a:gd name="T35" fmla="*/ 97 h 736"/>
                <a:gd name="T36" fmla="*/ 705 w 736"/>
                <a:gd name="T37" fmla="*/ 670 h 736"/>
                <a:gd name="T38" fmla="*/ 705 w 736"/>
                <a:gd name="T39" fmla="*/ 670 h 736"/>
                <a:gd name="T40" fmla="*/ 670 w 736"/>
                <a:gd name="T41" fmla="*/ 704 h 736"/>
                <a:gd name="T42" fmla="*/ 65 w 736"/>
                <a:gd name="T43" fmla="*/ 704 h 736"/>
                <a:gd name="T44" fmla="*/ 31 w 736"/>
                <a:gd name="T45" fmla="*/ 670 h 736"/>
                <a:gd name="T46" fmla="*/ 31 w 736"/>
                <a:gd name="T47" fmla="*/ 265 h 736"/>
                <a:gd name="T48" fmla="*/ 705 w 736"/>
                <a:gd name="T49" fmla="*/ 265 h 736"/>
                <a:gd name="T50" fmla="*/ 705 w 736"/>
                <a:gd name="T51" fmla="*/ 670 h 736"/>
                <a:gd name="T52" fmla="*/ 149 w 736"/>
                <a:gd name="T53" fmla="*/ 0 h 736"/>
                <a:gd name="T54" fmla="*/ 149 w 736"/>
                <a:gd name="T55" fmla="*/ 0 h 736"/>
                <a:gd name="T56" fmla="*/ 134 w 736"/>
                <a:gd name="T57" fmla="*/ 15 h 736"/>
                <a:gd name="T58" fmla="*/ 134 w 736"/>
                <a:gd name="T59" fmla="*/ 66 h 736"/>
                <a:gd name="T60" fmla="*/ 65 w 736"/>
                <a:gd name="T61" fmla="*/ 66 h 736"/>
                <a:gd name="T62" fmla="*/ 0 w 736"/>
                <a:gd name="T63" fmla="*/ 132 h 736"/>
                <a:gd name="T64" fmla="*/ 0 w 736"/>
                <a:gd name="T65" fmla="*/ 670 h 736"/>
                <a:gd name="T66" fmla="*/ 65 w 736"/>
                <a:gd name="T67" fmla="*/ 736 h 736"/>
                <a:gd name="T68" fmla="*/ 670 w 736"/>
                <a:gd name="T69" fmla="*/ 736 h 736"/>
                <a:gd name="T70" fmla="*/ 736 w 736"/>
                <a:gd name="T71" fmla="*/ 670 h 736"/>
                <a:gd name="T72" fmla="*/ 736 w 736"/>
                <a:gd name="T73" fmla="*/ 132 h 736"/>
                <a:gd name="T74" fmla="*/ 670 w 736"/>
                <a:gd name="T75" fmla="*/ 66 h 736"/>
                <a:gd name="T76" fmla="*/ 602 w 736"/>
                <a:gd name="T77" fmla="*/ 66 h 736"/>
                <a:gd name="T78" fmla="*/ 602 w 736"/>
                <a:gd name="T79" fmla="*/ 15 h 736"/>
                <a:gd name="T80" fmla="*/ 586 w 736"/>
                <a:gd name="T81" fmla="*/ 0 h 736"/>
                <a:gd name="T82" fmla="*/ 570 w 736"/>
                <a:gd name="T83" fmla="*/ 15 h 736"/>
                <a:gd name="T84" fmla="*/ 570 w 736"/>
                <a:gd name="T85" fmla="*/ 66 h 736"/>
                <a:gd name="T86" fmla="*/ 165 w 736"/>
                <a:gd name="T87" fmla="*/ 66 h 736"/>
                <a:gd name="T88" fmla="*/ 165 w 736"/>
                <a:gd name="T89" fmla="*/ 15 h 736"/>
                <a:gd name="T90" fmla="*/ 149 w 736"/>
                <a:gd name="T9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36">
                  <a:moveTo>
                    <a:pt x="570" y="97"/>
                  </a:moveTo>
                  <a:lnTo>
                    <a:pt x="570" y="97"/>
                  </a:lnTo>
                  <a:lnTo>
                    <a:pt x="570" y="149"/>
                  </a:lnTo>
                  <a:cubicBezTo>
                    <a:pt x="570" y="158"/>
                    <a:pt x="577" y="165"/>
                    <a:pt x="586" y="165"/>
                  </a:cubicBezTo>
                  <a:cubicBezTo>
                    <a:pt x="595" y="165"/>
                    <a:pt x="602" y="158"/>
                    <a:pt x="602" y="149"/>
                  </a:cubicBezTo>
                  <a:lnTo>
                    <a:pt x="602" y="97"/>
                  </a:lnTo>
                  <a:lnTo>
                    <a:pt x="670" y="97"/>
                  </a:lnTo>
                  <a:cubicBezTo>
                    <a:pt x="689" y="97"/>
                    <a:pt x="705" y="113"/>
                    <a:pt x="705" y="132"/>
                  </a:cubicBezTo>
                  <a:lnTo>
                    <a:pt x="705" y="234"/>
                  </a:lnTo>
                  <a:lnTo>
                    <a:pt x="31" y="234"/>
                  </a:lnTo>
                  <a:lnTo>
                    <a:pt x="31" y="132"/>
                  </a:lnTo>
                  <a:cubicBezTo>
                    <a:pt x="31" y="113"/>
                    <a:pt x="46" y="97"/>
                    <a:pt x="65" y="97"/>
                  </a:cubicBezTo>
                  <a:lnTo>
                    <a:pt x="134" y="97"/>
                  </a:lnTo>
                  <a:lnTo>
                    <a:pt x="134" y="149"/>
                  </a:lnTo>
                  <a:cubicBezTo>
                    <a:pt x="134" y="158"/>
                    <a:pt x="141" y="165"/>
                    <a:pt x="149" y="165"/>
                  </a:cubicBezTo>
                  <a:cubicBezTo>
                    <a:pt x="158" y="165"/>
                    <a:pt x="165" y="158"/>
                    <a:pt x="165" y="149"/>
                  </a:cubicBezTo>
                  <a:lnTo>
                    <a:pt x="165" y="97"/>
                  </a:lnTo>
                  <a:lnTo>
                    <a:pt x="570" y="97"/>
                  </a:lnTo>
                  <a:close/>
                  <a:moveTo>
                    <a:pt x="705" y="670"/>
                  </a:moveTo>
                  <a:lnTo>
                    <a:pt x="705" y="670"/>
                  </a:lnTo>
                  <a:cubicBezTo>
                    <a:pt x="705" y="689"/>
                    <a:pt x="689" y="704"/>
                    <a:pt x="670" y="704"/>
                  </a:cubicBezTo>
                  <a:lnTo>
                    <a:pt x="65" y="704"/>
                  </a:lnTo>
                  <a:cubicBezTo>
                    <a:pt x="46" y="704"/>
                    <a:pt x="31" y="689"/>
                    <a:pt x="31" y="670"/>
                  </a:cubicBezTo>
                  <a:lnTo>
                    <a:pt x="31" y="265"/>
                  </a:lnTo>
                  <a:lnTo>
                    <a:pt x="705" y="265"/>
                  </a:lnTo>
                  <a:lnTo>
                    <a:pt x="705" y="670"/>
                  </a:lnTo>
                  <a:close/>
                  <a:moveTo>
                    <a:pt x="149" y="0"/>
                  </a:moveTo>
                  <a:lnTo>
                    <a:pt x="149" y="0"/>
                  </a:lnTo>
                  <a:cubicBezTo>
                    <a:pt x="141" y="0"/>
                    <a:pt x="134" y="7"/>
                    <a:pt x="134" y="15"/>
                  </a:cubicBezTo>
                  <a:lnTo>
                    <a:pt x="134" y="66"/>
                  </a:lnTo>
                  <a:lnTo>
                    <a:pt x="65" y="66"/>
                  </a:lnTo>
                  <a:cubicBezTo>
                    <a:pt x="29" y="66"/>
                    <a:pt x="0" y="96"/>
                    <a:pt x="0" y="132"/>
                  </a:cubicBezTo>
                  <a:lnTo>
                    <a:pt x="0" y="670"/>
                  </a:lnTo>
                  <a:cubicBezTo>
                    <a:pt x="0" y="706"/>
                    <a:pt x="29" y="736"/>
                    <a:pt x="65" y="736"/>
                  </a:cubicBezTo>
                  <a:lnTo>
                    <a:pt x="670" y="736"/>
                  </a:lnTo>
                  <a:cubicBezTo>
                    <a:pt x="706" y="736"/>
                    <a:pt x="736" y="706"/>
                    <a:pt x="736" y="670"/>
                  </a:cubicBezTo>
                  <a:lnTo>
                    <a:pt x="736" y="132"/>
                  </a:lnTo>
                  <a:cubicBezTo>
                    <a:pt x="736" y="96"/>
                    <a:pt x="706" y="66"/>
                    <a:pt x="670" y="66"/>
                  </a:cubicBezTo>
                  <a:lnTo>
                    <a:pt x="602" y="66"/>
                  </a:lnTo>
                  <a:lnTo>
                    <a:pt x="602" y="15"/>
                  </a:lnTo>
                  <a:cubicBezTo>
                    <a:pt x="602" y="7"/>
                    <a:pt x="595" y="0"/>
                    <a:pt x="586" y="0"/>
                  </a:cubicBezTo>
                  <a:cubicBezTo>
                    <a:pt x="577" y="0"/>
                    <a:pt x="570" y="7"/>
                    <a:pt x="570" y="15"/>
                  </a:cubicBezTo>
                  <a:lnTo>
                    <a:pt x="570" y="66"/>
                  </a:lnTo>
                  <a:lnTo>
                    <a:pt x="165" y="66"/>
                  </a:lnTo>
                  <a:lnTo>
                    <a:pt x="165" y="15"/>
                  </a:lnTo>
                  <a:cubicBezTo>
                    <a:pt x="165" y="7"/>
                    <a:pt x="158" y="0"/>
                    <a:pt x="1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4" name="Freeform 128">
              <a:extLst>
                <a:ext uri="{FF2B5EF4-FFF2-40B4-BE49-F238E27FC236}">
                  <a16:creationId xmlns="" xmlns:a16="http://schemas.microsoft.com/office/drawing/2014/main" id="{EC77C970-7B26-52CB-B7C8-241652D75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5" name="Freeform 129">
              <a:extLst>
                <a:ext uri="{FF2B5EF4-FFF2-40B4-BE49-F238E27FC236}">
                  <a16:creationId xmlns="" xmlns:a16="http://schemas.microsoft.com/office/drawing/2014/main" id="{BFF0CD42-5B7C-1289-528F-0A9B01DF4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6" name="Freeform 130">
              <a:extLst>
                <a:ext uri="{FF2B5EF4-FFF2-40B4-BE49-F238E27FC236}">
                  <a16:creationId xmlns="" xmlns:a16="http://schemas.microsoft.com/office/drawing/2014/main" id="{41DB52FC-28AA-C41E-E59B-CC14B9D0A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7" name="Freeform 131">
              <a:extLst>
                <a:ext uri="{FF2B5EF4-FFF2-40B4-BE49-F238E27FC236}">
                  <a16:creationId xmlns="" xmlns:a16="http://schemas.microsoft.com/office/drawing/2014/main" id="{2E8FEADF-EBCA-4FF6-F2B4-AE9DA9559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8" name="Freeform 132">
              <a:extLst>
                <a:ext uri="{FF2B5EF4-FFF2-40B4-BE49-F238E27FC236}">
                  <a16:creationId xmlns="" xmlns:a16="http://schemas.microsoft.com/office/drawing/2014/main" id="{90375230-0F11-897A-CD50-6D3CBF8F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9" name="Freeform 133">
              <a:extLst>
                <a:ext uri="{FF2B5EF4-FFF2-40B4-BE49-F238E27FC236}">
                  <a16:creationId xmlns="" xmlns:a16="http://schemas.microsoft.com/office/drawing/2014/main" id="{55C1DF12-42B3-913E-90DB-ADA33C93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0" name="Freeform 134">
              <a:extLst>
                <a:ext uri="{FF2B5EF4-FFF2-40B4-BE49-F238E27FC236}">
                  <a16:creationId xmlns="" xmlns:a16="http://schemas.microsoft.com/office/drawing/2014/main" id="{CF2C2720-B61D-D839-25B7-ABC38EE3F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1" name="Freeform 135">
              <a:extLst>
                <a:ext uri="{FF2B5EF4-FFF2-40B4-BE49-F238E27FC236}">
                  <a16:creationId xmlns="" xmlns:a16="http://schemas.microsoft.com/office/drawing/2014/main" id="{5C40AFCC-C623-137C-73BF-7B6A06E3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2" name="Freeform 136">
              <a:extLst>
                <a:ext uri="{FF2B5EF4-FFF2-40B4-BE49-F238E27FC236}">
                  <a16:creationId xmlns="" xmlns:a16="http://schemas.microsoft.com/office/drawing/2014/main" id="{615FECA3-65C6-897B-D4F7-ADF4A80A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3" name="Freeform 137">
              <a:extLst>
                <a:ext uri="{FF2B5EF4-FFF2-40B4-BE49-F238E27FC236}">
                  <a16:creationId xmlns="" xmlns:a16="http://schemas.microsoft.com/office/drawing/2014/main" id="{6488C4D6-2C68-CB11-9725-DD1A8B069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4" name="Freeform 138">
              <a:extLst>
                <a:ext uri="{FF2B5EF4-FFF2-40B4-BE49-F238E27FC236}">
                  <a16:creationId xmlns="" xmlns:a16="http://schemas.microsoft.com/office/drawing/2014/main" id="{728CB030-2200-38C9-55C4-FC4210B6A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5" name="Freeform 139">
              <a:extLst>
                <a:ext uri="{FF2B5EF4-FFF2-40B4-BE49-F238E27FC236}">
                  <a16:creationId xmlns="" xmlns:a16="http://schemas.microsoft.com/office/drawing/2014/main" id="{E235213A-8429-4701-11CF-86DAAEDA4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6" name="Freeform 140">
              <a:extLst>
                <a:ext uri="{FF2B5EF4-FFF2-40B4-BE49-F238E27FC236}">
                  <a16:creationId xmlns="" xmlns:a16="http://schemas.microsoft.com/office/drawing/2014/main" id="{26996128-6DA1-0ACB-297E-54B9B3C24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92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7" name="Freeform 141">
              <a:extLst>
                <a:ext uri="{FF2B5EF4-FFF2-40B4-BE49-F238E27FC236}">
                  <a16:creationId xmlns="" xmlns:a16="http://schemas.microsoft.com/office/drawing/2014/main" id="{3694CCAC-D9B3-887C-B01C-6EA174DD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8" name="Freeform 142">
              <a:extLst>
                <a:ext uri="{FF2B5EF4-FFF2-40B4-BE49-F238E27FC236}">
                  <a16:creationId xmlns="" xmlns:a16="http://schemas.microsoft.com/office/drawing/2014/main" id="{13E620C5-8182-ED97-8BB9-3011CECD1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9" name="Freeform 143">
              <a:extLst>
                <a:ext uri="{FF2B5EF4-FFF2-40B4-BE49-F238E27FC236}">
                  <a16:creationId xmlns="" xmlns:a16="http://schemas.microsoft.com/office/drawing/2014/main" id="{4B18AD8A-8054-267C-D6EF-E03D48024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sp>
        <p:nvSpPr>
          <p:cNvPr id="40" name="Subtítulo 2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/>
          <a:lstStyle/>
          <a:p>
            <a:r>
              <a:rPr lang="es-MX" b="1" dirty="0">
                <a:solidFill>
                  <a:srgbClr val="004C14"/>
                </a:solidFill>
              </a:rPr>
              <a:t>Información relacionada con riesgos laborales y medidas de control</a:t>
            </a:r>
          </a:p>
        </p:txBody>
      </p:sp>
    </p:spTree>
    <p:extLst>
      <p:ext uri="{BB962C8B-B14F-4D97-AF65-F5344CB8AC3E}">
        <p14:creationId xmlns:p14="http://schemas.microsoft.com/office/powerpoint/2010/main" val="140451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Agenda</a:t>
            </a:r>
            <a:endParaRPr lang="es-CL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20"/>
          </p:nvPr>
        </p:nvSpPr>
        <p:spPr>
          <a:xfrm>
            <a:off x="6555556" y="1225198"/>
            <a:ext cx="1199956" cy="879231"/>
          </a:xfrm>
        </p:spPr>
        <p:txBody>
          <a:bodyPr/>
          <a:lstStyle/>
          <a:p>
            <a:r>
              <a:rPr lang="es-MX" dirty="0" smtClean="0"/>
              <a:t>1</a:t>
            </a:r>
            <a:endParaRPr lang="es-CL" dirty="0"/>
          </a:p>
        </p:txBody>
      </p:sp>
      <p:sp>
        <p:nvSpPr>
          <p:cNvPr id="11" name="Marcador de texto 10"/>
          <p:cNvSpPr>
            <a:spLocks noGrp="1"/>
          </p:cNvSpPr>
          <p:nvPr>
            <p:ph type="body" sz="quarter" idx="55"/>
          </p:nvPr>
        </p:nvSpPr>
        <p:spPr>
          <a:xfrm>
            <a:off x="6555556" y="2387640"/>
            <a:ext cx="1199956" cy="879231"/>
          </a:xfrm>
        </p:spPr>
        <p:txBody>
          <a:bodyPr/>
          <a:lstStyle/>
          <a:p>
            <a:r>
              <a:rPr lang="es-MX" dirty="0" smtClean="0"/>
              <a:t>2</a:t>
            </a:r>
            <a:endParaRPr lang="es-C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>
          <a:xfrm>
            <a:off x="7189780" y="3933544"/>
            <a:ext cx="4545093" cy="446992"/>
          </a:xfrm>
        </p:spPr>
        <p:txBody>
          <a:bodyPr/>
          <a:lstStyle/>
          <a:p>
            <a:r>
              <a:rPr lang="es-MX" dirty="0"/>
              <a:t>Información, formación y capacitación de las personas trabajadoras</a:t>
            </a:r>
            <a:endParaRPr lang="es-CL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53"/>
          </p:nvPr>
        </p:nvSpPr>
        <p:spPr>
          <a:xfrm>
            <a:off x="7189780" y="2824217"/>
            <a:ext cx="4545093" cy="446992"/>
          </a:xfrm>
        </p:spPr>
        <p:txBody>
          <a:bodyPr/>
          <a:lstStyle/>
          <a:p>
            <a:r>
              <a:rPr lang="es-MX" dirty="0"/>
              <a:t>Gestión de seguridad y salud en el trabajo</a:t>
            </a:r>
            <a:endParaRPr lang="es-CL" dirty="0"/>
          </a:p>
          <a:p>
            <a:endParaRPr lang="es-CL" dirty="0"/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54"/>
          </p:nvPr>
        </p:nvSpPr>
        <p:spPr>
          <a:xfrm>
            <a:off x="7189780" y="1665053"/>
            <a:ext cx="4545093" cy="446992"/>
          </a:xfrm>
        </p:spPr>
        <p:txBody>
          <a:bodyPr/>
          <a:lstStyle/>
          <a:p>
            <a:r>
              <a:rPr lang="es-CL" dirty="0" smtClean="0"/>
              <a:t>Obligaciones de </a:t>
            </a:r>
            <a:r>
              <a:rPr lang="es-CL" dirty="0"/>
              <a:t>la entidad empleadora</a:t>
            </a:r>
          </a:p>
        </p:txBody>
      </p:sp>
      <p:sp>
        <p:nvSpPr>
          <p:cNvPr id="13" name="Marcador de texto 11"/>
          <p:cNvSpPr>
            <a:spLocks noGrp="1"/>
          </p:cNvSpPr>
          <p:nvPr>
            <p:ph type="body" sz="quarter" idx="56"/>
          </p:nvPr>
        </p:nvSpPr>
        <p:spPr>
          <a:xfrm>
            <a:off x="6555556" y="4759120"/>
            <a:ext cx="1199956" cy="879231"/>
          </a:xfrm>
        </p:spPr>
        <p:txBody>
          <a:bodyPr/>
          <a:lstStyle/>
          <a:p>
            <a:r>
              <a:rPr lang="es-MX" dirty="0" smtClean="0"/>
              <a:t>4</a:t>
            </a:r>
            <a:endParaRPr lang="es-CL" dirty="0"/>
          </a:p>
        </p:txBody>
      </p:sp>
      <p:sp>
        <p:nvSpPr>
          <p:cNvPr id="14" name="Marcador de texto 4"/>
          <p:cNvSpPr>
            <a:spLocks noGrp="1"/>
          </p:cNvSpPr>
          <p:nvPr>
            <p:ph type="body" sz="quarter" idx="16"/>
          </p:nvPr>
        </p:nvSpPr>
        <p:spPr>
          <a:xfrm>
            <a:off x="7189780" y="5125604"/>
            <a:ext cx="4545093" cy="446992"/>
          </a:xfrm>
        </p:spPr>
        <p:txBody>
          <a:bodyPr/>
          <a:lstStyle/>
          <a:p>
            <a:r>
              <a:rPr lang="es-MX" dirty="0"/>
              <a:t>Otros elementos de gestión de SST</a:t>
            </a:r>
          </a:p>
        </p:txBody>
      </p:sp>
      <p:sp>
        <p:nvSpPr>
          <p:cNvPr id="18" name="Marcador de texto 17"/>
          <p:cNvSpPr>
            <a:spLocks noGrp="1"/>
          </p:cNvSpPr>
          <p:nvPr>
            <p:ph type="body" sz="quarter" idx="56"/>
          </p:nvPr>
        </p:nvSpPr>
        <p:spPr>
          <a:xfrm>
            <a:off x="6555556" y="3661005"/>
            <a:ext cx="1199956" cy="879231"/>
          </a:xfrm>
        </p:spPr>
        <p:txBody>
          <a:bodyPr/>
          <a:lstStyle/>
          <a:p>
            <a:r>
              <a:rPr lang="es-MX" dirty="0" smtClean="0"/>
              <a:t>3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986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40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Información</a:t>
            </a:r>
            <a:r>
              <a:rPr lang="es-MX" dirty="0"/>
              <a:t>, formación y capacitación de las personas trabajadoras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339299" y="1653210"/>
            <a:ext cx="11338243" cy="2617620"/>
          </a:xfrm>
        </p:spPr>
        <p:txBody>
          <a:bodyPr/>
          <a:lstStyle/>
          <a:p>
            <a:pPr marL="0" indent="0">
              <a:buNone/>
            </a:pPr>
            <a:r>
              <a:rPr lang="es-MX" sz="1600" dirty="0" smtClean="0"/>
              <a:t>Cuando </a:t>
            </a:r>
            <a:r>
              <a:rPr lang="es-MX" sz="1600" dirty="0"/>
              <a:t>en los lugares de trabajo presten servicios dos o más entidades empleadoras, o al menos una entidad empleadora y una o más personas trabajadoras independientes, </a:t>
            </a:r>
            <a:r>
              <a:rPr lang="es-MX" sz="1600" dirty="0" smtClean="0"/>
              <a:t>deberán:</a:t>
            </a:r>
          </a:p>
          <a:p>
            <a:pPr marL="0" indent="0">
              <a:buNone/>
            </a:pPr>
            <a:endParaRPr lang="es-MX" sz="1600" dirty="0" smtClean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Coordinar </a:t>
            </a:r>
            <a:r>
              <a:rPr lang="es-MX" sz="1600" b="1" dirty="0"/>
              <a:t>y cooperar para la adecuada aplicación de las medidas de seguridad y salud </a:t>
            </a:r>
            <a:r>
              <a:rPr lang="es-MX" sz="1600" dirty="0"/>
              <a:t>que sean exigibles para la protección de las personas trabajadoras que presten servicios en dicho lugar. 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Informarse </a:t>
            </a:r>
            <a:r>
              <a:rPr lang="es-MX" sz="1600" b="1" dirty="0"/>
              <a:t>mutuamente de los riesgos laborales existentes</a:t>
            </a:r>
            <a:r>
              <a:rPr lang="es-MX" sz="1600" dirty="0"/>
              <a:t>, las medidas preventivas adoptadas y de los planes de emergencia, catástrofe o desastre que hubieren adoptado, con la finalidad que cada entidad empleadora o la persona trabajadora independiente considere la información proporcionada y las coordinaciones implementadas en la gestión de sus propios riesgos laborales. </a:t>
            </a:r>
          </a:p>
        </p:txBody>
      </p:sp>
      <p:grpSp>
        <p:nvGrpSpPr>
          <p:cNvPr id="4" name="Group 108">
            <a:extLst>
              <a:ext uri="{FF2B5EF4-FFF2-40B4-BE49-F238E27FC236}">
                <a16:creationId xmlns="" xmlns:a16="http://schemas.microsoft.com/office/drawing/2014/main" id="{6608AE74-55B4-D55A-28EB-5C92A2CC67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35283" y="5812216"/>
            <a:ext cx="742850" cy="645956"/>
            <a:chOff x="2488" y="1874"/>
            <a:chExt cx="575" cy="500"/>
          </a:xfrm>
          <a:solidFill>
            <a:schemeClr val="accent1"/>
          </a:solidFill>
        </p:grpSpPr>
        <p:sp>
          <p:nvSpPr>
            <p:cNvPr id="5" name="Freeform 109">
              <a:extLst>
                <a:ext uri="{FF2B5EF4-FFF2-40B4-BE49-F238E27FC236}">
                  <a16:creationId xmlns="" xmlns:a16="http://schemas.microsoft.com/office/drawing/2014/main" id="{159DDD7C-FE84-185D-745E-565F10F2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874"/>
              <a:ext cx="480" cy="330"/>
            </a:xfrm>
            <a:custGeom>
              <a:avLst/>
              <a:gdLst>
                <a:gd name="T0" fmla="*/ 742 w 793"/>
                <a:gd name="T1" fmla="*/ 548 h 548"/>
                <a:gd name="T2" fmla="*/ 742 w 793"/>
                <a:gd name="T3" fmla="*/ 548 h 548"/>
                <a:gd name="T4" fmla="*/ 628 w 793"/>
                <a:gd name="T5" fmla="*/ 548 h 548"/>
                <a:gd name="T6" fmla="*/ 628 w 793"/>
                <a:gd name="T7" fmla="*/ 518 h 548"/>
                <a:gd name="T8" fmla="*/ 742 w 793"/>
                <a:gd name="T9" fmla="*/ 518 h 548"/>
                <a:gd name="T10" fmla="*/ 763 w 793"/>
                <a:gd name="T11" fmla="*/ 497 h 548"/>
                <a:gd name="T12" fmla="*/ 763 w 793"/>
                <a:gd name="T13" fmla="*/ 51 h 548"/>
                <a:gd name="T14" fmla="*/ 742 w 793"/>
                <a:gd name="T15" fmla="*/ 29 h 548"/>
                <a:gd name="T16" fmla="*/ 52 w 793"/>
                <a:gd name="T17" fmla="*/ 29 h 548"/>
                <a:gd name="T18" fmla="*/ 30 w 793"/>
                <a:gd name="T19" fmla="*/ 51 h 548"/>
                <a:gd name="T20" fmla="*/ 30 w 793"/>
                <a:gd name="T21" fmla="*/ 168 h 548"/>
                <a:gd name="T22" fmla="*/ 0 w 793"/>
                <a:gd name="T23" fmla="*/ 168 h 548"/>
                <a:gd name="T24" fmla="*/ 0 w 793"/>
                <a:gd name="T25" fmla="*/ 51 h 548"/>
                <a:gd name="T26" fmla="*/ 52 w 793"/>
                <a:gd name="T27" fmla="*/ 0 h 548"/>
                <a:gd name="T28" fmla="*/ 742 w 793"/>
                <a:gd name="T29" fmla="*/ 0 h 548"/>
                <a:gd name="T30" fmla="*/ 793 w 793"/>
                <a:gd name="T31" fmla="*/ 51 h 548"/>
                <a:gd name="T32" fmla="*/ 793 w 793"/>
                <a:gd name="T33" fmla="*/ 497 h 548"/>
                <a:gd name="T34" fmla="*/ 742 w 793"/>
                <a:gd name="T35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548">
                  <a:moveTo>
                    <a:pt x="742" y="548"/>
                  </a:moveTo>
                  <a:lnTo>
                    <a:pt x="742" y="548"/>
                  </a:lnTo>
                  <a:lnTo>
                    <a:pt x="628" y="548"/>
                  </a:lnTo>
                  <a:lnTo>
                    <a:pt x="628" y="518"/>
                  </a:lnTo>
                  <a:lnTo>
                    <a:pt x="742" y="518"/>
                  </a:lnTo>
                  <a:cubicBezTo>
                    <a:pt x="754" y="518"/>
                    <a:pt x="763" y="509"/>
                    <a:pt x="763" y="497"/>
                  </a:cubicBezTo>
                  <a:lnTo>
                    <a:pt x="763" y="51"/>
                  </a:lnTo>
                  <a:cubicBezTo>
                    <a:pt x="763" y="39"/>
                    <a:pt x="754" y="29"/>
                    <a:pt x="742" y="29"/>
                  </a:cubicBezTo>
                  <a:lnTo>
                    <a:pt x="52" y="29"/>
                  </a:lnTo>
                  <a:cubicBezTo>
                    <a:pt x="40" y="29"/>
                    <a:pt x="30" y="39"/>
                    <a:pt x="30" y="51"/>
                  </a:cubicBezTo>
                  <a:lnTo>
                    <a:pt x="30" y="168"/>
                  </a:lnTo>
                  <a:lnTo>
                    <a:pt x="0" y="168"/>
                  </a:lnTo>
                  <a:lnTo>
                    <a:pt x="0" y="51"/>
                  </a:lnTo>
                  <a:cubicBezTo>
                    <a:pt x="0" y="22"/>
                    <a:pt x="23" y="0"/>
                    <a:pt x="52" y="0"/>
                  </a:cubicBezTo>
                  <a:lnTo>
                    <a:pt x="742" y="0"/>
                  </a:lnTo>
                  <a:cubicBezTo>
                    <a:pt x="770" y="0"/>
                    <a:pt x="793" y="22"/>
                    <a:pt x="793" y="51"/>
                  </a:cubicBezTo>
                  <a:lnTo>
                    <a:pt x="793" y="497"/>
                  </a:lnTo>
                  <a:cubicBezTo>
                    <a:pt x="793" y="525"/>
                    <a:pt x="770" y="548"/>
                    <a:pt x="742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" name="Freeform 110">
              <a:extLst>
                <a:ext uri="{FF2B5EF4-FFF2-40B4-BE49-F238E27FC236}">
                  <a16:creationId xmlns="" xmlns:a16="http://schemas.microsoft.com/office/drawing/2014/main" id="{0128B258-54C0-01F7-B15C-8329E8131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49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7" name="Freeform 111">
              <a:extLst>
                <a:ext uri="{FF2B5EF4-FFF2-40B4-BE49-F238E27FC236}">
                  <a16:creationId xmlns="" xmlns:a16="http://schemas.microsoft.com/office/drawing/2014/main" id="{A51F21F2-3CA4-9FA5-86B9-B1ACE6ED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160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8" name="Freeform 112">
              <a:extLst>
                <a:ext uri="{FF2B5EF4-FFF2-40B4-BE49-F238E27FC236}">
                  <a16:creationId xmlns="" xmlns:a16="http://schemas.microsoft.com/office/drawing/2014/main" id="{62650B6A-2751-99AB-31B9-A9F090826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2104"/>
              <a:ext cx="320" cy="19"/>
            </a:xfrm>
            <a:custGeom>
              <a:avLst/>
              <a:gdLst>
                <a:gd name="T0" fmla="*/ 15 w 530"/>
                <a:gd name="T1" fmla="*/ 31 h 31"/>
                <a:gd name="T2" fmla="*/ 15 w 530"/>
                <a:gd name="T3" fmla="*/ 31 h 31"/>
                <a:gd name="T4" fmla="*/ 515 w 530"/>
                <a:gd name="T5" fmla="*/ 31 h 31"/>
                <a:gd name="T6" fmla="*/ 530 w 530"/>
                <a:gd name="T7" fmla="*/ 16 h 31"/>
                <a:gd name="T8" fmla="*/ 515 w 530"/>
                <a:gd name="T9" fmla="*/ 0 h 31"/>
                <a:gd name="T10" fmla="*/ 15 w 530"/>
                <a:gd name="T11" fmla="*/ 0 h 31"/>
                <a:gd name="T12" fmla="*/ 0 w 530"/>
                <a:gd name="T13" fmla="*/ 16 h 31"/>
                <a:gd name="T14" fmla="*/ 15 w 530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31">
                  <a:moveTo>
                    <a:pt x="15" y="31"/>
                  </a:moveTo>
                  <a:lnTo>
                    <a:pt x="15" y="31"/>
                  </a:lnTo>
                  <a:lnTo>
                    <a:pt x="515" y="31"/>
                  </a:lnTo>
                  <a:cubicBezTo>
                    <a:pt x="524" y="31"/>
                    <a:pt x="530" y="24"/>
                    <a:pt x="530" y="16"/>
                  </a:cubicBezTo>
                  <a:cubicBezTo>
                    <a:pt x="530" y="7"/>
                    <a:pt x="524" y="0"/>
                    <a:pt x="51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6" y="31"/>
                    <a:pt x="15" y="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9" name="Freeform 113">
              <a:extLst>
                <a:ext uri="{FF2B5EF4-FFF2-40B4-BE49-F238E27FC236}">
                  <a16:creationId xmlns="" xmlns:a16="http://schemas.microsoft.com/office/drawing/2014/main" id="{93C8342E-48C8-CB52-A86E-ED5EE167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" y="1967"/>
              <a:ext cx="479" cy="329"/>
            </a:xfrm>
            <a:custGeom>
              <a:avLst/>
              <a:gdLst>
                <a:gd name="T0" fmla="*/ 741 w 792"/>
                <a:gd name="T1" fmla="*/ 548 h 548"/>
                <a:gd name="T2" fmla="*/ 741 w 792"/>
                <a:gd name="T3" fmla="*/ 548 h 548"/>
                <a:gd name="T4" fmla="*/ 668 w 792"/>
                <a:gd name="T5" fmla="*/ 548 h 548"/>
                <a:gd name="T6" fmla="*/ 668 w 792"/>
                <a:gd name="T7" fmla="*/ 519 h 548"/>
                <a:gd name="T8" fmla="*/ 741 w 792"/>
                <a:gd name="T9" fmla="*/ 519 h 548"/>
                <a:gd name="T10" fmla="*/ 762 w 792"/>
                <a:gd name="T11" fmla="*/ 497 h 548"/>
                <a:gd name="T12" fmla="*/ 762 w 792"/>
                <a:gd name="T13" fmla="*/ 51 h 548"/>
                <a:gd name="T14" fmla="*/ 741 w 792"/>
                <a:gd name="T15" fmla="*/ 29 h 548"/>
                <a:gd name="T16" fmla="*/ 51 w 792"/>
                <a:gd name="T17" fmla="*/ 29 h 548"/>
                <a:gd name="T18" fmla="*/ 29 w 792"/>
                <a:gd name="T19" fmla="*/ 51 h 548"/>
                <a:gd name="T20" fmla="*/ 29 w 792"/>
                <a:gd name="T21" fmla="*/ 497 h 548"/>
                <a:gd name="T22" fmla="*/ 51 w 792"/>
                <a:gd name="T23" fmla="*/ 519 h 548"/>
                <a:gd name="T24" fmla="*/ 563 w 792"/>
                <a:gd name="T25" fmla="*/ 519 h 548"/>
                <a:gd name="T26" fmla="*/ 563 w 792"/>
                <a:gd name="T27" fmla="*/ 548 h 548"/>
                <a:gd name="T28" fmla="*/ 51 w 792"/>
                <a:gd name="T29" fmla="*/ 548 h 548"/>
                <a:gd name="T30" fmla="*/ 0 w 792"/>
                <a:gd name="T31" fmla="*/ 497 h 548"/>
                <a:gd name="T32" fmla="*/ 0 w 792"/>
                <a:gd name="T33" fmla="*/ 51 h 548"/>
                <a:gd name="T34" fmla="*/ 51 w 792"/>
                <a:gd name="T35" fmla="*/ 0 h 548"/>
                <a:gd name="T36" fmla="*/ 741 w 792"/>
                <a:gd name="T37" fmla="*/ 0 h 548"/>
                <a:gd name="T38" fmla="*/ 792 w 792"/>
                <a:gd name="T39" fmla="*/ 51 h 548"/>
                <a:gd name="T40" fmla="*/ 792 w 792"/>
                <a:gd name="T41" fmla="*/ 497 h 548"/>
                <a:gd name="T42" fmla="*/ 741 w 792"/>
                <a:gd name="T43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548">
                  <a:moveTo>
                    <a:pt x="741" y="548"/>
                  </a:moveTo>
                  <a:lnTo>
                    <a:pt x="741" y="548"/>
                  </a:lnTo>
                  <a:lnTo>
                    <a:pt x="668" y="548"/>
                  </a:lnTo>
                  <a:lnTo>
                    <a:pt x="668" y="519"/>
                  </a:lnTo>
                  <a:lnTo>
                    <a:pt x="741" y="519"/>
                  </a:lnTo>
                  <a:cubicBezTo>
                    <a:pt x="753" y="519"/>
                    <a:pt x="762" y="509"/>
                    <a:pt x="762" y="497"/>
                  </a:cubicBezTo>
                  <a:lnTo>
                    <a:pt x="762" y="51"/>
                  </a:lnTo>
                  <a:cubicBezTo>
                    <a:pt x="762" y="39"/>
                    <a:pt x="753" y="29"/>
                    <a:pt x="741" y="29"/>
                  </a:cubicBezTo>
                  <a:lnTo>
                    <a:pt x="51" y="29"/>
                  </a:lnTo>
                  <a:cubicBezTo>
                    <a:pt x="39" y="29"/>
                    <a:pt x="29" y="39"/>
                    <a:pt x="29" y="51"/>
                  </a:cubicBezTo>
                  <a:lnTo>
                    <a:pt x="29" y="497"/>
                  </a:lnTo>
                  <a:cubicBezTo>
                    <a:pt x="29" y="509"/>
                    <a:pt x="39" y="519"/>
                    <a:pt x="51" y="519"/>
                  </a:cubicBezTo>
                  <a:lnTo>
                    <a:pt x="563" y="519"/>
                  </a:lnTo>
                  <a:lnTo>
                    <a:pt x="563" y="548"/>
                  </a:lnTo>
                  <a:lnTo>
                    <a:pt x="51" y="548"/>
                  </a:lnTo>
                  <a:cubicBezTo>
                    <a:pt x="23" y="548"/>
                    <a:pt x="0" y="525"/>
                    <a:pt x="0" y="497"/>
                  </a:cubicBezTo>
                  <a:lnTo>
                    <a:pt x="0" y="51"/>
                  </a:lnTo>
                  <a:cubicBezTo>
                    <a:pt x="0" y="23"/>
                    <a:pt x="23" y="0"/>
                    <a:pt x="51" y="0"/>
                  </a:cubicBezTo>
                  <a:lnTo>
                    <a:pt x="741" y="0"/>
                  </a:lnTo>
                  <a:cubicBezTo>
                    <a:pt x="769" y="0"/>
                    <a:pt x="792" y="23"/>
                    <a:pt x="792" y="51"/>
                  </a:cubicBezTo>
                  <a:lnTo>
                    <a:pt x="792" y="497"/>
                  </a:lnTo>
                  <a:cubicBezTo>
                    <a:pt x="792" y="525"/>
                    <a:pt x="769" y="548"/>
                    <a:pt x="741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1" name="Freeform 114">
              <a:extLst>
                <a:ext uri="{FF2B5EF4-FFF2-40B4-BE49-F238E27FC236}">
                  <a16:creationId xmlns="" xmlns:a16="http://schemas.microsoft.com/office/drawing/2014/main" id="{1F27F59D-C8F5-11E8-7AE5-F6006184B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4" y="2198"/>
              <a:ext cx="92" cy="90"/>
            </a:xfrm>
            <a:custGeom>
              <a:avLst/>
              <a:gdLst>
                <a:gd name="T0" fmla="*/ 76 w 151"/>
                <a:gd name="T1" fmla="*/ 150 h 150"/>
                <a:gd name="T2" fmla="*/ 76 w 151"/>
                <a:gd name="T3" fmla="*/ 150 h 150"/>
                <a:gd name="T4" fmla="*/ 0 w 151"/>
                <a:gd name="T5" fmla="*/ 75 h 150"/>
                <a:gd name="T6" fmla="*/ 76 w 151"/>
                <a:gd name="T7" fmla="*/ 0 h 150"/>
                <a:gd name="T8" fmla="*/ 151 w 151"/>
                <a:gd name="T9" fmla="*/ 75 h 150"/>
                <a:gd name="T10" fmla="*/ 76 w 151"/>
                <a:gd name="T11" fmla="*/ 150 h 150"/>
                <a:gd name="T12" fmla="*/ 76 w 151"/>
                <a:gd name="T13" fmla="*/ 35 h 150"/>
                <a:gd name="T14" fmla="*/ 76 w 151"/>
                <a:gd name="T15" fmla="*/ 35 h 150"/>
                <a:gd name="T16" fmla="*/ 36 w 151"/>
                <a:gd name="T17" fmla="*/ 75 h 150"/>
                <a:gd name="T18" fmla="*/ 76 w 151"/>
                <a:gd name="T19" fmla="*/ 114 h 150"/>
                <a:gd name="T20" fmla="*/ 115 w 151"/>
                <a:gd name="T21" fmla="*/ 75 h 150"/>
                <a:gd name="T22" fmla="*/ 76 w 151"/>
                <a:gd name="T23" fmla="*/ 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50">
                  <a:moveTo>
                    <a:pt x="76" y="150"/>
                  </a:moveTo>
                  <a:lnTo>
                    <a:pt x="76" y="150"/>
                  </a:lnTo>
                  <a:cubicBezTo>
                    <a:pt x="34" y="150"/>
                    <a:pt x="0" y="116"/>
                    <a:pt x="0" y="75"/>
                  </a:cubicBezTo>
                  <a:cubicBezTo>
                    <a:pt x="0" y="33"/>
                    <a:pt x="34" y="0"/>
                    <a:pt x="76" y="0"/>
                  </a:cubicBezTo>
                  <a:cubicBezTo>
                    <a:pt x="117" y="0"/>
                    <a:pt x="151" y="33"/>
                    <a:pt x="151" y="75"/>
                  </a:cubicBezTo>
                  <a:cubicBezTo>
                    <a:pt x="151" y="116"/>
                    <a:pt x="117" y="150"/>
                    <a:pt x="76" y="150"/>
                  </a:cubicBezTo>
                  <a:close/>
                  <a:moveTo>
                    <a:pt x="76" y="35"/>
                  </a:moveTo>
                  <a:lnTo>
                    <a:pt x="76" y="35"/>
                  </a:lnTo>
                  <a:cubicBezTo>
                    <a:pt x="54" y="35"/>
                    <a:pt x="36" y="53"/>
                    <a:pt x="36" y="75"/>
                  </a:cubicBezTo>
                  <a:cubicBezTo>
                    <a:pt x="36" y="96"/>
                    <a:pt x="54" y="114"/>
                    <a:pt x="76" y="114"/>
                  </a:cubicBezTo>
                  <a:cubicBezTo>
                    <a:pt x="97" y="114"/>
                    <a:pt x="115" y="96"/>
                    <a:pt x="115" y="75"/>
                  </a:cubicBezTo>
                  <a:cubicBezTo>
                    <a:pt x="115" y="53"/>
                    <a:pt x="97" y="35"/>
                    <a:pt x="76" y="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2" name="Freeform 115">
              <a:extLst>
                <a:ext uri="{FF2B5EF4-FFF2-40B4-BE49-F238E27FC236}">
                  <a16:creationId xmlns="" xmlns:a16="http://schemas.microsoft.com/office/drawing/2014/main" id="{B72CBE7E-A88B-5A0A-02A4-D3C6242FC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" y="2244"/>
              <a:ext cx="74" cy="130"/>
            </a:xfrm>
            <a:custGeom>
              <a:avLst/>
              <a:gdLst>
                <a:gd name="T0" fmla="*/ 122 w 122"/>
                <a:gd name="T1" fmla="*/ 0 h 217"/>
                <a:gd name="T2" fmla="*/ 122 w 122"/>
                <a:gd name="T3" fmla="*/ 0 h 217"/>
                <a:gd name="T4" fmla="*/ 122 w 122"/>
                <a:gd name="T5" fmla="*/ 217 h 217"/>
                <a:gd name="T6" fmla="*/ 61 w 122"/>
                <a:gd name="T7" fmla="*/ 169 h 217"/>
                <a:gd name="T8" fmla="*/ 0 w 122"/>
                <a:gd name="T9" fmla="*/ 217 h 217"/>
                <a:gd name="T10" fmla="*/ 0 w 122"/>
                <a:gd name="T11" fmla="*/ 0 h 217"/>
                <a:gd name="T12" fmla="*/ 29 w 122"/>
                <a:gd name="T13" fmla="*/ 30 h 217"/>
                <a:gd name="T14" fmla="*/ 29 w 122"/>
                <a:gd name="T15" fmla="*/ 156 h 217"/>
                <a:gd name="T16" fmla="*/ 61 w 122"/>
                <a:gd name="T17" fmla="*/ 131 h 217"/>
                <a:gd name="T18" fmla="*/ 93 w 122"/>
                <a:gd name="T19" fmla="*/ 156 h 217"/>
                <a:gd name="T20" fmla="*/ 93 w 122"/>
                <a:gd name="T21" fmla="*/ 30 h 217"/>
                <a:gd name="T22" fmla="*/ 122 w 122"/>
                <a:gd name="T2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217">
                  <a:moveTo>
                    <a:pt x="122" y="0"/>
                  </a:moveTo>
                  <a:lnTo>
                    <a:pt x="122" y="0"/>
                  </a:lnTo>
                  <a:lnTo>
                    <a:pt x="122" y="217"/>
                  </a:lnTo>
                  <a:lnTo>
                    <a:pt x="61" y="169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29" y="30"/>
                  </a:lnTo>
                  <a:lnTo>
                    <a:pt x="29" y="156"/>
                  </a:lnTo>
                  <a:lnTo>
                    <a:pt x="61" y="131"/>
                  </a:lnTo>
                  <a:lnTo>
                    <a:pt x="93" y="156"/>
                  </a:lnTo>
                  <a:lnTo>
                    <a:pt x="93" y="3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13" name="Group 314">
            <a:extLst>
              <a:ext uri="{FF2B5EF4-FFF2-40B4-BE49-F238E27FC236}">
                <a16:creationId xmlns="" xmlns:a16="http://schemas.microsoft.com/office/drawing/2014/main" id="{861441F7-5ED4-D5A4-95A4-6150A24198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52014" y="5761893"/>
            <a:ext cx="755769" cy="673087"/>
            <a:chOff x="4615" y="3476"/>
            <a:chExt cx="585" cy="521"/>
          </a:xfrm>
          <a:solidFill>
            <a:schemeClr val="accent1"/>
          </a:solidFill>
        </p:grpSpPr>
        <p:sp>
          <p:nvSpPr>
            <p:cNvPr id="14" name="Freeform 315">
              <a:extLst>
                <a:ext uri="{FF2B5EF4-FFF2-40B4-BE49-F238E27FC236}">
                  <a16:creationId xmlns="" xmlns:a16="http://schemas.microsoft.com/office/drawing/2014/main" id="{F31D5A6D-52F4-D290-4909-17F44912F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" y="3476"/>
              <a:ext cx="584" cy="241"/>
            </a:xfrm>
            <a:custGeom>
              <a:avLst/>
              <a:gdLst>
                <a:gd name="T0" fmla="*/ 904 w 963"/>
                <a:gd name="T1" fmla="*/ 185 h 392"/>
                <a:gd name="T2" fmla="*/ 904 w 963"/>
                <a:gd name="T3" fmla="*/ 185 h 392"/>
                <a:gd name="T4" fmla="*/ 483 w 963"/>
                <a:gd name="T5" fmla="*/ 360 h 392"/>
                <a:gd name="T6" fmla="*/ 59 w 963"/>
                <a:gd name="T7" fmla="*/ 185 h 392"/>
                <a:gd name="T8" fmla="*/ 483 w 963"/>
                <a:gd name="T9" fmla="*/ 31 h 392"/>
                <a:gd name="T10" fmla="*/ 904 w 963"/>
                <a:gd name="T11" fmla="*/ 185 h 392"/>
                <a:gd name="T12" fmla="*/ 953 w 963"/>
                <a:gd name="T13" fmla="*/ 169 h 392"/>
                <a:gd name="T14" fmla="*/ 953 w 963"/>
                <a:gd name="T15" fmla="*/ 169 h 392"/>
                <a:gd name="T16" fmla="*/ 488 w 963"/>
                <a:gd name="T17" fmla="*/ 1 h 392"/>
                <a:gd name="T18" fmla="*/ 477 w 963"/>
                <a:gd name="T19" fmla="*/ 1 h 392"/>
                <a:gd name="T20" fmla="*/ 10 w 963"/>
                <a:gd name="T21" fmla="*/ 169 h 392"/>
                <a:gd name="T22" fmla="*/ 0 w 963"/>
                <a:gd name="T23" fmla="*/ 183 h 392"/>
                <a:gd name="T24" fmla="*/ 9 w 963"/>
                <a:gd name="T25" fmla="*/ 198 h 392"/>
                <a:gd name="T26" fmla="*/ 476 w 963"/>
                <a:gd name="T27" fmla="*/ 391 h 392"/>
                <a:gd name="T28" fmla="*/ 483 w 963"/>
                <a:gd name="T29" fmla="*/ 392 h 392"/>
                <a:gd name="T30" fmla="*/ 489 w 963"/>
                <a:gd name="T31" fmla="*/ 391 h 392"/>
                <a:gd name="T32" fmla="*/ 953 w 963"/>
                <a:gd name="T33" fmla="*/ 198 h 392"/>
                <a:gd name="T34" fmla="*/ 963 w 963"/>
                <a:gd name="T35" fmla="*/ 183 h 392"/>
                <a:gd name="T36" fmla="*/ 953 w 963"/>
                <a:gd name="T37" fmla="*/ 1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3" h="392">
                  <a:moveTo>
                    <a:pt x="904" y="185"/>
                  </a:moveTo>
                  <a:lnTo>
                    <a:pt x="904" y="185"/>
                  </a:lnTo>
                  <a:lnTo>
                    <a:pt x="483" y="360"/>
                  </a:lnTo>
                  <a:lnTo>
                    <a:pt x="59" y="185"/>
                  </a:lnTo>
                  <a:lnTo>
                    <a:pt x="483" y="31"/>
                  </a:lnTo>
                  <a:lnTo>
                    <a:pt x="904" y="185"/>
                  </a:lnTo>
                  <a:close/>
                  <a:moveTo>
                    <a:pt x="953" y="169"/>
                  </a:moveTo>
                  <a:lnTo>
                    <a:pt x="953" y="169"/>
                  </a:lnTo>
                  <a:lnTo>
                    <a:pt x="488" y="1"/>
                  </a:lnTo>
                  <a:cubicBezTo>
                    <a:pt x="485" y="0"/>
                    <a:pt x="481" y="0"/>
                    <a:pt x="477" y="1"/>
                  </a:cubicBezTo>
                  <a:lnTo>
                    <a:pt x="10" y="169"/>
                  </a:lnTo>
                  <a:cubicBezTo>
                    <a:pt x="4" y="171"/>
                    <a:pt x="0" y="177"/>
                    <a:pt x="0" y="183"/>
                  </a:cubicBezTo>
                  <a:cubicBezTo>
                    <a:pt x="0" y="190"/>
                    <a:pt x="3" y="195"/>
                    <a:pt x="9" y="198"/>
                  </a:cubicBezTo>
                  <a:lnTo>
                    <a:pt x="476" y="391"/>
                  </a:lnTo>
                  <a:cubicBezTo>
                    <a:pt x="478" y="392"/>
                    <a:pt x="480" y="392"/>
                    <a:pt x="483" y="392"/>
                  </a:cubicBezTo>
                  <a:cubicBezTo>
                    <a:pt x="485" y="392"/>
                    <a:pt x="487" y="392"/>
                    <a:pt x="489" y="391"/>
                  </a:cubicBezTo>
                  <a:lnTo>
                    <a:pt x="953" y="198"/>
                  </a:lnTo>
                  <a:cubicBezTo>
                    <a:pt x="960" y="195"/>
                    <a:pt x="963" y="190"/>
                    <a:pt x="963" y="183"/>
                  </a:cubicBezTo>
                  <a:cubicBezTo>
                    <a:pt x="963" y="177"/>
                    <a:pt x="959" y="171"/>
                    <a:pt x="953" y="16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316">
              <a:extLst>
                <a:ext uri="{FF2B5EF4-FFF2-40B4-BE49-F238E27FC236}">
                  <a16:creationId xmlns="" xmlns:a16="http://schemas.microsoft.com/office/drawing/2014/main" id="{172ABA2A-5A3F-AD45-6A03-C869A78DC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" y="3617"/>
              <a:ext cx="585" cy="138"/>
            </a:xfrm>
            <a:custGeom>
              <a:avLst/>
              <a:gdLst>
                <a:gd name="T0" fmla="*/ 962 w 964"/>
                <a:gd name="T1" fmla="*/ 12 h 226"/>
                <a:gd name="T2" fmla="*/ 962 w 964"/>
                <a:gd name="T3" fmla="*/ 12 h 226"/>
                <a:gd name="T4" fmla="*/ 941 w 964"/>
                <a:gd name="T5" fmla="*/ 4 h 226"/>
                <a:gd name="T6" fmla="*/ 483 w 964"/>
                <a:gd name="T7" fmla="*/ 194 h 226"/>
                <a:gd name="T8" fmla="*/ 22 w 964"/>
                <a:gd name="T9" fmla="*/ 4 h 226"/>
                <a:gd name="T10" fmla="*/ 1 w 964"/>
                <a:gd name="T11" fmla="*/ 12 h 226"/>
                <a:gd name="T12" fmla="*/ 1 w 964"/>
                <a:gd name="T13" fmla="*/ 23 h 226"/>
                <a:gd name="T14" fmla="*/ 9 w 964"/>
                <a:gd name="T15" fmla="*/ 32 h 226"/>
                <a:gd name="T16" fmla="*/ 476 w 964"/>
                <a:gd name="T17" fmla="*/ 225 h 226"/>
                <a:gd name="T18" fmla="*/ 483 w 964"/>
                <a:gd name="T19" fmla="*/ 226 h 226"/>
                <a:gd name="T20" fmla="*/ 489 w 964"/>
                <a:gd name="T21" fmla="*/ 225 h 226"/>
                <a:gd name="T22" fmla="*/ 953 w 964"/>
                <a:gd name="T23" fmla="*/ 32 h 226"/>
                <a:gd name="T24" fmla="*/ 962 w 964"/>
                <a:gd name="T25" fmla="*/ 23 h 226"/>
                <a:gd name="T26" fmla="*/ 962 w 964"/>
                <a:gd name="T27" fmla="*/ 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4" h="226">
                  <a:moveTo>
                    <a:pt x="962" y="12"/>
                  </a:moveTo>
                  <a:lnTo>
                    <a:pt x="962" y="12"/>
                  </a:lnTo>
                  <a:cubicBezTo>
                    <a:pt x="958" y="4"/>
                    <a:pt x="949" y="0"/>
                    <a:pt x="941" y="4"/>
                  </a:cubicBezTo>
                  <a:lnTo>
                    <a:pt x="483" y="194"/>
                  </a:lnTo>
                  <a:lnTo>
                    <a:pt x="22" y="4"/>
                  </a:lnTo>
                  <a:cubicBezTo>
                    <a:pt x="14" y="0"/>
                    <a:pt x="4" y="4"/>
                    <a:pt x="1" y="12"/>
                  </a:cubicBezTo>
                  <a:cubicBezTo>
                    <a:pt x="0" y="15"/>
                    <a:pt x="0" y="20"/>
                    <a:pt x="1" y="23"/>
                  </a:cubicBezTo>
                  <a:cubicBezTo>
                    <a:pt x="2" y="27"/>
                    <a:pt x="5" y="30"/>
                    <a:pt x="9" y="32"/>
                  </a:cubicBezTo>
                  <a:lnTo>
                    <a:pt x="476" y="225"/>
                  </a:lnTo>
                  <a:cubicBezTo>
                    <a:pt x="478" y="226"/>
                    <a:pt x="480" y="226"/>
                    <a:pt x="483" y="226"/>
                  </a:cubicBezTo>
                  <a:cubicBezTo>
                    <a:pt x="485" y="226"/>
                    <a:pt x="487" y="226"/>
                    <a:pt x="489" y="225"/>
                  </a:cubicBezTo>
                  <a:lnTo>
                    <a:pt x="953" y="32"/>
                  </a:lnTo>
                  <a:cubicBezTo>
                    <a:pt x="957" y="30"/>
                    <a:pt x="961" y="27"/>
                    <a:pt x="962" y="23"/>
                  </a:cubicBezTo>
                  <a:cubicBezTo>
                    <a:pt x="964" y="20"/>
                    <a:pt x="964" y="15"/>
                    <a:pt x="962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6" name="Freeform 317">
              <a:extLst>
                <a:ext uri="{FF2B5EF4-FFF2-40B4-BE49-F238E27FC236}">
                  <a16:creationId xmlns="" xmlns:a16="http://schemas.microsoft.com/office/drawing/2014/main" id="{2169899D-3687-7326-462E-6D5387E8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" y="3707"/>
              <a:ext cx="58" cy="137"/>
            </a:xfrm>
            <a:custGeom>
              <a:avLst/>
              <a:gdLst>
                <a:gd name="T0" fmla="*/ 79 w 95"/>
                <a:gd name="T1" fmla="*/ 0 h 223"/>
                <a:gd name="T2" fmla="*/ 79 w 95"/>
                <a:gd name="T3" fmla="*/ 0 h 223"/>
                <a:gd name="T4" fmla="*/ 63 w 95"/>
                <a:gd name="T5" fmla="*/ 15 h 223"/>
                <a:gd name="T6" fmla="*/ 63 w 95"/>
                <a:gd name="T7" fmla="*/ 106 h 223"/>
                <a:gd name="T8" fmla="*/ 7 w 95"/>
                <a:gd name="T9" fmla="*/ 195 h 223"/>
                <a:gd name="T10" fmla="*/ 1 w 95"/>
                <a:gd name="T11" fmla="*/ 206 h 223"/>
                <a:gd name="T12" fmla="*/ 4 w 95"/>
                <a:gd name="T13" fmla="*/ 217 h 223"/>
                <a:gd name="T14" fmla="*/ 17 w 95"/>
                <a:gd name="T15" fmla="*/ 223 h 223"/>
                <a:gd name="T16" fmla="*/ 26 w 95"/>
                <a:gd name="T17" fmla="*/ 220 h 223"/>
                <a:gd name="T18" fmla="*/ 95 w 95"/>
                <a:gd name="T19" fmla="*/ 106 h 223"/>
                <a:gd name="T20" fmla="*/ 95 w 95"/>
                <a:gd name="T21" fmla="*/ 15 h 223"/>
                <a:gd name="T22" fmla="*/ 79 w 95"/>
                <a:gd name="T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223">
                  <a:moveTo>
                    <a:pt x="79" y="0"/>
                  </a:moveTo>
                  <a:lnTo>
                    <a:pt x="79" y="0"/>
                  </a:lnTo>
                  <a:cubicBezTo>
                    <a:pt x="70" y="0"/>
                    <a:pt x="63" y="7"/>
                    <a:pt x="63" y="15"/>
                  </a:cubicBezTo>
                  <a:lnTo>
                    <a:pt x="63" y="106"/>
                  </a:lnTo>
                  <a:cubicBezTo>
                    <a:pt x="63" y="138"/>
                    <a:pt x="44" y="169"/>
                    <a:pt x="7" y="195"/>
                  </a:cubicBezTo>
                  <a:cubicBezTo>
                    <a:pt x="4" y="198"/>
                    <a:pt x="1" y="201"/>
                    <a:pt x="1" y="206"/>
                  </a:cubicBezTo>
                  <a:cubicBezTo>
                    <a:pt x="0" y="210"/>
                    <a:pt x="1" y="214"/>
                    <a:pt x="4" y="217"/>
                  </a:cubicBezTo>
                  <a:cubicBezTo>
                    <a:pt x="7" y="221"/>
                    <a:pt x="12" y="223"/>
                    <a:pt x="17" y="223"/>
                  </a:cubicBezTo>
                  <a:cubicBezTo>
                    <a:pt x="20" y="223"/>
                    <a:pt x="24" y="222"/>
                    <a:pt x="26" y="220"/>
                  </a:cubicBezTo>
                  <a:cubicBezTo>
                    <a:pt x="71" y="188"/>
                    <a:pt x="95" y="148"/>
                    <a:pt x="95" y="106"/>
                  </a:cubicBezTo>
                  <a:lnTo>
                    <a:pt x="95" y="15"/>
                  </a:lnTo>
                  <a:cubicBezTo>
                    <a:pt x="95" y="7"/>
                    <a:pt x="88" y="0"/>
                    <a:pt x="7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318">
              <a:extLst>
                <a:ext uri="{FF2B5EF4-FFF2-40B4-BE49-F238E27FC236}">
                  <a16:creationId xmlns="" xmlns:a16="http://schemas.microsoft.com/office/drawing/2014/main" id="{88C5D5A8-73EB-9179-3ABA-0C99C299E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" y="3688"/>
              <a:ext cx="310" cy="197"/>
            </a:xfrm>
            <a:custGeom>
              <a:avLst/>
              <a:gdLst>
                <a:gd name="T0" fmla="*/ 511 w 512"/>
                <a:gd name="T1" fmla="*/ 267 h 320"/>
                <a:gd name="T2" fmla="*/ 511 w 512"/>
                <a:gd name="T3" fmla="*/ 267 h 320"/>
                <a:gd name="T4" fmla="*/ 490 w 512"/>
                <a:gd name="T5" fmla="*/ 259 h 320"/>
                <a:gd name="T6" fmla="*/ 338 w 512"/>
                <a:gd name="T7" fmla="*/ 288 h 320"/>
                <a:gd name="T8" fmla="*/ 338 w 512"/>
                <a:gd name="T9" fmla="*/ 154 h 320"/>
                <a:gd name="T10" fmla="*/ 322 w 512"/>
                <a:gd name="T11" fmla="*/ 138 h 320"/>
                <a:gd name="T12" fmla="*/ 305 w 512"/>
                <a:gd name="T13" fmla="*/ 154 h 320"/>
                <a:gd name="T14" fmla="*/ 305 w 512"/>
                <a:gd name="T15" fmla="*/ 289 h 320"/>
                <a:gd name="T16" fmla="*/ 32 w 512"/>
                <a:gd name="T17" fmla="*/ 137 h 320"/>
                <a:gd name="T18" fmla="*/ 32 w 512"/>
                <a:gd name="T19" fmla="*/ 16 h 320"/>
                <a:gd name="T20" fmla="*/ 16 w 512"/>
                <a:gd name="T21" fmla="*/ 0 h 320"/>
                <a:gd name="T22" fmla="*/ 0 w 512"/>
                <a:gd name="T23" fmla="*/ 16 h 320"/>
                <a:gd name="T24" fmla="*/ 0 w 512"/>
                <a:gd name="T25" fmla="*/ 137 h 320"/>
                <a:gd name="T26" fmla="*/ 319 w 512"/>
                <a:gd name="T27" fmla="*/ 320 h 320"/>
                <a:gd name="T28" fmla="*/ 322 w 512"/>
                <a:gd name="T29" fmla="*/ 320 h 320"/>
                <a:gd name="T30" fmla="*/ 502 w 512"/>
                <a:gd name="T31" fmla="*/ 287 h 320"/>
                <a:gd name="T32" fmla="*/ 511 w 512"/>
                <a:gd name="T33" fmla="*/ 279 h 320"/>
                <a:gd name="T34" fmla="*/ 511 w 512"/>
                <a:gd name="T35" fmla="*/ 267 h 320"/>
                <a:gd name="T36" fmla="*/ 511 w 512"/>
                <a:gd name="T37" fmla="*/ 26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320">
                  <a:moveTo>
                    <a:pt x="511" y="267"/>
                  </a:moveTo>
                  <a:lnTo>
                    <a:pt x="511" y="267"/>
                  </a:lnTo>
                  <a:cubicBezTo>
                    <a:pt x="507" y="259"/>
                    <a:pt x="498" y="255"/>
                    <a:pt x="490" y="259"/>
                  </a:cubicBezTo>
                  <a:cubicBezTo>
                    <a:pt x="445" y="276"/>
                    <a:pt x="393" y="287"/>
                    <a:pt x="338" y="288"/>
                  </a:cubicBezTo>
                  <a:lnTo>
                    <a:pt x="338" y="154"/>
                  </a:lnTo>
                  <a:cubicBezTo>
                    <a:pt x="338" y="145"/>
                    <a:pt x="330" y="138"/>
                    <a:pt x="322" y="138"/>
                  </a:cubicBezTo>
                  <a:cubicBezTo>
                    <a:pt x="313" y="138"/>
                    <a:pt x="305" y="145"/>
                    <a:pt x="305" y="154"/>
                  </a:cubicBezTo>
                  <a:lnTo>
                    <a:pt x="305" y="289"/>
                  </a:lnTo>
                  <a:cubicBezTo>
                    <a:pt x="154" y="285"/>
                    <a:pt x="32" y="217"/>
                    <a:pt x="32" y="137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37"/>
                  </a:lnTo>
                  <a:cubicBezTo>
                    <a:pt x="0" y="238"/>
                    <a:pt x="143" y="320"/>
                    <a:pt x="319" y="320"/>
                  </a:cubicBezTo>
                  <a:lnTo>
                    <a:pt x="322" y="320"/>
                  </a:lnTo>
                  <a:cubicBezTo>
                    <a:pt x="387" y="320"/>
                    <a:pt x="449" y="308"/>
                    <a:pt x="502" y="287"/>
                  </a:cubicBezTo>
                  <a:cubicBezTo>
                    <a:pt x="506" y="286"/>
                    <a:pt x="509" y="283"/>
                    <a:pt x="511" y="279"/>
                  </a:cubicBezTo>
                  <a:cubicBezTo>
                    <a:pt x="512" y="275"/>
                    <a:pt x="512" y="271"/>
                    <a:pt x="511" y="267"/>
                  </a:cubicBezTo>
                  <a:lnTo>
                    <a:pt x="511" y="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8" name="Freeform 319">
              <a:extLst>
                <a:ext uri="{FF2B5EF4-FFF2-40B4-BE49-F238E27FC236}">
                  <a16:creationId xmlns="" xmlns:a16="http://schemas.microsoft.com/office/drawing/2014/main" id="{A0928728-B449-CE5E-F92B-06A61AAF5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9" y="3569"/>
              <a:ext cx="213" cy="371"/>
            </a:xfrm>
            <a:custGeom>
              <a:avLst/>
              <a:gdLst>
                <a:gd name="T0" fmla="*/ 62 w 350"/>
                <a:gd name="T1" fmla="*/ 31 h 604"/>
                <a:gd name="T2" fmla="*/ 62 w 350"/>
                <a:gd name="T3" fmla="*/ 31 h 604"/>
                <a:gd name="T4" fmla="*/ 92 w 350"/>
                <a:gd name="T5" fmla="*/ 44 h 604"/>
                <a:gd name="T6" fmla="*/ 62 w 350"/>
                <a:gd name="T7" fmla="*/ 57 h 604"/>
                <a:gd name="T8" fmla="*/ 32 w 350"/>
                <a:gd name="T9" fmla="*/ 44 h 604"/>
                <a:gd name="T10" fmla="*/ 62 w 350"/>
                <a:gd name="T11" fmla="*/ 31 h 604"/>
                <a:gd name="T12" fmla="*/ 286 w 350"/>
                <a:gd name="T13" fmla="*/ 558 h 604"/>
                <a:gd name="T14" fmla="*/ 286 w 350"/>
                <a:gd name="T15" fmla="*/ 558 h 604"/>
                <a:gd name="T16" fmla="*/ 302 w 350"/>
                <a:gd name="T17" fmla="*/ 543 h 604"/>
                <a:gd name="T18" fmla="*/ 317 w 350"/>
                <a:gd name="T19" fmla="*/ 558 h 604"/>
                <a:gd name="T20" fmla="*/ 302 w 350"/>
                <a:gd name="T21" fmla="*/ 573 h 604"/>
                <a:gd name="T22" fmla="*/ 286 w 350"/>
                <a:gd name="T23" fmla="*/ 558 h 604"/>
                <a:gd name="T24" fmla="*/ 286 w 350"/>
                <a:gd name="T25" fmla="*/ 515 h 604"/>
                <a:gd name="T26" fmla="*/ 286 w 350"/>
                <a:gd name="T27" fmla="*/ 515 h 604"/>
                <a:gd name="T28" fmla="*/ 254 w 350"/>
                <a:gd name="T29" fmla="*/ 558 h 604"/>
                <a:gd name="T30" fmla="*/ 302 w 350"/>
                <a:gd name="T31" fmla="*/ 604 h 604"/>
                <a:gd name="T32" fmla="*/ 350 w 350"/>
                <a:gd name="T33" fmla="*/ 558 h 604"/>
                <a:gd name="T34" fmla="*/ 318 w 350"/>
                <a:gd name="T35" fmla="*/ 515 h 604"/>
                <a:gd name="T36" fmla="*/ 318 w 350"/>
                <a:gd name="T37" fmla="*/ 126 h 604"/>
                <a:gd name="T38" fmla="*/ 307 w 350"/>
                <a:gd name="T39" fmla="*/ 111 h 604"/>
                <a:gd name="T40" fmla="*/ 123 w 350"/>
                <a:gd name="T41" fmla="*/ 52 h 604"/>
                <a:gd name="T42" fmla="*/ 125 w 350"/>
                <a:gd name="T43" fmla="*/ 44 h 604"/>
                <a:gd name="T44" fmla="*/ 62 w 350"/>
                <a:gd name="T45" fmla="*/ 0 h 604"/>
                <a:gd name="T46" fmla="*/ 0 w 350"/>
                <a:gd name="T47" fmla="*/ 44 h 604"/>
                <a:gd name="T48" fmla="*/ 62 w 350"/>
                <a:gd name="T49" fmla="*/ 88 h 604"/>
                <a:gd name="T50" fmla="*/ 102 w 350"/>
                <a:gd name="T51" fmla="*/ 78 h 604"/>
                <a:gd name="T52" fmla="*/ 104 w 350"/>
                <a:gd name="T53" fmla="*/ 79 h 604"/>
                <a:gd name="T54" fmla="*/ 286 w 350"/>
                <a:gd name="T55" fmla="*/ 137 h 604"/>
                <a:gd name="T56" fmla="*/ 286 w 350"/>
                <a:gd name="T57" fmla="*/ 51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0" h="604">
                  <a:moveTo>
                    <a:pt x="62" y="31"/>
                  </a:moveTo>
                  <a:lnTo>
                    <a:pt x="62" y="31"/>
                  </a:lnTo>
                  <a:cubicBezTo>
                    <a:pt x="81" y="31"/>
                    <a:pt x="92" y="39"/>
                    <a:pt x="92" y="44"/>
                  </a:cubicBezTo>
                  <a:cubicBezTo>
                    <a:pt x="92" y="48"/>
                    <a:pt x="81" y="57"/>
                    <a:pt x="62" y="57"/>
                  </a:cubicBezTo>
                  <a:cubicBezTo>
                    <a:pt x="44" y="57"/>
                    <a:pt x="32" y="48"/>
                    <a:pt x="32" y="44"/>
                  </a:cubicBezTo>
                  <a:cubicBezTo>
                    <a:pt x="32" y="39"/>
                    <a:pt x="44" y="31"/>
                    <a:pt x="62" y="31"/>
                  </a:cubicBezTo>
                  <a:close/>
                  <a:moveTo>
                    <a:pt x="286" y="558"/>
                  </a:moveTo>
                  <a:lnTo>
                    <a:pt x="286" y="558"/>
                  </a:lnTo>
                  <a:cubicBezTo>
                    <a:pt x="286" y="550"/>
                    <a:pt x="293" y="543"/>
                    <a:pt x="302" y="543"/>
                  </a:cubicBezTo>
                  <a:cubicBezTo>
                    <a:pt x="310" y="543"/>
                    <a:pt x="317" y="550"/>
                    <a:pt x="317" y="558"/>
                  </a:cubicBezTo>
                  <a:cubicBezTo>
                    <a:pt x="317" y="566"/>
                    <a:pt x="310" y="573"/>
                    <a:pt x="302" y="573"/>
                  </a:cubicBezTo>
                  <a:cubicBezTo>
                    <a:pt x="293" y="573"/>
                    <a:pt x="286" y="566"/>
                    <a:pt x="286" y="558"/>
                  </a:cubicBezTo>
                  <a:close/>
                  <a:moveTo>
                    <a:pt x="286" y="515"/>
                  </a:moveTo>
                  <a:lnTo>
                    <a:pt x="286" y="515"/>
                  </a:lnTo>
                  <a:cubicBezTo>
                    <a:pt x="267" y="521"/>
                    <a:pt x="254" y="539"/>
                    <a:pt x="254" y="558"/>
                  </a:cubicBezTo>
                  <a:cubicBezTo>
                    <a:pt x="254" y="584"/>
                    <a:pt x="275" y="604"/>
                    <a:pt x="302" y="604"/>
                  </a:cubicBezTo>
                  <a:cubicBezTo>
                    <a:pt x="328" y="604"/>
                    <a:pt x="350" y="584"/>
                    <a:pt x="350" y="558"/>
                  </a:cubicBezTo>
                  <a:cubicBezTo>
                    <a:pt x="350" y="539"/>
                    <a:pt x="337" y="522"/>
                    <a:pt x="318" y="515"/>
                  </a:cubicBezTo>
                  <a:lnTo>
                    <a:pt x="318" y="126"/>
                  </a:lnTo>
                  <a:cubicBezTo>
                    <a:pt x="318" y="119"/>
                    <a:pt x="314" y="113"/>
                    <a:pt x="307" y="111"/>
                  </a:cubicBezTo>
                  <a:lnTo>
                    <a:pt x="123" y="52"/>
                  </a:lnTo>
                  <a:cubicBezTo>
                    <a:pt x="124" y="49"/>
                    <a:pt x="125" y="46"/>
                    <a:pt x="125" y="44"/>
                  </a:cubicBezTo>
                  <a:cubicBezTo>
                    <a:pt x="125" y="19"/>
                    <a:pt x="97" y="0"/>
                    <a:pt x="62" y="0"/>
                  </a:cubicBezTo>
                  <a:cubicBezTo>
                    <a:pt x="27" y="0"/>
                    <a:pt x="0" y="19"/>
                    <a:pt x="0" y="44"/>
                  </a:cubicBezTo>
                  <a:cubicBezTo>
                    <a:pt x="0" y="68"/>
                    <a:pt x="27" y="88"/>
                    <a:pt x="62" y="88"/>
                  </a:cubicBezTo>
                  <a:cubicBezTo>
                    <a:pt x="77" y="88"/>
                    <a:pt x="91" y="84"/>
                    <a:pt x="102" y="78"/>
                  </a:cubicBezTo>
                  <a:cubicBezTo>
                    <a:pt x="102" y="78"/>
                    <a:pt x="103" y="78"/>
                    <a:pt x="104" y="79"/>
                  </a:cubicBezTo>
                  <a:lnTo>
                    <a:pt x="286" y="137"/>
                  </a:lnTo>
                  <a:lnTo>
                    <a:pt x="286" y="5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320">
              <a:extLst>
                <a:ext uri="{FF2B5EF4-FFF2-40B4-BE49-F238E27FC236}">
                  <a16:creationId xmlns="" xmlns:a16="http://schemas.microsoft.com/office/drawing/2014/main" id="{57266A7E-239B-25A8-901E-7E6C8A39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3" y="3950"/>
              <a:ext cx="19" cy="46"/>
            </a:xfrm>
            <a:custGeom>
              <a:avLst/>
              <a:gdLst>
                <a:gd name="T0" fmla="*/ 16 w 32"/>
                <a:gd name="T1" fmla="*/ 0 h 76"/>
                <a:gd name="T2" fmla="*/ 16 w 32"/>
                <a:gd name="T3" fmla="*/ 0 h 76"/>
                <a:gd name="T4" fmla="*/ 0 w 32"/>
                <a:gd name="T5" fmla="*/ 16 h 76"/>
                <a:gd name="T6" fmla="*/ 0 w 32"/>
                <a:gd name="T7" fmla="*/ 61 h 76"/>
                <a:gd name="T8" fmla="*/ 16 w 32"/>
                <a:gd name="T9" fmla="*/ 76 h 76"/>
                <a:gd name="T10" fmla="*/ 32 w 32"/>
                <a:gd name="T11" fmla="*/ 61 h 76"/>
                <a:gd name="T12" fmla="*/ 32 w 32"/>
                <a:gd name="T13" fmla="*/ 16 h 76"/>
                <a:gd name="T14" fmla="*/ 16 w 3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6">
                  <a:moveTo>
                    <a:pt x="16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61"/>
                  </a:lnTo>
                  <a:cubicBezTo>
                    <a:pt x="0" y="70"/>
                    <a:pt x="7" y="76"/>
                    <a:pt x="16" y="76"/>
                  </a:cubicBezTo>
                  <a:cubicBezTo>
                    <a:pt x="25" y="76"/>
                    <a:pt x="32" y="70"/>
                    <a:pt x="32" y="61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0" name="Freeform 321">
              <a:extLst>
                <a:ext uri="{FF2B5EF4-FFF2-40B4-BE49-F238E27FC236}">
                  <a16:creationId xmlns="" xmlns:a16="http://schemas.microsoft.com/office/drawing/2014/main" id="{82D0246D-4714-361F-0A13-FFB46CE7D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3940"/>
              <a:ext cx="31" cy="57"/>
            </a:xfrm>
            <a:custGeom>
              <a:avLst/>
              <a:gdLst>
                <a:gd name="T0" fmla="*/ 39 w 51"/>
                <a:gd name="T1" fmla="*/ 2 h 93"/>
                <a:gd name="T2" fmla="*/ 39 w 51"/>
                <a:gd name="T3" fmla="*/ 2 h 93"/>
                <a:gd name="T4" fmla="*/ 19 w 51"/>
                <a:gd name="T5" fmla="*/ 13 h 93"/>
                <a:gd name="T6" fmla="*/ 1 w 51"/>
                <a:gd name="T7" fmla="*/ 73 h 93"/>
                <a:gd name="T8" fmla="*/ 3 w 51"/>
                <a:gd name="T9" fmla="*/ 84 h 93"/>
                <a:gd name="T10" fmla="*/ 12 w 51"/>
                <a:gd name="T11" fmla="*/ 92 h 93"/>
                <a:gd name="T12" fmla="*/ 17 w 51"/>
                <a:gd name="T13" fmla="*/ 93 h 93"/>
                <a:gd name="T14" fmla="*/ 32 w 51"/>
                <a:gd name="T15" fmla="*/ 81 h 93"/>
                <a:gd name="T16" fmla="*/ 50 w 51"/>
                <a:gd name="T17" fmla="*/ 21 h 93"/>
                <a:gd name="T18" fmla="*/ 49 w 51"/>
                <a:gd name="T19" fmla="*/ 10 h 93"/>
                <a:gd name="T20" fmla="*/ 39 w 51"/>
                <a:gd name="T2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39" y="2"/>
                  </a:moveTo>
                  <a:lnTo>
                    <a:pt x="39" y="2"/>
                  </a:lnTo>
                  <a:cubicBezTo>
                    <a:pt x="30" y="0"/>
                    <a:pt x="22" y="5"/>
                    <a:pt x="19" y="13"/>
                  </a:cubicBezTo>
                  <a:lnTo>
                    <a:pt x="1" y="73"/>
                  </a:lnTo>
                  <a:cubicBezTo>
                    <a:pt x="0" y="77"/>
                    <a:pt x="1" y="81"/>
                    <a:pt x="3" y="84"/>
                  </a:cubicBezTo>
                  <a:cubicBezTo>
                    <a:pt x="5" y="88"/>
                    <a:pt x="8" y="91"/>
                    <a:pt x="12" y="92"/>
                  </a:cubicBezTo>
                  <a:cubicBezTo>
                    <a:pt x="14" y="92"/>
                    <a:pt x="15" y="93"/>
                    <a:pt x="17" y="93"/>
                  </a:cubicBezTo>
                  <a:cubicBezTo>
                    <a:pt x="24" y="93"/>
                    <a:pt x="30" y="88"/>
                    <a:pt x="32" y="81"/>
                  </a:cubicBezTo>
                  <a:lnTo>
                    <a:pt x="50" y="21"/>
                  </a:lnTo>
                  <a:cubicBezTo>
                    <a:pt x="51" y="18"/>
                    <a:pt x="51" y="13"/>
                    <a:pt x="49" y="10"/>
                  </a:cubicBezTo>
                  <a:cubicBezTo>
                    <a:pt x="46" y="6"/>
                    <a:pt x="43" y="3"/>
                    <a:pt x="3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1" name="Freeform 322">
              <a:extLst>
                <a:ext uri="{FF2B5EF4-FFF2-40B4-BE49-F238E27FC236}">
                  <a16:creationId xmlns="" xmlns:a16="http://schemas.microsoft.com/office/drawing/2014/main" id="{F417A44C-BB6D-0847-802C-C59A1151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" y="3940"/>
              <a:ext cx="31" cy="56"/>
            </a:xfrm>
            <a:custGeom>
              <a:avLst/>
              <a:gdLst>
                <a:gd name="T0" fmla="*/ 50 w 51"/>
                <a:gd name="T1" fmla="*/ 73 h 92"/>
                <a:gd name="T2" fmla="*/ 50 w 51"/>
                <a:gd name="T3" fmla="*/ 73 h 92"/>
                <a:gd name="T4" fmla="*/ 32 w 51"/>
                <a:gd name="T5" fmla="*/ 13 h 92"/>
                <a:gd name="T6" fmla="*/ 13 w 51"/>
                <a:gd name="T7" fmla="*/ 2 h 92"/>
                <a:gd name="T8" fmla="*/ 3 w 51"/>
                <a:gd name="T9" fmla="*/ 10 h 92"/>
                <a:gd name="T10" fmla="*/ 1 w 51"/>
                <a:gd name="T11" fmla="*/ 21 h 92"/>
                <a:gd name="T12" fmla="*/ 19 w 51"/>
                <a:gd name="T13" fmla="*/ 81 h 92"/>
                <a:gd name="T14" fmla="*/ 35 w 51"/>
                <a:gd name="T15" fmla="*/ 92 h 92"/>
                <a:gd name="T16" fmla="*/ 39 w 51"/>
                <a:gd name="T17" fmla="*/ 92 h 92"/>
                <a:gd name="T18" fmla="*/ 49 w 51"/>
                <a:gd name="T19" fmla="*/ 84 h 92"/>
                <a:gd name="T20" fmla="*/ 50 w 51"/>
                <a:gd name="T21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2">
                  <a:moveTo>
                    <a:pt x="50" y="73"/>
                  </a:moveTo>
                  <a:lnTo>
                    <a:pt x="50" y="73"/>
                  </a:lnTo>
                  <a:lnTo>
                    <a:pt x="32" y="13"/>
                  </a:lnTo>
                  <a:cubicBezTo>
                    <a:pt x="30" y="5"/>
                    <a:pt x="21" y="0"/>
                    <a:pt x="13" y="2"/>
                  </a:cubicBezTo>
                  <a:cubicBezTo>
                    <a:pt x="8" y="3"/>
                    <a:pt x="5" y="6"/>
                    <a:pt x="3" y="10"/>
                  </a:cubicBezTo>
                  <a:cubicBezTo>
                    <a:pt x="1" y="13"/>
                    <a:pt x="0" y="18"/>
                    <a:pt x="1" y="21"/>
                  </a:cubicBezTo>
                  <a:lnTo>
                    <a:pt x="19" y="81"/>
                  </a:lnTo>
                  <a:cubicBezTo>
                    <a:pt x="21" y="88"/>
                    <a:pt x="27" y="92"/>
                    <a:pt x="35" y="92"/>
                  </a:cubicBezTo>
                  <a:cubicBezTo>
                    <a:pt x="36" y="92"/>
                    <a:pt x="37" y="92"/>
                    <a:pt x="39" y="92"/>
                  </a:cubicBezTo>
                  <a:cubicBezTo>
                    <a:pt x="43" y="91"/>
                    <a:pt x="47" y="88"/>
                    <a:pt x="49" y="84"/>
                  </a:cubicBezTo>
                  <a:cubicBezTo>
                    <a:pt x="51" y="81"/>
                    <a:pt x="51" y="77"/>
                    <a:pt x="50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22" name="Group 126">
            <a:extLst>
              <a:ext uri="{FF2B5EF4-FFF2-40B4-BE49-F238E27FC236}">
                <a16:creationId xmlns="" xmlns:a16="http://schemas.microsoft.com/office/drawing/2014/main" id="{94F5AF3A-3D24-4CFB-72C7-3FA79A0115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0707" y="5742514"/>
            <a:ext cx="581361" cy="581361"/>
            <a:chOff x="3977" y="1837"/>
            <a:chExt cx="450" cy="450"/>
          </a:xfrm>
          <a:solidFill>
            <a:schemeClr val="accent1"/>
          </a:solidFill>
        </p:grpSpPr>
        <p:sp>
          <p:nvSpPr>
            <p:cNvPr id="23" name="Freeform 127">
              <a:extLst>
                <a:ext uri="{FF2B5EF4-FFF2-40B4-BE49-F238E27FC236}">
                  <a16:creationId xmlns="" xmlns:a16="http://schemas.microsoft.com/office/drawing/2014/main" id="{57B577E0-66A3-6AB4-E17A-FFF94AAE8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" y="1837"/>
              <a:ext cx="450" cy="450"/>
            </a:xfrm>
            <a:custGeom>
              <a:avLst/>
              <a:gdLst>
                <a:gd name="T0" fmla="*/ 570 w 736"/>
                <a:gd name="T1" fmla="*/ 97 h 736"/>
                <a:gd name="T2" fmla="*/ 570 w 736"/>
                <a:gd name="T3" fmla="*/ 97 h 736"/>
                <a:gd name="T4" fmla="*/ 570 w 736"/>
                <a:gd name="T5" fmla="*/ 149 h 736"/>
                <a:gd name="T6" fmla="*/ 586 w 736"/>
                <a:gd name="T7" fmla="*/ 165 h 736"/>
                <a:gd name="T8" fmla="*/ 602 w 736"/>
                <a:gd name="T9" fmla="*/ 149 h 736"/>
                <a:gd name="T10" fmla="*/ 602 w 736"/>
                <a:gd name="T11" fmla="*/ 97 h 736"/>
                <a:gd name="T12" fmla="*/ 670 w 736"/>
                <a:gd name="T13" fmla="*/ 97 h 736"/>
                <a:gd name="T14" fmla="*/ 705 w 736"/>
                <a:gd name="T15" fmla="*/ 132 h 736"/>
                <a:gd name="T16" fmla="*/ 705 w 736"/>
                <a:gd name="T17" fmla="*/ 234 h 736"/>
                <a:gd name="T18" fmla="*/ 31 w 736"/>
                <a:gd name="T19" fmla="*/ 234 h 736"/>
                <a:gd name="T20" fmla="*/ 31 w 736"/>
                <a:gd name="T21" fmla="*/ 132 h 736"/>
                <a:gd name="T22" fmla="*/ 65 w 736"/>
                <a:gd name="T23" fmla="*/ 97 h 736"/>
                <a:gd name="T24" fmla="*/ 134 w 736"/>
                <a:gd name="T25" fmla="*/ 97 h 736"/>
                <a:gd name="T26" fmla="*/ 134 w 736"/>
                <a:gd name="T27" fmla="*/ 149 h 736"/>
                <a:gd name="T28" fmla="*/ 149 w 736"/>
                <a:gd name="T29" fmla="*/ 165 h 736"/>
                <a:gd name="T30" fmla="*/ 165 w 736"/>
                <a:gd name="T31" fmla="*/ 149 h 736"/>
                <a:gd name="T32" fmla="*/ 165 w 736"/>
                <a:gd name="T33" fmla="*/ 97 h 736"/>
                <a:gd name="T34" fmla="*/ 570 w 736"/>
                <a:gd name="T35" fmla="*/ 97 h 736"/>
                <a:gd name="T36" fmla="*/ 705 w 736"/>
                <a:gd name="T37" fmla="*/ 670 h 736"/>
                <a:gd name="T38" fmla="*/ 705 w 736"/>
                <a:gd name="T39" fmla="*/ 670 h 736"/>
                <a:gd name="T40" fmla="*/ 670 w 736"/>
                <a:gd name="T41" fmla="*/ 704 h 736"/>
                <a:gd name="T42" fmla="*/ 65 w 736"/>
                <a:gd name="T43" fmla="*/ 704 h 736"/>
                <a:gd name="T44" fmla="*/ 31 w 736"/>
                <a:gd name="T45" fmla="*/ 670 h 736"/>
                <a:gd name="T46" fmla="*/ 31 w 736"/>
                <a:gd name="T47" fmla="*/ 265 h 736"/>
                <a:gd name="T48" fmla="*/ 705 w 736"/>
                <a:gd name="T49" fmla="*/ 265 h 736"/>
                <a:gd name="T50" fmla="*/ 705 w 736"/>
                <a:gd name="T51" fmla="*/ 670 h 736"/>
                <a:gd name="T52" fmla="*/ 149 w 736"/>
                <a:gd name="T53" fmla="*/ 0 h 736"/>
                <a:gd name="T54" fmla="*/ 149 w 736"/>
                <a:gd name="T55" fmla="*/ 0 h 736"/>
                <a:gd name="T56" fmla="*/ 134 w 736"/>
                <a:gd name="T57" fmla="*/ 15 h 736"/>
                <a:gd name="T58" fmla="*/ 134 w 736"/>
                <a:gd name="T59" fmla="*/ 66 h 736"/>
                <a:gd name="T60" fmla="*/ 65 w 736"/>
                <a:gd name="T61" fmla="*/ 66 h 736"/>
                <a:gd name="T62" fmla="*/ 0 w 736"/>
                <a:gd name="T63" fmla="*/ 132 h 736"/>
                <a:gd name="T64" fmla="*/ 0 w 736"/>
                <a:gd name="T65" fmla="*/ 670 h 736"/>
                <a:gd name="T66" fmla="*/ 65 w 736"/>
                <a:gd name="T67" fmla="*/ 736 h 736"/>
                <a:gd name="T68" fmla="*/ 670 w 736"/>
                <a:gd name="T69" fmla="*/ 736 h 736"/>
                <a:gd name="T70" fmla="*/ 736 w 736"/>
                <a:gd name="T71" fmla="*/ 670 h 736"/>
                <a:gd name="T72" fmla="*/ 736 w 736"/>
                <a:gd name="T73" fmla="*/ 132 h 736"/>
                <a:gd name="T74" fmla="*/ 670 w 736"/>
                <a:gd name="T75" fmla="*/ 66 h 736"/>
                <a:gd name="T76" fmla="*/ 602 w 736"/>
                <a:gd name="T77" fmla="*/ 66 h 736"/>
                <a:gd name="T78" fmla="*/ 602 w 736"/>
                <a:gd name="T79" fmla="*/ 15 h 736"/>
                <a:gd name="T80" fmla="*/ 586 w 736"/>
                <a:gd name="T81" fmla="*/ 0 h 736"/>
                <a:gd name="T82" fmla="*/ 570 w 736"/>
                <a:gd name="T83" fmla="*/ 15 h 736"/>
                <a:gd name="T84" fmla="*/ 570 w 736"/>
                <a:gd name="T85" fmla="*/ 66 h 736"/>
                <a:gd name="T86" fmla="*/ 165 w 736"/>
                <a:gd name="T87" fmla="*/ 66 h 736"/>
                <a:gd name="T88" fmla="*/ 165 w 736"/>
                <a:gd name="T89" fmla="*/ 15 h 736"/>
                <a:gd name="T90" fmla="*/ 149 w 736"/>
                <a:gd name="T9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36">
                  <a:moveTo>
                    <a:pt x="570" y="97"/>
                  </a:moveTo>
                  <a:lnTo>
                    <a:pt x="570" y="97"/>
                  </a:lnTo>
                  <a:lnTo>
                    <a:pt x="570" y="149"/>
                  </a:lnTo>
                  <a:cubicBezTo>
                    <a:pt x="570" y="158"/>
                    <a:pt x="577" y="165"/>
                    <a:pt x="586" y="165"/>
                  </a:cubicBezTo>
                  <a:cubicBezTo>
                    <a:pt x="595" y="165"/>
                    <a:pt x="602" y="158"/>
                    <a:pt x="602" y="149"/>
                  </a:cubicBezTo>
                  <a:lnTo>
                    <a:pt x="602" y="97"/>
                  </a:lnTo>
                  <a:lnTo>
                    <a:pt x="670" y="97"/>
                  </a:lnTo>
                  <a:cubicBezTo>
                    <a:pt x="689" y="97"/>
                    <a:pt x="705" y="113"/>
                    <a:pt x="705" y="132"/>
                  </a:cubicBezTo>
                  <a:lnTo>
                    <a:pt x="705" y="234"/>
                  </a:lnTo>
                  <a:lnTo>
                    <a:pt x="31" y="234"/>
                  </a:lnTo>
                  <a:lnTo>
                    <a:pt x="31" y="132"/>
                  </a:lnTo>
                  <a:cubicBezTo>
                    <a:pt x="31" y="113"/>
                    <a:pt x="46" y="97"/>
                    <a:pt x="65" y="97"/>
                  </a:cubicBezTo>
                  <a:lnTo>
                    <a:pt x="134" y="97"/>
                  </a:lnTo>
                  <a:lnTo>
                    <a:pt x="134" y="149"/>
                  </a:lnTo>
                  <a:cubicBezTo>
                    <a:pt x="134" y="158"/>
                    <a:pt x="141" y="165"/>
                    <a:pt x="149" y="165"/>
                  </a:cubicBezTo>
                  <a:cubicBezTo>
                    <a:pt x="158" y="165"/>
                    <a:pt x="165" y="158"/>
                    <a:pt x="165" y="149"/>
                  </a:cubicBezTo>
                  <a:lnTo>
                    <a:pt x="165" y="97"/>
                  </a:lnTo>
                  <a:lnTo>
                    <a:pt x="570" y="97"/>
                  </a:lnTo>
                  <a:close/>
                  <a:moveTo>
                    <a:pt x="705" y="670"/>
                  </a:moveTo>
                  <a:lnTo>
                    <a:pt x="705" y="670"/>
                  </a:lnTo>
                  <a:cubicBezTo>
                    <a:pt x="705" y="689"/>
                    <a:pt x="689" y="704"/>
                    <a:pt x="670" y="704"/>
                  </a:cubicBezTo>
                  <a:lnTo>
                    <a:pt x="65" y="704"/>
                  </a:lnTo>
                  <a:cubicBezTo>
                    <a:pt x="46" y="704"/>
                    <a:pt x="31" y="689"/>
                    <a:pt x="31" y="670"/>
                  </a:cubicBezTo>
                  <a:lnTo>
                    <a:pt x="31" y="265"/>
                  </a:lnTo>
                  <a:lnTo>
                    <a:pt x="705" y="265"/>
                  </a:lnTo>
                  <a:lnTo>
                    <a:pt x="705" y="670"/>
                  </a:lnTo>
                  <a:close/>
                  <a:moveTo>
                    <a:pt x="149" y="0"/>
                  </a:moveTo>
                  <a:lnTo>
                    <a:pt x="149" y="0"/>
                  </a:lnTo>
                  <a:cubicBezTo>
                    <a:pt x="141" y="0"/>
                    <a:pt x="134" y="7"/>
                    <a:pt x="134" y="15"/>
                  </a:cubicBezTo>
                  <a:lnTo>
                    <a:pt x="134" y="66"/>
                  </a:lnTo>
                  <a:lnTo>
                    <a:pt x="65" y="66"/>
                  </a:lnTo>
                  <a:cubicBezTo>
                    <a:pt x="29" y="66"/>
                    <a:pt x="0" y="96"/>
                    <a:pt x="0" y="132"/>
                  </a:cubicBezTo>
                  <a:lnTo>
                    <a:pt x="0" y="670"/>
                  </a:lnTo>
                  <a:cubicBezTo>
                    <a:pt x="0" y="706"/>
                    <a:pt x="29" y="736"/>
                    <a:pt x="65" y="736"/>
                  </a:cubicBezTo>
                  <a:lnTo>
                    <a:pt x="670" y="736"/>
                  </a:lnTo>
                  <a:cubicBezTo>
                    <a:pt x="706" y="736"/>
                    <a:pt x="736" y="706"/>
                    <a:pt x="736" y="670"/>
                  </a:cubicBezTo>
                  <a:lnTo>
                    <a:pt x="736" y="132"/>
                  </a:lnTo>
                  <a:cubicBezTo>
                    <a:pt x="736" y="96"/>
                    <a:pt x="706" y="66"/>
                    <a:pt x="670" y="66"/>
                  </a:cubicBezTo>
                  <a:lnTo>
                    <a:pt x="602" y="66"/>
                  </a:lnTo>
                  <a:lnTo>
                    <a:pt x="602" y="15"/>
                  </a:lnTo>
                  <a:cubicBezTo>
                    <a:pt x="602" y="7"/>
                    <a:pt x="595" y="0"/>
                    <a:pt x="586" y="0"/>
                  </a:cubicBezTo>
                  <a:cubicBezTo>
                    <a:pt x="577" y="0"/>
                    <a:pt x="570" y="7"/>
                    <a:pt x="570" y="15"/>
                  </a:cubicBezTo>
                  <a:lnTo>
                    <a:pt x="570" y="66"/>
                  </a:lnTo>
                  <a:lnTo>
                    <a:pt x="165" y="66"/>
                  </a:lnTo>
                  <a:lnTo>
                    <a:pt x="165" y="15"/>
                  </a:lnTo>
                  <a:cubicBezTo>
                    <a:pt x="165" y="7"/>
                    <a:pt x="158" y="0"/>
                    <a:pt x="1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4" name="Freeform 128">
              <a:extLst>
                <a:ext uri="{FF2B5EF4-FFF2-40B4-BE49-F238E27FC236}">
                  <a16:creationId xmlns="" xmlns:a16="http://schemas.microsoft.com/office/drawing/2014/main" id="{EC77C970-7B26-52CB-B7C8-241652D75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5" name="Freeform 129">
              <a:extLst>
                <a:ext uri="{FF2B5EF4-FFF2-40B4-BE49-F238E27FC236}">
                  <a16:creationId xmlns="" xmlns:a16="http://schemas.microsoft.com/office/drawing/2014/main" id="{BFF0CD42-5B7C-1289-528F-0A9B01DF4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6" name="Freeform 130">
              <a:extLst>
                <a:ext uri="{FF2B5EF4-FFF2-40B4-BE49-F238E27FC236}">
                  <a16:creationId xmlns="" xmlns:a16="http://schemas.microsoft.com/office/drawing/2014/main" id="{41DB52FC-28AA-C41E-E59B-CC14B9D0A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7" name="Freeform 131">
              <a:extLst>
                <a:ext uri="{FF2B5EF4-FFF2-40B4-BE49-F238E27FC236}">
                  <a16:creationId xmlns="" xmlns:a16="http://schemas.microsoft.com/office/drawing/2014/main" id="{2E8FEADF-EBCA-4FF6-F2B4-AE9DA9559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8" name="Freeform 132">
              <a:extLst>
                <a:ext uri="{FF2B5EF4-FFF2-40B4-BE49-F238E27FC236}">
                  <a16:creationId xmlns="" xmlns:a16="http://schemas.microsoft.com/office/drawing/2014/main" id="{90375230-0F11-897A-CD50-6D3CBF8F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9" name="Freeform 133">
              <a:extLst>
                <a:ext uri="{FF2B5EF4-FFF2-40B4-BE49-F238E27FC236}">
                  <a16:creationId xmlns="" xmlns:a16="http://schemas.microsoft.com/office/drawing/2014/main" id="{55C1DF12-42B3-913E-90DB-ADA33C93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0" name="Freeform 134">
              <a:extLst>
                <a:ext uri="{FF2B5EF4-FFF2-40B4-BE49-F238E27FC236}">
                  <a16:creationId xmlns="" xmlns:a16="http://schemas.microsoft.com/office/drawing/2014/main" id="{CF2C2720-B61D-D839-25B7-ABC38EE3F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1" name="Freeform 135">
              <a:extLst>
                <a:ext uri="{FF2B5EF4-FFF2-40B4-BE49-F238E27FC236}">
                  <a16:creationId xmlns="" xmlns:a16="http://schemas.microsoft.com/office/drawing/2014/main" id="{5C40AFCC-C623-137C-73BF-7B6A06E3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2" name="Freeform 136">
              <a:extLst>
                <a:ext uri="{FF2B5EF4-FFF2-40B4-BE49-F238E27FC236}">
                  <a16:creationId xmlns="" xmlns:a16="http://schemas.microsoft.com/office/drawing/2014/main" id="{615FECA3-65C6-897B-D4F7-ADF4A80A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3" name="Freeform 137">
              <a:extLst>
                <a:ext uri="{FF2B5EF4-FFF2-40B4-BE49-F238E27FC236}">
                  <a16:creationId xmlns="" xmlns:a16="http://schemas.microsoft.com/office/drawing/2014/main" id="{6488C4D6-2C68-CB11-9725-DD1A8B069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4" name="Freeform 138">
              <a:extLst>
                <a:ext uri="{FF2B5EF4-FFF2-40B4-BE49-F238E27FC236}">
                  <a16:creationId xmlns="" xmlns:a16="http://schemas.microsoft.com/office/drawing/2014/main" id="{728CB030-2200-38C9-55C4-FC4210B6A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5" name="Freeform 139">
              <a:extLst>
                <a:ext uri="{FF2B5EF4-FFF2-40B4-BE49-F238E27FC236}">
                  <a16:creationId xmlns="" xmlns:a16="http://schemas.microsoft.com/office/drawing/2014/main" id="{E235213A-8429-4701-11CF-86DAAEDA4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6" name="Freeform 140">
              <a:extLst>
                <a:ext uri="{FF2B5EF4-FFF2-40B4-BE49-F238E27FC236}">
                  <a16:creationId xmlns="" xmlns:a16="http://schemas.microsoft.com/office/drawing/2014/main" id="{26996128-6DA1-0ACB-297E-54B9B3C24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92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7" name="Freeform 141">
              <a:extLst>
                <a:ext uri="{FF2B5EF4-FFF2-40B4-BE49-F238E27FC236}">
                  <a16:creationId xmlns="" xmlns:a16="http://schemas.microsoft.com/office/drawing/2014/main" id="{3694CCAC-D9B3-887C-B01C-6EA174DD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8" name="Freeform 142">
              <a:extLst>
                <a:ext uri="{FF2B5EF4-FFF2-40B4-BE49-F238E27FC236}">
                  <a16:creationId xmlns="" xmlns:a16="http://schemas.microsoft.com/office/drawing/2014/main" id="{13E620C5-8182-ED97-8BB9-3011CECD1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9" name="Freeform 143">
              <a:extLst>
                <a:ext uri="{FF2B5EF4-FFF2-40B4-BE49-F238E27FC236}">
                  <a16:creationId xmlns="" xmlns:a16="http://schemas.microsoft.com/office/drawing/2014/main" id="{4B18AD8A-8054-267C-D6EF-E03D48024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sp>
        <p:nvSpPr>
          <p:cNvPr id="40" name="Subtítulo 2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/>
          <a:lstStyle/>
          <a:p>
            <a:r>
              <a:rPr lang="es-MX" b="1" dirty="0">
                <a:solidFill>
                  <a:srgbClr val="004C14"/>
                </a:solidFill>
              </a:rPr>
              <a:t>Información relacionada con riesgos laborales y medidas de control</a:t>
            </a:r>
          </a:p>
        </p:txBody>
      </p:sp>
    </p:spTree>
    <p:extLst>
      <p:ext uri="{BB962C8B-B14F-4D97-AF65-F5344CB8AC3E}">
        <p14:creationId xmlns:p14="http://schemas.microsoft.com/office/powerpoint/2010/main" val="6962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ángulo 40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Información, formación y capacitación de las personas trabajadoras</a:t>
            </a:r>
            <a:endParaRPr lang="es-MX" dirty="0">
              <a:solidFill>
                <a:srgbClr val="13C045"/>
              </a:solidFill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70" y="1645020"/>
            <a:ext cx="11338243" cy="3952508"/>
          </a:xfrm>
        </p:spPr>
        <p:txBody>
          <a:bodyPr/>
          <a:lstStyle/>
          <a:p>
            <a:pPr marL="0" indent="0">
              <a:buNone/>
            </a:pPr>
            <a:r>
              <a:rPr lang="es-MX" sz="1600" dirty="0" smtClean="0"/>
              <a:t>La </a:t>
            </a:r>
            <a:r>
              <a:rPr lang="es-MX" sz="1600" dirty="0"/>
              <a:t>entidad empleadora deberá efectuar </a:t>
            </a:r>
            <a:r>
              <a:rPr lang="es-MX" sz="1600" dirty="0" smtClean="0"/>
              <a:t>las capacitaciones teóricas y/o prácticas, a </a:t>
            </a:r>
            <a:r>
              <a:rPr lang="es-MX" sz="1600" dirty="0"/>
              <a:t>las personas </a:t>
            </a:r>
            <a:r>
              <a:rPr lang="es-MX" sz="1600" dirty="0" smtClean="0"/>
              <a:t>trabajadoras, </a:t>
            </a:r>
            <a:r>
              <a:rPr lang="es-MX" sz="1600" dirty="0"/>
              <a:t>según </a:t>
            </a:r>
            <a:r>
              <a:rPr lang="es-MX" sz="1600" dirty="0" smtClean="0"/>
              <a:t>se indique:</a:t>
            </a:r>
          </a:p>
          <a:p>
            <a:pPr marL="0" indent="0">
              <a:buNone/>
            </a:pPr>
            <a:endParaRPr lang="es-MX" sz="1600" b="1" dirty="0" smtClean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Curso de </a:t>
            </a:r>
            <a:r>
              <a:rPr lang="es-MX" sz="1600" b="1" dirty="0" smtClean="0"/>
              <a:t>capacitación </a:t>
            </a:r>
            <a:r>
              <a:rPr lang="es-MX" sz="1600" b="1" dirty="0"/>
              <a:t>teórica o </a:t>
            </a:r>
            <a:r>
              <a:rPr lang="es-MX" sz="1600" b="1" dirty="0" smtClean="0"/>
              <a:t>práctica de al menos 8 horas de duración, </a:t>
            </a:r>
            <a:r>
              <a:rPr lang="es-MX" sz="1600" b="1" dirty="0"/>
              <a:t>acerca de las principales medidas de seguridad y salud</a:t>
            </a:r>
            <a:r>
              <a:rPr lang="es-MX" sz="1600" dirty="0"/>
              <a:t> que deben tener presente para desempeñar sus </a:t>
            </a:r>
            <a:r>
              <a:rPr lang="es-MX" sz="1600" dirty="0" smtClean="0"/>
              <a:t>labores.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Programa </a:t>
            </a:r>
            <a:r>
              <a:rPr lang="es-MX" sz="1600" dirty="0"/>
              <a:t>de </a:t>
            </a:r>
            <a:r>
              <a:rPr lang="es-MX" sz="1600" b="1" dirty="0"/>
              <a:t>capacitación para las personas trabajadoras sobre el uso y </a:t>
            </a:r>
            <a:r>
              <a:rPr lang="es-MX" sz="1600" b="1" dirty="0" smtClean="0"/>
              <a:t>mantención </a:t>
            </a:r>
            <a:r>
              <a:rPr lang="es-MX" sz="1600" b="1" dirty="0"/>
              <a:t>de los elementos de protección personal</a:t>
            </a:r>
            <a:r>
              <a:rPr lang="es-MX" sz="1600" dirty="0"/>
              <a:t>, que deberá tener una duración mínima de una hora cronológica, debiendo reforzarse anualmente y cada vez que una nueva persona trabajadora ingrese a las labores respectivas o que deba cambiar el tipo de elementos de protección personal a utilizar</a:t>
            </a:r>
            <a:r>
              <a:rPr lang="es-MX" sz="1600" dirty="0" smtClean="0"/>
              <a:t>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Curso de </a:t>
            </a:r>
            <a:r>
              <a:rPr lang="es-MX" sz="1600" dirty="0" smtClean="0"/>
              <a:t>orientación </a:t>
            </a:r>
            <a:r>
              <a:rPr lang="es-MX" sz="1600" dirty="0"/>
              <a:t>de prevención de riesgos profesionales </a:t>
            </a:r>
            <a:r>
              <a:rPr lang="es-MX" sz="1600" dirty="0" smtClean="0"/>
              <a:t>para los </a:t>
            </a:r>
            <a:r>
              <a:rPr lang="es-MX" sz="1600" b="1" dirty="0"/>
              <a:t>representantes de </a:t>
            </a:r>
            <a:r>
              <a:rPr lang="es-MX" sz="1600" b="1" dirty="0" smtClean="0"/>
              <a:t>los CPHS</a:t>
            </a:r>
            <a:r>
              <a:rPr lang="es-MX" sz="1600" dirty="0" smtClean="0"/>
              <a:t>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Curso </a:t>
            </a:r>
            <a:r>
              <a:rPr lang="es-MX" sz="1600" dirty="0"/>
              <a:t>de formación </a:t>
            </a:r>
            <a:r>
              <a:rPr lang="es-MX" sz="1600" dirty="0" smtClean="0"/>
              <a:t>de 20 horas para un </a:t>
            </a:r>
            <a:r>
              <a:rPr lang="es-MX" sz="1600" b="1" dirty="0" smtClean="0"/>
              <a:t>integrante de las personas trabajadoras </a:t>
            </a:r>
            <a:r>
              <a:rPr lang="es-MX" sz="1600" b="1" dirty="0"/>
              <a:t>de los </a:t>
            </a:r>
            <a:r>
              <a:rPr lang="es-MX" sz="1600" b="1" dirty="0" smtClean="0"/>
              <a:t>CPHS</a:t>
            </a:r>
            <a:r>
              <a:rPr lang="es-MX" sz="1600" dirty="0" smtClean="0"/>
              <a:t>.</a:t>
            </a:r>
            <a:endParaRPr lang="es-MX" sz="1600" dirty="0"/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Capacitación para el </a:t>
            </a:r>
            <a:r>
              <a:rPr lang="es-MX" sz="1600" b="1" dirty="0" smtClean="0"/>
              <a:t>Encargado </a:t>
            </a:r>
            <a:r>
              <a:rPr lang="es-MX" sz="1600" b="1" dirty="0"/>
              <a:t>de la prevención de riesgos </a:t>
            </a:r>
            <a:r>
              <a:rPr lang="es-MX" sz="1600" b="1" dirty="0" smtClean="0"/>
              <a:t>laborales </a:t>
            </a:r>
            <a:r>
              <a:rPr lang="es-MX" sz="1600" dirty="0" smtClean="0"/>
              <a:t>de la entidad empleadora en materias </a:t>
            </a:r>
            <a:r>
              <a:rPr lang="es-MX" sz="1600" dirty="0"/>
              <a:t>de gestión de </a:t>
            </a:r>
            <a:r>
              <a:rPr lang="es-MX" sz="1600" dirty="0" smtClean="0"/>
              <a:t>riesgos.</a:t>
            </a:r>
          </a:p>
          <a:p>
            <a:pPr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</p:txBody>
      </p:sp>
      <p:grpSp>
        <p:nvGrpSpPr>
          <p:cNvPr id="4" name="Group 108">
            <a:extLst>
              <a:ext uri="{FF2B5EF4-FFF2-40B4-BE49-F238E27FC236}">
                <a16:creationId xmlns="" xmlns:a16="http://schemas.microsoft.com/office/drawing/2014/main" id="{6608AE74-55B4-D55A-28EB-5C92A2CC672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35283" y="5812216"/>
            <a:ext cx="742850" cy="645956"/>
            <a:chOff x="2488" y="1874"/>
            <a:chExt cx="575" cy="500"/>
          </a:xfrm>
          <a:solidFill>
            <a:schemeClr val="accent1"/>
          </a:solidFill>
        </p:grpSpPr>
        <p:sp>
          <p:nvSpPr>
            <p:cNvPr id="5" name="Freeform 109">
              <a:extLst>
                <a:ext uri="{FF2B5EF4-FFF2-40B4-BE49-F238E27FC236}">
                  <a16:creationId xmlns="" xmlns:a16="http://schemas.microsoft.com/office/drawing/2014/main" id="{159DDD7C-FE84-185D-745E-565F10F2C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874"/>
              <a:ext cx="480" cy="330"/>
            </a:xfrm>
            <a:custGeom>
              <a:avLst/>
              <a:gdLst>
                <a:gd name="T0" fmla="*/ 742 w 793"/>
                <a:gd name="T1" fmla="*/ 548 h 548"/>
                <a:gd name="T2" fmla="*/ 742 w 793"/>
                <a:gd name="T3" fmla="*/ 548 h 548"/>
                <a:gd name="T4" fmla="*/ 628 w 793"/>
                <a:gd name="T5" fmla="*/ 548 h 548"/>
                <a:gd name="T6" fmla="*/ 628 w 793"/>
                <a:gd name="T7" fmla="*/ 518 h 548"/>
                <a:gd name="T8" fmla="*/ 742 w 793"/>
                <a:gd name="T9" fmla="*/ 518 h 548"/>
                <a:gd name="T10" fmla="*/ 763 w 793"/>
                <a:gd name="T11" fmla="*/ 497 h 548"/>
                <a:gd name="T12" fmla="*/ 763 w 793"/>
                <a:gd name="T13" fmla="*/ 51 h 548"/>
                <a:gd name="T14" fmla="*/ 742 w 793"/>
                <a:gd name="T15" fmla="*/ 29 h 548"/>
                <a:gd name="T16" fmla="*/ 52 w 793"/>
                <a:gd name="T17" fmla="*/ 29 h 548"/>
                <a:gd name="T18" fmla="*/ 30 w 793"/>
                <a:gd name="T19" fmla="*/ 51 h 548"/>
                <a:gd name="T20" fmla="*/ 30 w 793"/>
                <a:gd name="T21" fmla="*/ 168 h 548"/>
                <a:gd name="T22" fmla="*/ 0 w 793"/>
                <a:gd name="T23" fmla="*/ 168 h 548"/>
                <a:gd name="T24" fmla="*/ 0 w 793"/>
                <a:gd name="T25" fmla="*/ 51 h 548"/>
                <a:gd name="T26" fmla="*/ 52 w 793"/>
                <a:gd name="T27" fmla="*/ 0 h 548"/>
                <a:gd name="T28" fmla="*/ 742 w 793"/>
                <a:gd name="T29" fmla="*/ 0 h 548"/>
                <a:gd name="T30" fmla="*/ 793 w 793"/>
                <a:gd name="T31" fmla="*/ 51 h 548"/>
                <a:gd name="T32" fmla="*/ 793 w 793"/>
                <a:gd name="T33" fmla="*/ 497 h 548"/>
                <a:gd name="T34" fmla="*/ 742 w 793"/>
                <a:gd name="T35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548">
                  <a:moveTo>
                    <a:pt x="742" y="548"/>
                  </a:moveTo>
                  <a:lnTo>
                    <a:pt x="742" y="548"/>
                  </a:lnTo>
                  <a:lnTo>
                    <a:pt x="628" y="548"/>
                  </a:lnTo>
                  <a:lnTo>
                    <a:pt x="628" y="518"/>
                  </a:lnTo>
                  <a:lnTo>
                    <a:pt x="742" y="518"/>
                  </a:lnTo>
                  <a:cubicBezTo>
                    <a:pt x="754" y="518"/>
                    <a:pt x="763" y="509"/>
                    <a:pt x="763" y="497"/>
                  </a:cubicBezTo>
                  <a:lnTo>
                    <a:pt x="763" y="51"/>
                  </a:lnTo>
                  <a:cubicBezTo>
                    <a:pt x="763" y="39"/>
                    <a:pt x="754" y="29"/>
                    <a:pt x="742" y="29"/>
                  </a:cubicBezTo>
                  <a:lnTo>
                    <a:pt x="52" y="29"/>
                  </a:lnTo>
                  <a:cubicBezTo>
                    <a:pt x="40" y="29"/>
                    <a:pt x="30" y="39"/>
                    <a:pt x="30" y="51"/>
                  </a:cubicBezTo>
                  <a:lnTo>
                    <a:pt x="30" y="168"/>
                  </a:lnTo>
                  <a:lnTo>
                    <a:pt x="0" y="168"/>
                  </a:lnTo>
                  <a:lnTo>
                    <a:pt x="0" y="51"/>
                  </a:lnTo>
                  <a:cubicBezTo>
                    <a:pt x="0" y="22"/>
                    <a:pt x="23" y="0"/>
                    <a:pt x="52" y="0"/>
                  </a:cubicBezTo>
                  <a:lnTo>
                    <a:pt x="742" y="0"/>
                  </a:lnTo>
                  <a:cubicBezTo>
                    <a:pt x="770" y="0"/>
                    <a:pt x="793" y="22"/>
                    <a:pt x="793" y="51"/>
                  </a:cubicBezTo>
                  <a:lnTo>
                    <a:pt x="793" y="497"/>
                  </a:lnTo>
                  <a:cubicBezTo>
                    <a:pt x="793" y="525"/>
                    <a:pt x="770" y="548"/>
                    <a:pt x="742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" name="Freeform 110">
              <a:extLst>
                <a:ext uri="{FF2B5EF4-FFF2-40B4-BE49-F238E27FC236}">
                  <a16:creationId xmlns="" xmlns:a16="http://schemas.microsoft.com/office/drawing/2014/main" id="{0128B258-54C0-01F7-B15C-8329E8131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049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7" name="Freeform 111">
              <a:extLst>
                <a:ext uri="{FF2B5EF4-FFF2-40B4-BE49-F238E27FC236}">
                  <a16:creationId xmlns="" xmlns:a16="http://schemas.microsoft.com/office/drawing/2014/main" id="{A51F21F2-3CA4-9FA5-86B9-B1ACE6ED4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8" y="2160"/>
              <a:ext cx="236" cy="18"/>
            </a:xfrm>
            <a:custGeom>
              <a:avLst/>
              <a:gdLst>
                <a:gd name="T0" fmla="*/ 15 w 390"/>
                <a:gd name="T1" fmla="*/ 30 h 30"/>
                <a:gd name="T2" fmla="*/ 15 w 390"/>
                <a:gd name="T3" fmla="*/ 30 h 30"/>
                <a:gd name="T4" fmla="*/ 375 w 390"/>
                <a:gd name="T5" fmla="*/ 30 h 30"/>
                <a:gd name="T6" fmla="*/ 390 w 390"/>
                <a:gd name="T7" fmla="*/ 15 h 30"/>
                <a:gd name="T8" fmla="*/ 375 w 390"/>
                <a:gd name="T9" fmla="*/ 0 h 30"/>
                <a:gd name="T10" fmla="*/ 15 w 390"/>
                <a:gd name="T11" fmla="*/ 0 h 30"/>
                <a:gd name="T12" fmla="*/ 0 w 390"/>
                <a:gd name="T13" fmla="*/ 15 h 30"/>
                <a:gd name="T14" fmla="*/ 15 w 39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0" h="30">
                  <a:moveTo>
                    <a:pt x="15" y="30"/>
                  </a:moveTo>
                  <a:lnTo>
                    <a:pt x="15" y="30"/>
                  </a:lnTo>
                  <a:lnTo>
                    <a:pt x="375" y="30"/>
                  </a:lnTo>
                  <a:cubicBezTo>
                    <a:pt x="384" y="30"/>
                    <a:pt x="390" y="23"/>
                    <a:pt x="390" y="15"/>
                  </a:cubicBezTo>
                  <a:cubicBezTo>
                    <a:pt x="390" y="7"/>
                    <a:pt x="384" y="0"/>
                    <a:pt x="37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8" name="Freeform 112">
              <a:extLst>
                <a:ext uri="{FF2B5EF4-FFF2-40B4-BE49-F238E27FC236}">
                  <a16:creationId xmlns="" xmlns:a16="http://schemas.microsoft.com/office/drawing/2014/main" id="{62650B6A-2751-99AB-31B9-A9F090826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2104"/>
              <a:ext cx="320" cy="19"/>
            </a:xfrm>
            <a:custGeom>
              <a:avLst/>
              <a:gdLst>
                <a:gd name="T0" fmla="*/ 15 w 530"/>
                <a:gd name="T1" fmla="*/ 31 h 31"/>
                <a:gd name="T2" fmla="*/ 15 w 530"/>
                <a:gd name="T3" fmla="*/ 31 h 31"/>
                <a:gd name="T4" fmla="*/ 515 w 530"/>
                <a:gd name="T5" fmla="*/ 31 h 31"/>
                <a:gd name="T6" fmla="*/ 530 w 530"/>
                <a:gd name="T7" fmla="*/ 16 h 31"/>
                <a:gd name="T8" fmla="*/ 515 w 530"/>
                <a:gd name="T9" fmla="*/ 0 h 31"/>
                <a:gd name="T10" fmla="*/ 15 w 530"/>
                <a:gd name="T11" fmla="*/ 0 h 31"/>
                <a:gd name="T12" fmla="*/ 0 w 530"/>
                <a:gd name="T13" fmla="*/ 16 h 31"/>
                <a:gd name="T14" fmla="*/ 15 w 530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0" h="31">
                  <a:moveTo>
                    <a:pt x="15" y="31"/>
                  </a:moveTo>
                  <a:lnTo>
                    <a:pt x="15" y="31"/>
                  </a:lnTo>
                  <a:lnTo>
                    <a:pt x="515" y="31"/>
                  </a:lnTo>
                  <a:cubicBezTo>
                    <a:pt x="524" y="31"/>
                    <a:pt x="530" y="24"/>
                    <a:pt x="530" y="16"/>
                  </a:cubicBezTo>
                  <a:cubicBezTo>
                    <a:pt x="530" y="7"/>
                    <a:pt x="524" y="0"/>
                    <a:pt x="515" y="0"/>
                  </a:cubicBezTo>
                  <a:lnTo>
                    <a:pt x="15" y="0"/>
                  </a:lnTo>
                  <a:cubicBezTo>
                    <a:pt x="6" y="0"/>
                    <a:pt x="0" y="7"/>
                    <a:pt x="0" y="16"/>
                  </a:cubicBezTo>
                  <a:cubicBezTo>
                    <a:pt x="0" y="24"/>
                    <a:pt x="6" y="31"/>
                    <a:pt x="15" y="3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9" name="Freeform 113">
              <a:extLst>
                <a:ext uri="{FF2B5EF4-FFF2-40B4-BE49-F238E27FC236}">
                  <a16:creationId xmlns="" xmlns:a16="http://schemas.microsoft.com/office/drawing/2014/main" id="{93C8342E-48C8-CB52-A86E-ED5EE167E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" y="1967"/>
              <a:ext cx="479" cy="329"/>
            </a:xfrm>
            <a:custGeom>
              <a:avLst/>
              <a:gdLst>
                <a:gd name="T0" fmla="*/ 741 w 792"/>
                <a:gd name="T1" fmla="*/ 548 h 548"/>
                <a:gd name="T2" fmla="*/ 741 w 792"/>
                <a:gd name="T3" fmla="*/ 548 h 548"/>
                <a:gd name="T4" fmla="*/ 668 w 792"/>
                <a:gd name="T5" fmla="*/ 548 h 548"/>
                <a:gd name="T6" fmla="*/ 668 w 792"/>
                <a:gd name="T7" fmla="*/ 519 h 548"/>
                <a:gd name="T8" fmla="*/ 741 w 792"/>
                <a:gd name="T9" fmla="*/ 519 h 548"/>
                <a:gd name="T10" fmla="*/ 762 w 792"/>
                <a:gd name="T11" fmla="*/ 497 h 548"/>
                <a:gd name="T12" fmla="*/ 762 w 792"/>
                <a:gd name="T13" fmla="*/ 51 h 548"/>
                <a:gd name="T14" fmla="*/ 741 w 792"/>
                <a:gd name="T15" fmla="*/ 29 h 548"/>
                <a:gd name="T16" fmla="*/ 51 w 792"/>
                <a:gd name="T17" fmla="*/ 29 h 548"/>
                <a:gd name="T18" fmla="*/ 29 w 792"/>
                <a:gd name="T19" fmla="*/ 51 h 548"/>
                <a:gd name="T20" fmla="*/ 29 w 792"/>
                <a:gd name="T21" fmla="*/ 497 h 548"/>
                <a:gd name="T22" fmla="*/ 51 w 792"/>
                <a:gd name="T23" fmla="*/ 519 h 548"/>
                <a:gd name="T24" fmla="*/ 563 w 792"/>
                <a:gd name="T25" fmla="*/ 519 h 548"/>
                <a:gd name="T26" fmla="*/ 563 w 792"/>
                <a:gd name="T27" fmla="*/ 548 h 548"/>
                <a:gd name="T28" fmla="*/ 51 w 792"/>
                <a:gd name="T29" fmla="*/ 548 h 548"/>
                <a:gd name="T30" fmla="*/ 0 w 792"/>
                <a:gd name="T31" fmla="*/ 497 h 548"/>
                <a:gd name="T32" fmla="*/ 0 w 792"/>
                <a:gd name="T33" fmla="*/ 51 h 548"/>
                <a:gd name="T34" fmla="*/ 51 w 792"/>
                <a:gd name="T35" fmla="*/ 0 h 548"/>
                <a:gd name="T36" fmla="*/ 741 w 792"/>
                <a:gd name="T37" fmla="*/ 0 h 548"/>
                <a:gd name="T38" fmla="*/ 792 w 792"/>
                <a:gd name="T39" fmla="*/ 51 h 548"/>
                <a:gd name="T40" fmla="*/ 792 w 792"/>
                <a:gd name="T41" fmla="*/ 497 h 548"/>
                <a:gd name="T42" fmla="*/ 741 w 792"/>
                <a:gd name="T43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548">
                  <a:moveTo>
                    <a:pt x="741" y="548"/>
                  </a:moveTo>
                  <a:lnTo>
                    <a:pt x="741" y="548"/>
                  </a:lnTo>
                  <a:lnTo>
                    <a:pt x="668" y="548"/>
                  </a:lnTo>
                  <a:lnTo>
                    <a:pt x="668" y="519"/>
                  </a:lnTo>
                  <a:lnTo>
                    <a:pt x="741" y="519"/>
                  </a:lnTo>
                  <a:cubicBezTo>
                    <a:pt x="753" y="519"/>
                    <a:pt x="762" y="509"/>
                    <a:pt x="762" y="497"/>
                  </a:cubicBezTo>
                  <a:lnTo>
                    <a:pt x="762" y="51"/>
                  </a:lnTo>
                  <a:cubicBezTo>
                    <a:pt x="762" y="39"/>
                    <a:pt x="753" y="29"/>
                    <a:pt x="741" y="29"/>
                  </a:cubicBezTo>
                  <a:lnTo>
                    <a:pt x="51" y="29"/>
                  </a:lnTo>
                  <a:cubicBezTo>
                    <a:pt x="39" y="29"/>
                    <a:pt x="29" y="39"/>
                    <a:pt x="29" y="51"/>
                  </a:cubicBezTo>
                  <a:lnTo>
                    <a:pt x="29" y="497"/>
                  </a:lnTo>
                  <a:cubicBezTo>
                    <a:pt x="29" y="509"/>
                    <a:pt x="39" y="519"/>
                    <a:pt x="51" y="519"/>
                  </a:cubicBezTo>
                  <a:lnTo>
                    <a:pt x="563" y="519"/>
                  </a:lnTo>
                  <a:lnTo>
                    <a:pt x="563" y="548"/>
                  </a:lnTo>
                  <a:lnTo>
                    <a:pt x="51" y="548"/>
                  </a:lnTo>
                  <a:cubicBezTo>
                    <a:pt x="23" y="548"/>
                    <a:pt x="0" y="525"/>
                    <a:pt x="0" y="497"/>
                  </a:cubicBezTo>
                  <a:lnTo>
                    <a:pt x="0" y="51"/>
                  </a:lnTo>
                  <a:cubicBezTo>
                    <a:pt x="0" y="23"/>
                    <a:pt x="23" y="0"/>
                    <a:pt x="51" y="0"/>
                  </a:cubicBezTo>
                  <a:lnTo>
                    <a:pt x="741" y="0"/>
                  </a:lnTo>
                  <a:cubicBezTo>
                    <a:pt x="769" y="0"/>
                    <a:pt x="792" y="23"/>
                    <a:pt x="792" y="51"/>
                  </a:cubicBezTo>
                  <a:lnTo>
                    <a:pt x="792" y="497"/>
                  </a:lnTo>
                  <a:cubicBezTo>
                    <a:pt x="792" y="525"/>
                    <a:pt x="769" y="548"/>
                    <a:pt x="741" y="5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1" name="Freeform 114">
              <a:extLst>
                <a:ext uri="{FF2B5EF4-FFF2-40B4-BE49-F238E27FC236}">
                  <a16:creationId xmlns="" xmlns:a16="http://schemas.microsoft.com/office/drawing/2014/main" id="{1F27F59D-C8F5-11E8-7AE5-F6006184B1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4" y="2198"/>
              <a:ext cx="92" cy="90"/>
            </a:xfrm>
            <a:custGeom>
              <a:avLst/>
              <a:gdLst>
                <a:gd name="T0" fmla="*/ 76 w 151"/>
                <a:gd name="T1" fmla="*/ 150 h 150"/>
                <a:gd name="T2" fmla="*/ 76 w 151"/>
                <a:gd name="T3" fmla="*/ 150 h 150"/>
                <a:gd name="T4" fmla="*/ 0 w 151"/>
                <a:gd name="T5" fmla="*/ 75 h 150"/>
                <a:gd name="T6" fmla="*/ 76 w 151"/>
                <a:gd name="T7" fmla="*/ 0 h 150"/>
                <a:gd name="T8" fmla="*/ 151 w 151"/>
                <a:gd name="T9" fmla="*/ 75 h 150"/>
                <a:gd name="T10" fmla="*/ 76 w 151"/>
                <a:gd name="T11" fmla="*/ 150 h 150"/>
                <a:gd name="T12" fmla="*/ 76 w 151"/>
                <a:gd name="T13" fmla="*/ 35 h 150"/>
                <a:gd name="T14" fmla="*/ 76 w 151"/>
                <a:gd name="T15" fmla="*/ 35 h 150"/>
                <a:gd name="T16" fmla="*/ 36 w 151"/>
                <a:gd name="T17" fmla="*/ 75 h 150"/>
                <a:gd name="T18" fmla="*/ 76 w 151"/>
                <a:gd name="T19" fmla="*/ 114 h 150"/>
                <a:gd name="T20" fmla="*/ 115 w 151"/>
                <a:gd name="T21" fmla="*/ 75 h 150"/>
                <a:gd name="T22" fmla="*/ 76 w 151"/>
                <a:gd name="T23" fmla="*/ 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150">
                  <a:moveTo>
                    <a:pt x="76" y="150"/>
                  </a:moveTo>
                  <a:lnTo>
                    <a:pt x="76" y="150"/>
                  </a:lnTo>
                  <a:cubicBezTo>
                    <a:pt x="34" y="150"/>
                    <a:pt x="0" y="116"/>
                    <a:pt x="0" y="75"/>
                  </a:cubicBezTo>
                  <a:cubicBezTo>
                    <a:pt x="0" y="33"/>
                    <a:pt x="34" y="0"/>
                    <a:pt x="76" y="0"/>
                  </a:cubicBezTo>
                  <a:cubicBezTo>
                    <a:pt x="117" y="0"/>
                    <a:pt x="151" y="33"/>
                    <a:pt x="151" y="75"/>
                  </a:cubicBezTo>
                  <a:cubicBezTo>
                    <a:pt x="151" y="116"/>
                    <a:pt x="117" y="150"/>
                    <a:pt x="76" y="150"/>
                  </a:cubicBezTo>
                  <a:close/>
                  <a:moveTo>
                    <a:pt x="76" y="35"/>
                  </a:moveTo>
                  <a:lnTo>
                    <a:pt x="76" y="35"/>
                  </a:lnTo>
                  <a:cubicBezTo>
                    <a:pt x="54" y="35"/>
                    <a:pt x="36" y="53"/>
                    <a:pt x="36" y="75"/>
                  </a:cubicBezTo>
                  <a:cubicBezTo>
                    <a:pt x="36" y="96"/>
                    <a:pt x="54" y="114"/>
                    <a:pt x="76" y="114"/>
                  </a:cubicBezTo>
                  <a:cubicBezTo>
                    <a:pt x="97" y="114"/>
                    <a:pt x="115" y="96"/>
                    <a:pt x="115" y="75"/>
                  </a:cubicBezTo>
                  <a:cubicBezTo>
                    <a:pt x="115" y="53"/>
                    <a:pt x="97" y="35"/>
                    <a:pt x="76" y="3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2" name="Freeform 115">
              <a:extLst>
                <a:ext uri="{FF2B5EF4-FFF2-40B4-BE49-F238E27FC236}">
                  <a16:creationId xmlns="" xmlns:a16="http://schemas.microsoft.com/office/drawing/2014/main" id="{B72CBE7E-A88B-5A0A-02A4-D3C6242FC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" y="2244"/>
              <a:ext cx="74" cy="130"/>
            </a:xfrm>
            <a:custGeom>
              <a:avLst/>
              <a:gdLst>
                <a:gd name="T0" fmla="*/ 122 w 122"/>
                <a:gd name="T1" fmla="*/ 0 h 217"/>
                <a:gd name="T2" fmla="*/ 122 w 122"/>
                <a:gd name="T3" fmla="*/ 0 h 217"/>
                <a:gd name="T4" fmla="*/ 122 w 122"/>
                <a:gd name="T5" fmla="*/ 217 h 217"/>
                <a:gd name="T6" fmla="*/ 61 w 122"/>
                <a:gd name="T7" fmla="*/ 169 h 217"/>
                <a:gd name="T8" fmla="*/ 0 w 122"/>
                <a:gd name="T9" fmla="*/ 217 h 217"/>
                <a:gd name="T10" fmla="*/ 0 w 122"/>
                <a:gd name="T11" fmla="*/ 0 h 217"/>
                <a:gd name="T12" fmla="*/ 29 w 122"/>
                <a:gd name="T13" fmla="*/ 30 h 217"/>
                <a:gd name="T14" fmla="*/ 29 w 122"/>
                <a:gd name="T15" fmla="*/ 156 h 217"/>
                <a:gd name="T16" fmla="*/ 61 w 122"/>
                <a:gd name="T17" fmla="*/ 131 h 217"/>
                <a:gd name="T18" fmla="*/ 93 w 122"/>
                <a:gd name="T19" fmla="*/ 156 h 217"/>
                <a:gd name="T20" fmla="*/ 93 w 122"/>
                <a:gd name="T21" fmla="*/ 30 h 217"/>
                <a:gd name="T22" fmla="*/ 122 w 122"/>
                <a:gd name="T2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217">
                  <a:moveTo>
                    <a:pt x="122" y="0"/>
                  </a:moveTo>
                  <a:lnTo>
                    <a:pt x="122" y="0"/>
                  </a:lnTo>
                  <a:lnTo>
                    <a:pt x="122" y="217"/>
                  </a:lnTo>
                  <a:lnTo>
                    <a:pt x="61" y="169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29" y="30"/>
                  </a:lnTo>
                  <a:lnTo>
                    <a:pt x="29" y="156"/>
                  </a:lnTo>
                  <a:lnTo>
                    <a:pt x="61" y="131"/>
                  </a:lnTo>
                  <a:lnTo>
                    <a:pt x="93" y="156"/>
                  </a:lnTo>
                  <a:lnTo>
                    <a:pt x="93" y="3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13" name="Group 314">
            <a:extLst>
              <a:ext uri="{FF2B5EF4-FFF2-40B4-BE49-F238E27FC236}">
                <a16:creationId xmlns="" xmlns:a16="http://schemas.microsoft.com/office/drawing/2014/main" id="{861441F7-5ED4-D5A4-95A4-6150A24198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52014" y="5761893"/>
            <a:ext cx="755769" cy="673087"/>
            <a:chOff x="4615" y="3476"/>
            <a:chExt cx="585" cy="521"/>
          </a:xfrm>
          <a:solidFill>
            <a:schemeClr val="accent1"/>
          </a:solidFill>
        </p:grpSpPr>
        <p:sp>
          <p:nvSpPr>
            <p:cNvPr id="14" name="Freeform 315">
              <a:extLst>
                <a:ext uri="{FF2B5EF4-FFF2-40B4-BE49-F238E27FC236}">
                  <a16:creationId xmlns="" xmlns:a16="http://schemas.microsoft.com/office/drawing/2014/main" id="{F31D5A6D-52F4-D290-4909-17F44912F4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5" y="3476"/>
              <a:ext cx="584" cy="241"/>
            </a:xfrm>
            <a:custGeom>
              <a:avLst/>
              <a:gdLst>
                <a:gd name="T0" fmla="*/ 904 w 963"/>
                <a:gd name="T1" fmla="*/ 185 h 392"/>
                <a:gd name="T2" fmla="*/ 904 w 963"/>
                <a:gd name="T3" fmla="*/ 185 h 392"/>
                <a:gd name="T4" fmla="*/ 483 w 963"/>
                <a:gd name="T5" fmla="*/ 360 h 392"/>
                <a:gd name="T6" fmla="*/ 59 w 963"/>
                <a:gd name="T7" fmla="*/ 185 h 392"/>
                <a:gd name="T8" fmla="*/ 483 w 963"/>
                <a:gd name="T9" fmla="*/ 31 h 392"/>
                <a:gd name="T10" fmla="*/ 904 w 963"/>
                <a:gd name="T11" fmla="*/ 185 h 392"/>
                <a:gd name="T12" fmla="*/ 953 w 963"/>
                <a:gd name="T13" fmla="*/ 169 h 392"/>
                <a:gd name="T14" fmla="*/ 953 w 963"/>
                <a:gd name="T15" fmla="*/ 169 h 392"/>
                <a:gd name="T16" fmla="*/ 488 w 963"/>
                <a:gd name="T17" fmla="*/ 1 h 392"/>
                <a:gd name="T18" fmla="*/ 477 w 963"/>
                <a:gd name="T19" fmla="*/ 1 h 392"/>
                <a:gd name="T20" fmla="*/ 10 w 963"/>
                <a:gd name="T21" fmla="*/ 169 h 392"/>
                <a:gd name="T22" fmla="*/ 0 w 963"/>
                <a:gd name="T23" fmla="*/ 183 h 392"/>
                <a:gd name="T24" fmla="*/ 9 w 963"/>
                <a:gd name="T25" fmla="*/ 198 h 392"/>
                <a:gd name="T26" fmla="*/ 476 w 963"/>
                <a:gd name="T27" fmla="*/ 391 h 392"/>
                <a:gd name="T28" fmla="*/ 483 w 963"/>
                <a:gd name="T29" fmla="*/ 392 h 392"/>
                <a:gd name="T30" fmla="*/ 489 w 963"/>
                <a:gd name="T31" fmla="*/ 391 h 392"/>
                <a:gd name="T32" fmla="*/ 953 w 963"/>
                <a:gd name="T33" fmla="*/ 198 h 392"/>
                <a:gd name="T34" fmla="*/ 963 w 963"/>
                <a:gd name="T35" fmla="*/ 183 h 392"/>
                <a:gd name="T36" fmla="*/ 953 w 963"/>
                <a:gd name="T37" fmla="*/ 1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3" h="392">
                  <a:moveTo>
                    <a:pt x="904" y="185"/>
                  </a:moveTo>
                  <a:lnTo>
                    <a:pt x="904" y="185"/>
                  </a:lnTo>
                  <a:lnTo>
                    <a:pt x="483" y="360"/>
                  </a:lnTo>
                  <a:lnTo>
                    <a:pt x="59" y="185"/>
                  </a:lnTo>
                  <a:lnTo>
                    <a:pt x="483" y="31"/>
                  </a:lnTo>
                  <a:lnTo>
                    <a:pt x="904" y="185"/>
                  </a:lnTo>
                  <a:close/>
                  <a:moveTo>
                    <a:pt x="953" y="169"/>
                  </a:moveTo>
                  <a:lnTo>
                    <a:pt x="953" y="169"/>
                  </a:lnTo>
                  <a:lnTo>
                    <a:pt x="488" y="1"/>
                  </a:lnTo>
                  <a:cubicBezTo>
                    <a:pt x="485" y="0"/>
                    <a:pt x="481" y="0"/>
                    <a:pt x="477" y="1"/>
                  </a:cubicBezTo>
                  <a:lnTo>
                    <a:pt x="10" y="169"/>
                  </a:lnTo>
                  <a:cubicBezTo>
                    <a:pt x="4" y="171"/>
                    <a:pt x="0" y="177"/>
                    <a:pt x="0" y="183"/>
                  </a:cubicBezTo>
                  <a:cubicBezTo>
                    <a:pt x="0" y="190"/>
                    <a:pt x="3" y="195"/>
                    <a:pt x="9" y="198"/>
                  </a:cubicBezTo>
                  <a:lnTo>
                    <a:pt x="476" y="391"/>
                  </a:lnTo>
                  <a:cubicBezTo>
                    <a:pt x="478" y="392"/>
                    <a:pt x="480" y="392"/>
                    <a:pt x="483" y="392"/>
                  </a:cubicBezTo>
                  <a:cubicBezTo>
                    <a:pt x="485" y="392"/>
                    <a:pt x="487" y="392"/>
                    <a:pt x="489" y="391"/>
                  </a:cubicBezTo>
                  <a:lnTo>
                    <a:pt x="953" y="198"/>
                  </a:lnTo>
                  <a:cubicBezTo>
                    <a:pt x="960" y="195"/>
                    <a:pt x="963" y="190"/>
                    <a:pt x="963" y="183"/>
                  </a:cubicBezTo>
                  <a:cubicBezTo>
                    <a:pt x="963" y="177"/>
                    <a:pt x="959" y="171"/>
                    <a:pt x="953" y="16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5" name="Freeform 316">
              <a:extLst>
                <a:ext uri="{FF2B5EF4-FFF2-40B4-BE49-F238E27FC236}">
                  <a16:creationId xmlns="" xmlns:a16="http://schemas.microsoft.com/office/drawing/2014/main" id="{172ABA2A-5A3F-AD45-6A03-C869A78DC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5" y="3617"/>
              <a:ext cx="585" cy="138"/>
            </a:xfrm>
            <a:custGeom>
              <a:avLst/>
              <a:gdLst>
                <a:gd name="T0" fmla="*/ 962 w 964"/>
                <a:gd name="T1" fmla="*/ 12 h 226"/>
                <a:gd name="T2" fmla="*/ 962 w 964"/>
                <a:gd name="T3" fmla="*/ 12 h 226"/>
                <a:gd name="T4" fmla="*/ 941 w 964"/>
                <a:gd name="T5" fmla="*/ 4 h 226"/>
                <a:gd name="T6" fmla="*/ 483 w 964"/>
                <a:gd name="T7" fmla="*/ 194 h 226"/>
                <a:gd name="T8" fmla="*/ 22 w 964"/>
                <a:gd name="T9" fmla="*/ 4 h 226"/>
                <a:gd name="T10" fmla="*/ 1 w 964"/>
                <a:gd name="T11" fmla="*/ 12 h 226"/>
                <a:gd name="T12" fmla="*/ 1 w 964"/>
                <a:gd name="T13" fmla="*/ 23 h 226"/>
                <a:gd name="T14" fmla="*/ 9 w 964"/>
                <a:gd name="T15" fmla="*/ 32 h 226"/>
                <a:gd name="T16" fmla="*/ 476 w 964"/>
                <a:gd name="T17" fmla="*/ 225 h 226"/>
                <a:gd name="T18" fmla="*/ 483 w 964"/>
                <a:gd name="T19" fmla="*/ 226 h 226"/>
                <a:gd name="T20" fmla="*/ 489 w 964"/>
                <a:gd name="T21" fmla="*/ 225 h 226"/>
                <a:gd name="T22" fmla="*/ 953 w 964"/>
                <a:gd name="T23" fmla="*/ 32 h 226"/>
                <a:gd name="T24" fmla="*/ 962 w 964"/>
                <a:gd name="T25" fmla="*/ 23 h 226"/>
                <a:gd name="T26" fmla="*/ 962 w 964"/>
                <a:gd name="T27" fmla="*/ 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4" h="226">
                  <a:moveTo>
                    <a:pt x="962" y="12"/>
                  </a:moveTo>
                  <a:lnTo>
                    <a:pt x="962" y="12"/>
                  </a:lnTo>
                  <a:cubicBezTo>
                    <a:pt x="958" y="4"/>
                    <a:pt x="949" y="0"/>
                    <a:pt x="941" y="4"/>
                  </a:cubicBezTo>
                  <a:lnTo>
                    <a:pt x="483" y="194"/>
                  </a:lnTo>
                  <a:lnTo>
                    <a:pt x="22" y="4"/>
                  </a:lnTo>
                  <a:cubicBezTo>
                    <a:pt x="14" y="0"/>
                    <a:pt x="4" y="4"/>
                    <a:pt x="1" y="12"/>
                  </a:cubicBezTo>
                  <a:cubicBezTo>
                    <a:pt x="0" y="15"/>
                    <a:pt x="0" y="20"/>
                    <a:pt x="1" y="23"/>
                  </a:cubicBezTo>
                  <a:cubicBezTo>
                    <a:pt x="2" y="27"/>
                    <a:pt x="5" y="30"/>
                    <a:pt x="9" y="32"/>
                  </a:cubicBezTo>
                  <a:lnTo>
                    <a:pt x="476" y="225"/>
                  </a:lnTo>
                  <a:cubicBezTo>
                    <a:pt x="478" y="226"/>
                    <a:pt x="480" y="226"/>
                    <a:pt x="483" y="226"/>
                  </a:cubicBezTo>
                  <a:cubicBezTo>
                    <a:pt x="485" y="226"/>
                    <a:pt x="487" y="226"/>
                    <a:pt x="489" y="225"/>
                  </a:cubicBezTo>
                  <a:lnTo>
                    <a:pt x="953" y="32"/>
                  </a:lnTo>
                  <a:cubicBezTo>
                    <a:pt x="957" y="30"/>
                    <a:pt x="961" y="27"/>
                    <a:pt x="962" y="23"/>
                  </a:cubicBezTo>
                  <a:cubicBezTo>
                    <a:pt x="964" y="20"/>
                    <a:pt x="964" y="15"/>
                    <a:pt x="962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6" name="Freeform 317">
              <a:extLst>
                <a:ext uri="{FF2B5EF4-FFF2-40B4-BE49-F238E27FC236}">
                  <a16:creationId xmlns="" xmlns:a16="http://schemas.microsoft.com/office/drawing/2014/main" id="{2169899D-3687-7326-462E-6D5387E82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" y="3707"/>
              <a:ext cx="58" cy="137"/>
            </a:xfrm>
            <a:custGeom>
              <a:avLst/>
              <a:gdLst>
                <a:gd name="T0" fmla="*/ 79 w 95"/>
                <a:gd name="T1" fmla="*/ 0 h 223"/>
                <a:gd name="T2" fmla="*/ 79 w 95"/>
                <a:gd name="T3" fmla="*/ 0 h 223"/>
                <a:gd name="T4" fmla="*/ 63 w 95"/>
                <a:gd name="T5" fmla="*/ 15 h 223"/>
                <a:gd name="T6" fmla="*/ 63 w 95"/>
                <a:gd name="T7" fmla="*/ 106 h 223"/>
                <a:gd name="T8" fmla="*/ 7 w 95"/>
                <a:gd name="T9" fmla="*/ 195 h 223"/>
                <a:gd name="T10" fmla="*/ 1 w 95"/>
                <a:gd name="T11" fmla="*/ 206 h 223"/>
                <a:gd name="T12" fmla="*/ 4 w 95"/>
                <a:gd name="T13" fmla="*/ 217 h 223"/>
                <a:gd name="T14" fmla="*/ 17 w 95"/>
                <a:gd name="T15" fmla="*/ 223 h 223"/>
                <a:gd name="T16" fmla="*/ 26 w 95"/>
                <a:gd name="T17" fmla="*/ 220 h 223"/>
                <a:gd name="T18" fmla="*/ 95 w 95"/>
                <a:gd name="T19" fmla="*/ 106 h 223"/>
                <a:gd name="T20" fmla="*/ 95 w 95"/>
                <a:gd name="T21" fmla="*/ 15 h 223"/>
                <a:gd name="T22" fmla="*/ 79 w 95"/>
                <a:gd name="T23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223">
                  <a:moveTo>
                    <a:pt x="79" y="0"/>
                  </a:moveTo>
                  <a:lnTo>
                    <a:pt x="79" y="0"/>
                  </a:lnTo>
                  <a:cubicBezTo>
                    <a:pt x="70" y="0"/>
                    <a:pt x="63" y="7"/>
                    <a:pt x="63" y="15"/>
                  </a:cubicBezTo>
                  <a:lnTo>
                    <a:pt x="63" y="106"/>
                  </a:lnTo>
                  <a:cubicBezTo>
                    <a:pt x="63" y="138"/>
                    <a:pt x="44" y="169"/>
                    <a:pt x="7" y="195"/>
                  </a:cubicBezTo>
                  <a:cubicBezTo>
                    <a:pt x="4" y="198"/>
                    <a:pt x="1" y="201"/>
                    <a:pt x="1" y="206"/>
                  </a:cubicBezTo>
                  <a:cubicBezTo>
                    <a:pt x="0" y="210"/>
                    <a:pt x="1" y="214"/>
                    <a:pt x="4" y="217"/>
                  </a:cubicBezTo>
                  <a:cubicBezTo>
                    <a:pt x="7" y="221"/>
                    <a:pt x="12" y="223"/>
                    <a:pt x="17" y="223"/>
                  </a:cubicBezTo>
                  <a:cubicBezTo>
                    <a:pt x="20" y="223"/>
                    <a:pt x="24" y="222"/>
                    <a:pt x="26" y="220"/>
                  </a:cubicBezTo>
                  <a:cubicBezTo>
                    <a:pt x="71" y="188"/>
                    <a:pt x="95" y="148"/>
                    <a:pt x="95" y="106"/>
                  </a:cubicBezTo>
                  <a:lnTo>
                    <a:pt x="95" y="15"/>
                  </a:lnTo>
                  <a:cubicBezTo>
                    <a:pt x="95" y="7"/>
                    <a:pt x="88" y="0"/>
                    <a:pt x="7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7" name="Freeform 318">
              <a:extLst>
                <a:ext uri="{FF2B5EF4-FFF2-40B4-BE49-F238E27FC236}">
                  <a16:creationId xmlns="" xmlns:a16="http://schemas.microsoft.com/office/drawing/2014/main" id="{88C5D5A8-73EB-9179-3ABA-0C99C299E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3" y="3688"/>
              <a:ext cx="310" cy="197"/>
            </a:xfrm>
            <a:custGeom>
              <a:avLst/>
              <a:gdLst>
                <a:gd name="T0" fmla="*/ 511 w 512"/>
                <a:gd name="T1" fmla="*/ 267 h 320"/>
                <a:gd name="T2" fmla="*/ 511 w 512"/>
                <a:gd name="T3" fmla="*/ 267 h 320"/>
                <a:gd name="T4" fmla="*/ 490 w 512"/>
                <a:gd name="T5" fmla="*/ 259 h 320"/>
                <a:gd name="T6" fmla="*/ 338 w 512"/>
                <a:gd name="T7" fmla="*/ 288 h 320"/>
                <a:gd name="T8" fmla="*/ 338 w 512"/>
                <a:gd name="T9" fmla="*/ 154 h 320"/>
                <a:gd name="T10" fmla="*/ 322 w 512"/>
                <a:gd name="T11" fmla="*/ 138 h 320"/>
                <a:gd name="T12" fmla="*/ 305 w 512"/>
                <a:gd name="T13" fmla="*/ 154 h 320"/>
                <a:gd name="T14" fmla="*/ 305 w 512"/>
                <a:gd name="T15" fmla="*/ 289 h 320"/>
                <a:gd name="T16" fmla="*/ 32 w 512"/>
                <a:gd name="T17" fmla="*/ 137 h 320"/>
                <a:gd name="T18" fmla="*/ 32 w 512"/>
                <a:gd name="T19" fmla="*/ 16 h 320"/>
                <a:gd name="T20" fmla="*/ 16 w 512"/>
                <a:gd name="T21" fmla="*/ 0 h 320"/>
                <a:gd name="T22" fmla="*/ 0 w 512"/>
                <a:gd name="T23" fmla="*/ 16 h 320"/>
                <a:gd name="T24" fmla="*/ 0 w 512"/>
                <a:gd name="T25" fmla="*/ 137 h 320"/>
                <a:gd name="T26" fmla="*/ 319 w 512"/>
                <a:gd name="T27" fmla="*/ 320 h 320"/>
                <a:gd name="T28" fmla="*/ 322 w 512"/>
                <a:gd name="T29" fmla="*/ 320 h 320"/>
                <a:gd name="T30" fmla="*/ 502 w 512"/>
                <a:gd name="T31" fmla="*/ 287 h 320"/>
                <a:gd name="T32" fmla="*/ 511 w 512"/>
                <a:gd name="T33" fmla="*/ 279 h 320"/>
                <a:gd name="T34" fmla="*/ 511 w 512"/>
                <a:gd name="T35" fmla="*/ 267 h 320"/>
                <a:gd name="T36" fmla="*/ 511 w 512"/>
                <a:gd name="T37" fmla="*/ 26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320">
                  <a:moveTo>
                    <a:pt x="511" y="267"/>
                  </a:moveTo>
                  <a:lnTo>
                    <a:pt x="511" y="267"/>
                  </a:lnTo>
                  <a:cubicBezTo>
                    <a:pt x="507" y="259"/>
                    <a:pt x="498" y="255"/>
                    <a:pt x="490" y="259"/>
                  </a:cubicBezTo>
                  <a:cubicBezTo>
                    <a:pt x="445" y="276"/>
                    <a:pt x="393" y="287"/>
                    <a:pt x="338" y="288"/>
                  </a:cubicBezTo>
                  <a:lnTo>
                    <a:pt x="338" y="154"/>
                  </a:lnTo>
                  <a:cubicBezTo>
                    <a:pt x="338" y="145"/>
                    <a:pt x="330" y="138"/>
                    <a:pt x="322" y="138"/>
                  </a:cubicBezTo>
                  <a:cubicBezTo>
                    <a:pt x="313" y="138"/>
                    <a:pt x="305" y="145"/>
                    <a:pt x="305" y="154"/>
                  </a:cubicBezTo>
                  <a:lnTo>
                    <a:pt x="305" y="289"/>
                  </a:lnTo>
                  <a:cubicBezTo>
                    <a:pt x="154" y="285"/>
                    <a:pt x="32" y="217"/>
                    <a:pt x="32" y="137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lnTo>
                    <a:pt x="0" y="137"/>
                  </a:lnTo>
                  <a:cubicBezTo>
                    <a:pt x="0" y="238"/>
                    <a:pt x="143" y="320"/>
                    <a:pt x="319" y="320"/>
                  </a:cubicBezTo>
                  <a:lnTo>
                    <a:pt x="322" y="320"/>
                  </a:lnTo>
                  <a:cubicBezTo>
                    <a:pt x="387" y="320"/>
                    <a:pt x="449" y="308"/>
                    <a:pt x="502" y="287"/>
                  </a:cubicBezTo>
                  <a:cubicBezTo>
                    <a:pt x="506" y="286"/>
                    <a:pt x="509" y="283"/>
                    <a:pt x="511" y="279"/>
                  </a:cubicBezTo>
                  <a:cubicBezTo>
                    <a:pt x="512" y="275"/>
                    <a:pt x="512" y="271"/>
                    <a:pt x="511" y="267"/>
                  </a:cubicBezTo>
                  <a:lnTo>
                    <a:pt x="511" y="26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8" name="Freeform 319">
              <a:extLst>
                <a:ext uri="{FF2B5EF4-FFF2-40B4-BE49-F238E27FC236}">
                  <a16:creationId xmlns="" xmlns:a16="http://schemas.microsoft.com/office/drawing/2014/main" id="{A0928728-B449-CE5E-F92B-06A61AAF5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9" y="3569"/>
              <a:ext cx="213" cy="371"/>
            </a:xfrm>
            <a:custGeom>
              <a:avLst/>
              <a:gdLst>
                <a:gd name="T0" fmla="*/ 62 w 350"/>
                <a:gd name="T1" fmla="*/ 31 h 604"/>
                <a:gd name="T2" fmla="*/ 62 w 350"/>
                <a:gd name="T3" fmla="*/ 31 h 604"/>
                <a:gd name="T4" fmla="*/ 92 w 350"/>
                <a:gd name="T5" fmla="*/ 44 h 604"/>
                <a:gd name="T6" fmla="*/ 62 w 350"/>
                <a:gd name="T7" fmla="*/ 57 h 604"/>
                <a:gd name="T8" fmla="*/ 32 w 350"/>
                <a:gd name="T9" fmla="*/ 44 h 604"/>
                <a:gd name="T10" fmla="*/ 62 w 350"/>
                <a:gd name="T11" fmla="*/ 31 h 604"/>
                <a:gd name="T12" fmla="*/ 286 w 350"/>
                <a:gd name="T13" fmla="*/ 558 h 604"/>
                <a:gd name="T14" fmla="*/ 286 w 350"/>
                <a:gd name="T15" fmla="*/ 558 h 604"/>
                <a:gd name="T16" fmla="*/ 302 w 350"/>
                <a:gd name="T17" fmla="*/ 543 h 604"/>
                <a:gd name="T18" fmla="*/ 317 w 350"/>
                <a:gd name="T19" fmla="*/ 558 h 604"/>
                <a:gd name="T20" fmla="*/ 302 w 350"/>
                <a:gd name="T21" fmla="*/ 573 h 604"/>
                <a:gd name="T22" fmla="*/ 286 w 350"/>
                <a:gd name="T23" fmla="*/ 558 h 604"/>
                <a:gd name="T24" fmla="*/ 286 w 350"/>
                <a:gd name="T25" fmla="*/ 515 h 604"/>
                <a:gd name="T26" fmla="*/ 286 w 350"/>
                <a:gd name="T27" fmla="*/ 515 h 604"/>
                <a:gd name="T28" fmla="*/ 254 w 350"/>
                <a:gd name="T29" fmla="*/ 558 h 604"/>
                <a:gd name="T30" fmla="*/ 302 w 350"/>
                <a:gd name="T31" fmla="*/ 604 h 604"/>
                <a:gd name="T32" fmla="*/ 350 w 350"/>
                <a:gd name="T33" fmla="*/ 558 h 604"/>
                <a:gd name="T34" fmla="*/ 318 w 350"/>
                <a:gd name="T35" fmla="*/ 515 h 604"/>
                <a:gd name="T36" fmla="*/ 318 w 350"/>
                <a:gd name="T37" fmla="*/ 126 h 604"/>
                <a:gd name="T38" fmla="*/ 307 w 350"/>
                <a:gd name="T39" fmla="*/ 111 h 604"/>
                <a:gd name="T40" fmla="*/ 123 w 350"/>
                <a:gd name="T41" fmla="*/ 52 h 604"/>
                <a:gd name="T42" fmla="*/ 125 w 350"/>
                <a:gd name="T43" fmla="*/ 44 h 604"/>
                <a:gd name="T44" fmla="*/ 62 w 350"/>
                <a:gd name="T45" fmla="*/ 0 h 604"/>
                <a:gd name="T46" fmla="*/ 0 w 350"/>
                <a:gd name="T47" fmla="*/ 44 h 604"/>
                <a:gd name="T48" fmla="*/ 62 w 350"/>
                <a:gd name="T49" fmla="*/ 88 h 604"/>
                <a:gd name="T50" fmla="*/ 102 w 350"/>
                <a:gd name="T51" fmla="*/ 78 h 604"/>
                <a:gd name="T52" fmla="*/ 104 w 350"/>
                <a:gd name="T53" fmla="*/ 79 h 604"/>
                <a:gd name="T54" fmla="*/ 286 w 350"/>
                <a:gd name="T55" fmla="*/ 137 h 604"/>
                <a:gd name="T56" fmla="*/ 286 w 350"/>
                <a:gd name="T57" fmla="*/ 51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0" h="604">
                  <a:moveTo>
                    <a:pt x="62" y="31"/>
                  </a:moveTo>
                  <a:lnTo>
                    <a:pt x="62" y="31"/>
                  </a:lnTo>
                  <a:cubicBezTo>
                    <a:pt x="81" y="31"/>
                    <a:pt x="92" y="39"/>
                    <a:pt x="92" y="44"/>
                  </a:cubicBezTo>
                  <a:cubicBezTo>
                    <a:pt x="92" y="48"/>
                    <a:pt x="81" y="57"/>
                    <a:pt x="62" y="57"/>
                  </a:cubicBezTo>
                  <a:cubicBezTo>
                    <a:pt x="44" y="57"/>
                    <a:pt x="32" y="48"/>
                    <a:pt x="32" y="44"/>
                  </a:cubicBezTo>
                  <a:cubicBezTo>
                    <a:pt x="32" y="39"/>
                    <a:pt x="44" y="31"/>
                    <a:pt x="62" y="31"/>
                  </a:cubicBezTo>
                  <a:close/>
                  <a:moveTo>
                    <a:pt x="286" y="558"/>
                  </a:moveTo>
                  <a:lnTo>
                    <a:pt x="286" y="558"/>
                  </a:lnTo>
                  <a:cubicBezTo>
                    <a:pt x="286" y="550"/>
                    <a:pt x="293" y="543"/>
                    <a:pt x="302" y="543"/>
                  </a:cubicBezTo>
                  <a:cubicBezTo>
                    <a:pt x="310" y="543"/>
                    <a:pt x="317" y="550"/>
                    <a:pt x="317" y="558"/>
                  </a:cubicBezTo>
                  <a:cubicBezTo>
                    <a:pt x="317" y="566"/>
                    <a:pt x="310" y="573"/>
                    <a:pt x="302" y="573"/>
                  </a:cubicBezTo>
                  <a:cubicBezTo>
                    <a:pt x="293" y="573"/>
                    <a:pt x="286" y="566"/>
                    <a:pt x="286" y="558"/>
                  </a:cubicBezTo>
                  <a:close/>
                  <a:moveTo>
                    <a:pt x="286" y="515"/>
                  </a:moveTo>
                  <a:lnTo>
                    <a:pt x="286" y="515"/>
                  </a:lnTo>
                  <a:cubicBezTo>
                    <a:pt x="267" y="521"/>
                    <a:pt x="254" y="539"/>
                    <a:pt x="254" y="558"/>
                  </a:cubicBezTo>
                  <a:cubicBezTo>
                    <a:pt x="254" y="584"/>
                    <a:pt x="275" y="604"/>
                    <a:pt x="302" y="604"/>
                  </a:cubicBezTo>
                  <a:cubicBezTo>
                    <a:pt x="328" y="604"/>
                    <a:pt x="350" y="584"/>
                    <a:pt x="350" y="558"/>
                  </a:cubicBezTo>
                  <a:cubicBezTo>
                    <a:pt x="350" y="539"/>
                    <a:pt x="337" y="522"/>
                    <a:pt x="318" y="515"/>
                  </a:cubicBezTo>
                  <a:lnTo>
                    <a:pt x="318" y="126"/>
                  </a:lnTo>
                  <a:cubicBezTo>
                    <a:pt x="318" y="119"/>
                    <a:pt x="314" y="113"/>
                    <a:pt x="307" y="111"/>
                  </a:cubicBezTo>
                  <a:lnTo>
                    <a:pt x="123" y="52"/>
                  </a:lnTo>
                  <a:cubicBezTo>
                    <a:pt x="124" y="49"/>
                    <a:pt x="125" y="46"/>
                    <a:pt x="125" y="44"/>
                  </a:cubicBezTo>
                  <a:cubicBezTo>
                    <a:pt x="125" y="19"/>
                    <a:pt x="97" y="0"/>
                    <a:pt x="62" y="0"/>
                  </a:cubicBezTo>
                  <a:cubicBezTo>
                    <a:pt x="27" y="0"/>
                    <a:pt x="0" y="19"/>
                    <a:pt x="0" y="44"/>
                  </a:cubicBezTo>
                  <a:cubicBezTo>
                    <a:pt x="0" y="68"/>
                    <a:pt x="27" y="88"/>
                    <a:pt x="62" y="88"/>
                  </a:cubicBezTo>
                  <a:cubicBezTo>
                    <a:pt x="77" y="88"/>
                    <a:pt x="91" y="84"/>
                    <a:pt x="102" y="78"/>
                  </a:cubicBezTo>
                  <a:cubicBezTo>
                    <a:pt x="102" y="78"/>
                    <a:pt x="103" y="78"/>
                    <a:pt x="104" y="79"/>
                  </a:cubicBezTo>
                  <a:lnTo>
                    <a:pt x="286" y="137"/>
                  </a:lnTo>
                  <a:lnTo>
                    <a:pt x="286" y="51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9" name="Freeform 320">
              <a:extLst>
                <a:ext uri="{FF2B5EF4-FFF2-40B4-BE49-F238E27FC236}">
                  <a16:creationId xmlns="" xmlns:a16="http://schemas.microsoft.com/office/drawing/2014/main" id="{57266A7E-239B-25A8-901E-7E6C8A39A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3" y="3950"/>
              <a:ext cx="19" cy="46"/>
            </a:xfrm>
            <a:custGeom>
              <a:avLst/>
              <a:gdLst>
                <a:gd name="T0" fmla="*/ 16 w 32"/>
                <a:gd name="T1" fmla="*/ 0 h 76"/>
                <a:gd name="T2" fmla="*/ 16 w 32"/>
                <a:gd name="T3" fmla="*/ 0 h 76"/>
                <a:gd name="T4" fmla="*/ 0 w 32"/>
                <a:gd name="T5" fmla="*/ 16 h 76"/>
                <a:gd name="T6" fmla="*/ 0 w 32"/>
                <a:gd name="T7" fmla="*/ 61 h 76"/>
                <a:gd name="T8" fmla="*/ 16 w 32"/>
                <a:gd name="T9" fmla="*/ 76 h 76"/>
                <a:gd name="T10" fmla="*/ 32 w 32"/>
                <a:gd name="T11" fmla="*/ 61 h 76"/>
                <a:gd name="T12" fmla="*/ 32 w 32"/>
                <a:gd name="T13" fmla="*/ 16 h 76"/>
                <a:gd name="T14" fmla="*/ 16 w 32"/>
                <a:gd name="T1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76">
                  <a:moveTo>
                    <a:pt x="16" y="0"/>
                  </a:moveTo>
                  <a:lnTo>
                    <a:pt x="16" y="0"/>
                  </a:lnTo>
                  <a:cubicBezTo>
                    <a:pt x="7" y="0"/>
                    <a:pt x="0" y="7"/>
                    <a:pt x="0" y="16"/>
                  </a:cubicBezTo>
                  <a:lnTo>
                    <a:pt x="0" y="61"/>
                  </a:lnTo>
                  <a:cubicBezTo>
                    <a:pt x="0" y="70"/>
                    <a:pt x="7" y="76"/>
                    <a:pt x="16" y="76"/>
                  </a:cubicBezTo>
                  <a:cubicBezTo>
                    <a:pt x="25" y="76"/>
                    <a:pt x="32" y="70"/>
                    <a:pt x="32" y="61"/>
                  </a:cubicBezTo>
                  <a:lnTo>
                    <a:pt x="32" y="16"/>
                  </a:lnTo>
                  <a:cubicBezTo>
                    <a:pt x="32" y="7"/>
                    <a:pt x="25" y="0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0" name="Freeform 321">
              <a:extLst>
                <a:ext uri="{FF2B5EF4-FFF2-40B4-BE49-F238E27FC236}">
                  <a16:creationId xmlns="" xmlns:a16="http://schemas.microsoft.com/office/drawing/2014/main" id="{82D0246D-4714-361F-0A13-FFB46CE7D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3940"/>
              <a:ext cx="31" cy="57"/>
            </a:xfrm>
            <a:custGeom>
              <a:avLst/>
              <a:gdLst>
                <a:gd name="T0" fmla="*/ 39 w 51"/>
                <a:gd name="T1" fmla="*/ 2 h 93"/>
                <a:gd name="T2" fmla="*/ 39 w 51"/>
                <a:gd name="T3" fmla="*/ 2 h 93"/>
                <a:gd name="T4" fmla="*/ 19 w 51"/>
                <a:gd name="T5" fmla="*/ 13 h 93"/>
                <a:gd name="T6" fmla="*/ 1 w 51"/>
                <a:gd name="T7" fmla="*/ 73 h 93"/>
                <a:gd name="T8" fmla="*/ 3 w 51"/>
                <a:gd name="T9" fmla="*/ 84 h 93"/>
                <a:gd name="T10" fmla="*/ 12 w 51"/>
                <a:gd name="T11" fmla="*/ 92 h 93"/>
                <a:gd name="T12" fmla="*/ 17 w 51"/>
                <a:gd name="T13" fmla="*/ 93 h 93"/>
                <a:gd name="T14" fmla="*/ 32 w 51"/>
                <a:gd name="T15" fmla="*/ 81 h 93"/>
                <a:gd name="T16" fmla="*/ 50 w 51"/>
                <a:gd name="T17" fmla="*/ 21 h 93"/>
                <a:gd name="T18" fmla="*/ 49 w 51"/>
                <a:gd name="T19" fmla="*/ 10 h 93"/>
                <a:gd name="T20" fmla="*/ 39 w 51"/>
                <a:gd name="T2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3">
                  <a:moveTo>
                    <a:pt x="39" y="2"/>
                  </a:moveTo>
                  <a:lnTo>
                    <a:pt x="39" y="2"/>
                  </a:lnTo>
                  <a:cubicBezTo>
                    <a:pt x="30" y="0"/>
                    <a:pt x="22" y="5"/>
                    <a:pt x="19" y="13"/>
                  </a:cubicBezTo>
                  <a:lnTo>
                    <a:pt x="1" y="73"/>
                  </a:lnTo>
                  <a:cubicBezTo>
                    <a:pt x="0" y="77"/>
                    <a:pt x="1" y="81"/>
                    <a:pt x="3" y="84"/>
                  </a:cubicBezTo>
                  <a:cubicBezTo>
                    <a:pt x="5" y="88"/>
                    <a:pt x="8" y="91"/>
                    <a:pt x="12" y="92"/>
                  </a:cubicBezTo>
                  <a:cubicBezTo>
                    <a:pt x="14" y="92"/>
                    <a:pt x="15" y="93"/>
                    <a:pt x="17" y="93"/>
                  </a:cubicBezTo>
                  <a:cubicBezTo>
                    <a:pt x="24" y="93"/>
                    <a:pt x="30" y="88"/>
                    <a:pt x="32" y="81"/>
                  </a:cubicBezTo>
                  <a:lnTo>
                    <a:pt x="50" y="21"/>
                  </a:lnTo>
                  <a:cubicBezTo>
                    <a:pt x="51" y="18"/>
                    <a:pt x="51" y="13"/>
                    <a:pt x="49" y="10"/>
                  </a:cubicBezTo>
                  <a:cubicBezTo>
                    <a:pt x="46" y="6"/>
                    <a:pt x="43" y="3"/>
                    <a:pt x="3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1" name="Freeform 322">
              <a:extLst>
                <a:ext uri="{FF2B5EF4-FFF2-40B4-BE49-F238E27FC236}">
                  <a16:creationId xmlns="" xmlns:a16="http://schemas.microsoft.com/office/drawing/2014/main" id="{F417A44C-BB6D-0847-802C-C59A1151F3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1" y="3940"/>
              <a:ext cx="31" cy="56"/>
            </a:xfrm>
            <a:custGeom>
              <a:avLst/>
              <a:gdLst>
                <a:gd name="T0" fmla="*/ 50 w 51"/>
                <a:gd name="T1" fmla="*/ 73 h 92"/>
                <a:gd name="T2" fmla="*/ 50 w 51"/>
                <a:gd name="T3" fmla="*/ 73 h 92"/>
                <a:gd name="T4" fmla="*/ 32 w 51"/>
                <a:gd name="T5" fmla="*/ 13 h 92"/>
                <a:gd name="T6" fmla="*/ 13 w 51"/>
                <a:gd name="T7" fmla="*/ 2 h 92"/>
                <a:gd name="T8" fmla="*/ 3 w 51"/>
                <a:gd name="T9" fmla="*/ 10 h 92"/>
                <a:gd name="T10" fmla="*/ 1 w 51"/>
                <a:gd name="T11" fmla="*/ 21 h 92"/>
                <a:gd name="T12" fmla="*/ 19 w 51"/>
                <a:gd name="T13" fmla="*/ 81 h 92"/>
                <a:gd name="T14" fmla="*/ 35 w 51"/>
                <a:gd name="T15" fmla="*/ 92 h 92"/>
                <a:gd name="T16" fmla="*/ 39 w 51"/>
                <a:gd name="T17" fmla="*/ 92 h 92"/>
                <a:gd name="T18" fmla="*/ 49 w 51"/>
                <a:gd name="T19" fmla="*/ 84 h 92"/>
                <a:gd name="T20" fmla="*/ 50 w 51"/>
                <a:gd name="T21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2">
                  <a:moveTo>
                    <a:pt x="50" y="73"/>
                  </a:moveTo>
                  <a:lnTo>
                    <a:pt x="50" y="73"/>
                  </a:lnTo>
                  <a:lnTo>
                    <a:pt x="32" y="13"/>
                  </a:lnTo>
                  <a:cubicBezTo>
                    <a:pt x="30" y="5"/>
                    <a:pt x="21" y="0"/>
                    <a:pt x="13" y="2"/>
                  </a:cubicBezTo>
                  <a:cubicBezTo>
                    <a:pt x="8" y="3"/>
                    <a:pt x="5" y="6"/>
                    <a:pt x="3" y="10"/>
                  </a:cubicBezTo>
                  <a:cubicBezTo>
                    <a:pt x="1" y="13"/>
                    <a:pt x="0" y="18"/>
                    <a:pt x="1" y="21"/>
                  </a:cubicBezTo>
                  <a:lnTo>
                    <a:pt x="19" y="81"/>
                  </a:lnTo>
                  <a:cubicBezTo>
                    <a:pt x="21" y="88"/>
                    <a:pt x="27" y="92"/>
                    <a:pt x="35" y="92"/>
                  </a:cubicBezTo>
                  <a:cubicBezTo>
                    <a:pt x="36" y="92"/>
                    <a:pt x="37" y="92"/>
                    <a:pt x="39" y="92"/>
                  </a:cubicBezTo>
                  <a:cubicBezTo>
                    <a:pt x="43" y="91"/>
                    <a:pt x="47" y="88"/>
                    <a:pt x="49" y="84"/>
                  </a:cubicBezTo>
                  <a:cubicBezTo>
                    <a:pt x="51" y="81"/>
                    <a:pt x="51" y="77"/>
                    <a:pt x="50" y="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grpSp>
        <p:nvGrpSpPr>
          <p:cNvPr id="22" name="Group 126">
            <a:extLst>
              <a:ext uri="{FF2B5EF4-FFF2-40B4-BE49-F238E27FC236}">
                <a16:creationId xmlns="" xmlns:a16="http://schemas.microsoft.com/office/drawing/2014/main" id="{94F5AF3A-3D24-4CFB-72C7-3FA79A0115F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590707" y="5742514"/>
            <a:ext cx="581361" cy="581361"/>
            <a:chOff x="3977" y="1837"/>
            <a:chExt cx="450" cy="450"/>
          </a:xfrm>
          <a:solidFill>
            <a:schemeClr val="accent1"/>
          </a:solidFill>
        </p:grpSpPr>
        <p:sp>
          <p:nvSpPr>
            <p:cNvPr id="23" name="Freeform 127">
              <a:extLst>
                <a:ext uri="{FF2B5EF4-FFF2-40B4-BE49-F238E27FC236}">
                  <a16:creationId xmlns="" xmlns:a16="http://schemas.microsoft.com/office/drawing/2014/main" id="{57B577E0-66A3-6AB4-E17A-FFF94AAE8F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7" y="1837"/>
              <a:ext cx="450" cy="450"/>
            </a:xfrm>
            <a:custGeom>
              <a:avLst/>
              <a:gdLst>
                <a:gd name="T0" fmla="*/ 570 w 736"/>
                <a:gd name="T1" fmla="*/ 97 h 736"/>
                <a:gd name="T2" fmla="*/ 570 w 736"/>
                <a:gd name="T3" fmla="*/ 97 h 736"/>
                <a:gd name="T4" fmla="*/ 570 w 736"/>
                <a:gd name="T5" fmla="*/ 149 h 736"/>
                <a:gd name="T6" fmla="*/ 586 w 736"/>
                <a:gd name="T7" fmla="*/ 165 h 736"/>
                <a:gd name="T8" fmla="*/ 602 w 736"/>
                <a:gd name="T9" fmla="*/ 149 h 736"/>
                <a:gd name="T10" fmla="*/ 602 w 736"/>
                <a:gd name="T11" fmla="*/ 97 h 736"/>
                <a:gd name="T12" fmla="*/ 670 w 736"/>
                <a:gd name="T13" fmla="*/ 97 h 736"/>
                <a:gd name="T14" fmla="*/ 705 w 736"/>
                <a:gd name="T15" fmla="*/ 132 h 736"/>
                <a:gd name="T16" fmla="*/ 705 w 736"/>
                <a:gd name="T17" fmla="*/ 234 h 736"/>
                <a:gd name="T18" fmla="*/ 31 w 736"/>
                <a:gd name="T19" fmla="*/ 234 h 736"/>
                <a:gd name="T20" fmla="*/ 31 w 736"/>
                <a:gd name="T21" fmla="*/ 132 h 736"/>
                <a:gd name="T22" fmla="*/ 65 w 736"/>
                <a:gd name="T23" fmla="*/ 97 h 736"/>
                <a:gd name="T24" fmla="*/ 134 w 736"/>
                <a:gd name="T25" fmla="*/ 97 h 736"/>
                <a:gd name="T26" fmla="*/ 134 w 736"/>
                <a:gd name="T27" fmla="*/ 149 h 736"/>
                <a:gd name="T28" fmla="*/ 149 w 736"/>
                <a:gd name="T29" fmla="*/ 165 h 736"/>
                <a:gd name="T30" fmla="*/ 165 w 736"/>
                <a:gd name="T31" fmla="*/ 149 h 736"/>
                <a:gd name="T32" fmla="*/ 165 w 736"/>
                <a:gd name="T33" fmla="*/ 97 h 736"/>
                <a:gd name="T34" fmla="*/ 570 w 736"/>
                <a:gd name="T35" fmla="*/ 97 h 736"/>
                <a:gd name="T36" fmla="*/ 705 w 736"/>
                <a:gd name="T37" fmla="*/ 670 h 736"/>
                <a:gd name="T38" fmla="*/ 705 w 736"/>
                <a:gd name="T39" fmla="*/ 670 h 736"/>
                <a:gd name="T40" fmla="*/ 670 w 736"/>
                <a:gd name="T41" fmla="*/ 704 h 736"/>
                <a:gd name="T42" fmla="*/ 65 w 736"/>
                <a:gd name="T43" fmla="*/ 704 h 736"/>
                <a:gd name="T44" fmla="*/ 31 w 736"/>
                <a:gd name="T45" fmla="*/ 670 h 736"/>
                <a:gd name="T46" fmla="*/ 31 w 736"/>
                <a:gd name="T47" fmla="*/ 265 h 736"/>
                <a:gd name="T48" fmla="*/ 705 w 736"/>
                <a:gd name="T49" fmla="*/ 265 h 736"/>
                <a:gd name="T50" fmla="*/ 705 w 736"/>
                <a:gd name="T51" fmla="*/ 670 h 736"/>
                <a:gd name="T52" fmla="*/ 149 w 736"/>
                <a:gd name="T53" fmla="*/ 0 h 736"/>
                <a:gd name="T54" fmla="*/ 149 w 736"/>
                <a:gd name="T55" fmla="*/ 0 h 736"/>
                <a:gd name="T56" fmla="*/ 134 w 736"/>
                <a:gd name="T57" fmla="*/ 15 h 736"/>
                <a:gd name="T58" fmla="*/ 134 w 736"/>
                <a:gd name="T59" fmla="*/ 66 h 736"/>
                <a:gd name="T60" fmla="*/ 65 w 736"/>
                <a:gd name="T61" fmla="*/ 66 h 736"/>
                <a:gd name="T62" fmla="*/ 0 w 736"/>
                <a:gd name="T63" fmla="*/ 132 h 736"/>
                <a:gd name="T64" fmla="*/ 0 w 736"/>
                <a:gd name="T65" fmla="*/ 670 h 736"/>
                <a:gd name="T66" fmla="*/ 65 w 736"/>
                <a:gd name="T67" fmla="*/ 736 h 736"/>
                <a:gd name="T68" fmla="*/ 670 w 736"/>
                <a:gd name="T69" fmla="*/ 736 h 736"/>
                <a:gd name="T70" fmla="*/ 736 w 736"/>
                <a:gd name="T71" fmla="*/ 670 h 736"/>
                <a:gd name="T72" fmla="*/ 736 w 736"/>
                <a:gd name="T73" fmla="*/ 132 h 736"/>
                <a:gd name="T74" fmla="*/ 670 w 736"/>
                <a:gd name="T75" fmla="*/ 66 h 736"/>
                <a:gd name="T76" fmla="*/ 602 w 736"/>
                <a:gd name="T77" fmla="*/ 66 h 736"/>
                <a:gd name="T78" fmla="*/ 602 w 736"/>
                <a:gd name="T79" fmla="*/ 15 h 736"/>
                <a:gd name="T80" fmla="*/ 586 w 736"/>
                <a:gd name="T81" fmla="*/ 0 h 736"/>
                <a:gd name="T82" fmla="*/ 570 w 736"/>
                <a:gd name="T83" fmla="*/ 15 h 736"/>
                <a:gd name="T84" fmla="*/ 570 w 736"/>
                <a:gd name="T85" fmla="*/ 66 h 736"/>
                <a:gd name="T86" fmla="*/ 165 w 736"/>
                <a:gd name="T87" fmla="*/ 66 h 736"/>
                <a:gd name="T88" fmla="*/ 165 w 736"/>
                <a:gd name="T89" fmla="*/ 15 h 736"/>
                <a:gd name="T90" fmla="*/ 149 w 736"/>
                <a:gd name="T91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6" h="736">
                  <a:moveTo>
                    <a:pt x="570" y="97"/>
                  </a:moveTo>
                  <a:lnTo>
                    <a:pt x="570" y="97"/>
                  </a:lnTo>
                  <a:lnTo>
                    <a:pt x="570" y="149"/>
                  </a:lnTo>
                  <a:cubicBezTo>
                    <a:pt x="570" y="158"/>
                    <a:pt x="577" y="165"/>
                    <a:pt x="586" y="165"/>
                  </a:cubicBezTo>
                  <a:cubicBezTo>
                    <a:pt x="595" y="165"/>
                    <a:pt x="602" y="158"/>
                    <a:pt x="602" y="149"/>
                  </a:cubicBezTo>
                  <a:lnTo>
                    <a:pt x="602" y="97"/>
                  </a:lnTo>
                  <a:lnTo>
                    <a:pt x="670" y="97"/>
                  </a:lnTo>
                  <a:cubicBezTo>
                    <a:pt x="689" y="97"/>
                    <a:pt x="705" y="113"/>
                    <a:pt x="705" y="132"/>
                  </a:cubicBezTo>
                  <a:lnTo>
                    <a:pt x="705" y="234"/>
                  </a:lnTo>
                  <a:lnTo>
                    <a:pt x="31" y="234"/>
                  </a:lnTo>
                  <a:lnTo>
                    <a:pt x="31" y="132"/>
                  </a:lnTo>
                  <a:cubicBezTo>
                    <a:pt x="31" y="113"/>
                    <a:pt x="46" y="97"/>
                    <a:pt x="65" y="97"/>
                  </a:cubicBezTo>
                  <a:lnTo>
                    <a:pt x="134" y="97"/>
                  </a:lnTo>
                  <a:lnTo>
                    <a:pt x="134" y="149"/>
                  </a:lnTo>
                  <a:cubicBezTo>
                    <a:pt x="134" y="158"/>
                    <a:pt x="141" y="165"/>
                    <a:pt x="149" y="165"/>
                  </a:cubicBezTo>
                  <a:cubicBezTo>
                    <a:pt x="158" y="165"/>
                    <a:pt x="165" y="158"/>
                    <a:pt x="165" y="149"/>
                  </a:cubicBezTo>
                  <a:lnTo>
                    <a:pt x="165" y="97"/>
                  </a:lnTo>
                  <a:lnTo>
                    <a:pt x="570" y="97"/>
                  </a:lnTo>
                  <a:close/>
                  <a:moveTo>
                    <a:pt x="705" y="670"/>
                  </a:moveTo>
                  <a:lnTo>
                    <a:pt x="705" y="670"/>
                  </a:lnTo>
                  <a:cubicBezTo>
                    <a:pt x="705" y="689"/>
                    <a:pt x="689" y="704"/>
                    <a:pt x="670" y="704"/>
                  </a:cubicBezTo>
                  <a:lnTo>
                    <a:pt x="65" y="704"/>
                  </a:lnTo>
                  <a:cubicBezTo>
                    <a:pt x="46" y="704"/>
                    <a:pt x="31" y="689"/>
                    <a:pt x="31" y="670"/>
                  </a:cubicBezTo>
                  <a:lnTo>
                    <a:pt x="31" y="265"/>
                  </a:lnTo>
                  <a:lnTo>
                    <a:pt x="705" y="265"/>
                  </a:lnTo>
                  <a:lnTo>
                    <a:pt x="705" y="670"/>
                  </a:lnTo>
                  <a:close/>
                  <a:moveTo>
                    <a:pt x="149" y="0"/>
                  </a:moveTo>
                  <a:lnTo>
                    <a:pt x="149" y="0"/>
                  </a:lnTo>
                  <a:cubicBezTo>
                    <a:pt x="141" y="0"/>
                    <a:pt x="134" y="7"/>
                    <a:pt x="134" y="15"/>
                  </a:cubicBezTo>
                  <a:lnTo>
                    <a:pt x="134" y="66"/>
                  </a:lnTo>
                  <a:lnTo>
                    <a:pt x="65" y="66"/>
                  </a:lnTo>
                  <a:cubicBezTo>
                    <a:pt x="29" y="66"/>
                    <a:pt x="0" y="96"/>
                    <a:pt x="0" y="132"/>
                  </a:cubicBezTo>
                  <a:lnTo>
                    <a:pt x="0" y="670"/>
                  </a:lnTo>
                  <a:cubicBezTo>
                    <a:pt x="0" y="706"/>
                    <a:pt x="29" y="736"/>
                    <a:pt x="65" y="736"/>
                  </a:cubicBezTo>
                  <a:lnTo>
                    <a:pt x="670" y="736"/>
                  </a:lnTo>
                  <a:cubicBezTo>
                    <a:pt x="706" y="736"/>
                    <a:pt x="736" y="706"/>
                    <a:pt x="736" y="670"/>
                  </a:cubicBezTo>
                  <a:lnTo>
                    <a:pt x="736" y="132"/>
                  </a:lnTo>
                  <a:cubicBezTo>
                    <a:pt x="736" y="96"/>
                    <a:pt x="706" y="66"/>
                    <a:pt x="670" y="66"/>
                  </a:cubicBezTo>
                  <a:lnTo>
                    <a:pt x="602" y="66"/>
                  </a:lnTo>
                  <a:lnTo>
                    <a:pt x="602" y="15"/>
                  </a:lnTo>
                  <a:cubicBezTo>
                    <a:pt x="602" y="7"/>
                    <a:pt x="595" y="0"/>
                    <a:pt x="586" y="0"/>
                  </a:cubicBezTo>
                  <a:cubicBezTo>
                    <a:pt x="577" y="0"/>
                    <a:pt x="570" y="7"/>
                    <a:pt x="570" y="15"/>
                  </a:cubicBezTo>
                  <a:lnTo>
                    <a:pt x="570" y="66"/>
                  </a:lnTo>
                  <a:lnTo>
                    <a:pt x="165" y="66"/>
                  </a:lnTo>
                  <a:lnTo>
                    <a:pt x="165" y="15"/>
                  </a:lnTo>
                  <a:cubicBezTo>
                    <a:pt x="165" y="7"/>
                    <a:pt x="158" y="0"/>
                    <a:pt x="14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4" name="Freeform 128">
              <a:extLst>
                <a:ext uri="{FF2B5EF4-FFF2-40B4-BE49-F238E27FC236}">
                  <a16:creationId xmlns="" xmlns:a16="http://schemas.microsoft.com/office/drawing/2014/main" id="{EC77C970-7B26-52CB-B7C8-241652D75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5" name="Freeform 129">
              <a:extLst>
                <a:ext uri="{FF2B5EF4-FFF2-40B4-BE49-F238E27FC236}">
                  <a16:creationId xmlns="" xmlns:a16="http://schemas.microsoft.com/office/drawing/2014/main" id="{BFF0CD42-5B7C-1289-528F-0A9B01DF4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6" name="Freeform 130">
              <a:extLst>
                <a:ext uri="{FF2B5EF4-FFF2-40B4-BE49-F238E27FC236}">
                  <a16:creationId xmlns="" xmlns:a16="http://schemas.microsoft.com/office/drawing/2014/main" id="{41DB52FC-28AA-C41E-E59B-CC14B9D0A5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7" name="Freeform 131">
              <a:extLst>
                <a:ext uri="{FF2B5EF4-FFF2-40B4-BE49-F238E27FC236}">
                  <a16:creationId xmlns="" xmlns:a16="http://schemas.microsoft.com/office/drawing/2014/main" id="{2E8FEADF-EBCA-4FF6-F2B4-AE9DA9559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8" name="Freeform 132">
              <a:extLst>
                <a:ext uri="{FF2B5EF4-FFF2-40B4-BE49-F238E27FC236}">
                  <a16:creationId xmlns="" xmlns:a16="http://schemas.microsoft.com/office/drawing/2014/main" id="{90375230-0F11-897A-CD50-6D3CBF8F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034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29" name="Freeform 133">
              <a:extLst>
                <a:ext uri="{FF2B5EF4-FFF2-40B4-BE49-F238E27FC236}">
                  <a16:creationId xmlns="" xmlns:a16="http://schemas.microsoft.com/office/drawing/2014/main" id="{55C1DF12-42B3-913E-90DB-ADA33C93D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034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0" name="Freeform 134">
              <a:extLst>
                <a:ext uri="{FF2B5EF4-FFF2-40B4-BE49-F238E27FC236}">
                  <a16:creationId xmlns="" xmlns:a16="http://schemas.microsoft.com/office/drawing/2014/main" id="{CF2C2720-B61D-D839-25B7-ABC38EE3F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1" name="Freeform 135">
              <a:extLst>
                <a:ext uri="{FF2B5EF4-FFF2-40B4-BE49-F238E27FC236}">
                  <a16:creationId xmlns="" xmlns:a16="http://schemas.microsoft.com/office/drawing/2014/main" id="{5C40AFCC-C623-137C-73BF-7B6A06E35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2" name="Freeform 136">
              <a:extLst>
                <a:ext uri="{FF2B5EF4-FFF2-40B4-BE49-F238E27FC236}">
                  <a16:creationId xmlns="" xmlns:a16="http://schemas.microsoft.com/office/drawing/2014/main" id="{615FECA3-65C6-897B-D4F7-ADF4A80AE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3" name="Freeform 137">
              <a:extLst>
                <a:ext uri="{FF2B5EF4-FFF2-40B4-BE49-F238E27FC236}">
                  <a16:creationId xmlns="" xmlns:a16="http://schemas.microsoft.com/office/drawing/2014/main" id="{6488C4D6-2C68-CB11-9725-DD1A8B069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4" name="Freeform 138">
              <a:extLst>
                <a:ext uri="{FF2B5EF4-FFF2-40B4-BE49-F238E27FC236}">
                  <a16:creationId xmlns="" xmlns:a16="http://schemas.microsoft.com/office/drawing/2014/main" id="{728CB030-2200-38C9-55C4-FC4210B6A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4" y="2113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5" name="Freeform 139">
              <a:extLst>
                <a:ext uri="{FF2B5EF4-FFF2-40B4-BE49-F238E27FC236}">
                  <a16:creationId xmlns="" xmlns:a16="http://schemas.microsoft.com/office/drawing/2014/main" id="{E235213A-8429-4701-11CF-86DAAEDA4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6" y="2113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3"/>
                    <a:pt x="0" y="6"/>
                  </a:cubicBezTo>
                  <a:lnTo>
                    <a:pt x="0" y="61"/>
                  </a:lnTo>
                  <a:cubicBezTo>
                    <a:pt x="0" y="65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5"/>
                    <a:pt x="67" y="61"/>
                  </a:cubicBezTo>
                  <a:lnTo>
                    <a:pt x="67" y="6"/>
                  </a:lnTo>
                  <a:cubicBezTo>
                    <a:pt x="67" y="3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6" name="Freeform 140">
              <a:extLst>
                <a:ext uri="{FF2B5EF4-FFF2-40B4-BE49-F238E27FC236}">
                  <a16:creationId xmlns="" xmlns:a16="http://schemas.microsoft.com/office/drawing/2014/main" id="{26996128-6DA1-0ACB-297E-54B9B3C24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" y="2192"/>
              <a:ext cx="41" cy="41"/>
            </a:xfrm>
            <a:custGeom>
              <a:avLst/>
              <a:gdLst>
                <a:gd name="T0" fmla="*/ 62 w 67"/>
                <a:gd name="T1" fmla="*/ 0 h 67"/>
                <a:gd name="T2" fmla="*/ 62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2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2 w 67"/>
                <a:gd name="T19" fmla="*/ 0 h 67"/>
                <a:gd name="T20" fmla="*/ 62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2" y="0"/>
                  </a:moveTo>
                  <a:lnTo>
                    <a:pt x="62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2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2" y="0"/>
                  </a:cubicBezTo>
                  <a:lnTo>
                    <a:pt x="62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7" name="Freeform 141">
              <a:extLst>
                <a:ext uri="{FF2B5EF4-FFF2-40B4-BE49-F238E27FC236}">
                  <a16:creationId xmlns="" xmlns:a16="http://schemas.microsoft.com/office/drawing/2014/main" id="{3694CCAC-D9B3-887C-B01C-6EA174DDA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3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3" y="67"/>
                    <a:pt x="6" y="67"/>
                  </a:cubicBezTo>
                  <a:lnTo>
                    <a:pt x="61" y="67"/>
                  </a:lnTo>
                  <a:cubicBezTo>
                    <a:pt x="65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5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8" name="Freeform 142">
              <a:extLst>
                <a:ext uri="{FF2B5EF4-FFF2-40B4-BE49-F238E27FC236}">
                  <a16:creationId xmlns="" xmlns:a16="http://schemas.microsoft.com/office/drawing/2014/main" id="{13E620C5-8182-ED97-8BB9-3011CECD1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1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6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6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6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6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39" name="Freeform 143">
              <a:extLst>
                <a:ext uri="{FF2B5EF4-FFF2-40B4-BE49-F238E27FC236}">
                  <a16:creationId xmlns="" xmlns:a16="http://schemas.microsoft.com/office/drawing/2014/main" id="{4B18AD8A-8054-267C-D6EF-E03D48024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3" y="2192"/>
              <a:ext cx="41" cy="41"/>
            </a:xfrm>
            <a:custGeom>
              <a:avLst/>
              <a:gdLst>
                <a:gd name="T0" fmla="*/ 61 w 67"/>
                <a:gd name="T1" fmla="*/ 0 h 67"/>
                <a:gd name="T2" fmla="*/ 61 w 67"/>
                <a:gd name="T3" fmla="*/ 0 h 67"/>
                <a:gd name="T4" fmla="*/ 5 w 67"/>
                <a:gd name="T5" fmla="*/ 0 h 67"/>
                <a:gd name="T6" fmla="*/ 0 w 67"/>
                <a:gd name="T7" fmla="*/ 6 h 67"/>
                <a:gd name="T8" fmla="*/ 0 w 67"/>
                <a:gd name="T9" fmla="*/ 61 h 67"/>
                <a:gd name="T10" fmla="*/ 5 w 67"/>
                <a:gd name="T11" fmla="*/ 67 h 67"/>
                <a:gd name="T12" fmla="*/ 61 w 67"/>
                <a:gd name="T13" fmla="*/ 67 h 67"/>
                <a:gd name="T14" fmla="*/ 67 w 67"/>
                <a:gd name="T15" fmla="*/ 61 h 67"/>
                <a:gd name="T16" fmla="*/ 67 w 67"/>
                <a:gd name="T17" fmla="*/ 6 h 67"/>
                <a:gd name="T18" fmla="*/ 61 w 67"/>
                <a:gd name="T19" fmla="*/ 0 h 67"/>
                <a:gd name="T20" fmla="*/ 61 w 67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7">
                  <a:moveTo>
                    <a:pt x="61" y="0"/>
                  </a:moveTo>
                  <a:lnTo>
                    <a:pt x="61" y="0"/>
                  </a:lnTo>
                  <a:lnTo>
                    <a:pt x="5" y="0"/>
                  </a:lnTo>
                  <a:cubicBezTo>
                    <a:pt x="2" y="0"/>
                    <a:pt x="0" y="2"/>
                    <a:pt x="0" y="6"/>
                  </a:cubicBezTo>
                  <a:lnTo>
                    <a:pt x="0" y="61"/>
                  </a:lnTo>
                  <a:cubicBezTo>
                    <a:pt x="0" y="64"/>
                    <a:pt x="2" y="67"/>
                    <a:pt x="5" y="67"/>
                  </a:cubicBezTo>
                  <a:lnTo>
                    <a:pt x="61" y="67"/>
                  </a:lnTo>
                  <a:cubicBezTo>
                    <a:pt x="64" y="67"/>
                    <a:pt x="67" y="64"/>
                    <a:pt x="67" y="61"/>
                  </a:cubicBezTo>
                  <a:lnTo>
                    <a:pt x="67" y="6"/>
                  </a:lnTo>
                  <a:cubicBezTo>
                    <a:pt x="67" y="2"/>
                    <a:pt x="64" y="0"/>
                    <a:pt x="61" y="0"/>
                  </a:cubicBezTo>
                  <a:lnTo>
                    <a:pt x="61" y="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  <p:sp>
        <p:nvSpPr>
          <p:cNvPr id="40" name="Subtítulo 2"/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/>
          <a:lstStyle/>
          <a:p>
            <a:r>
              <a:rPr lang="es-MX" b="1" dirty="0">
                <a:solidFill>
                  <a:srgbClr val="004C14"/>
                </a:solidFill>
              </a:rPr>
              <a:t>Capacitación de las personas trabajadoras en prevención de riesgos laborales</a:t>
            </a:r>
          </a:p>
        </p:txBody>
      </p:sp>
    </p:spTree>
    <p:extLst>
      <p:ext uri="{BB962C8B-B14F-4D97-AF65-F5344CB8AC3E}">
        <p14:creationId xmlns:p14="http://schemas.microsoft.com/office/powerpoint/2010/main" val="22209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MX" dirty="0" smtClean="0"/>
              <a:t>Otros elementos de gestión de SST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57945053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Otros elementos de gestión de SST</a:t>
            </a:r>
            <a:br>
              <a:rPr lang="es-MX" dirty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MX" dirty="0" smtClean="0"/>
              <a:t/>
            </a:r>
            <a:br>
              <a:rPr lang="es-MX" dirty="0" smtClean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30266" y="2493120"/>
            <a:ext cx="113314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Si en un lugar de trabajo o faena existe un </a:t>
            </a:r>
            <a:r>
              <a:rPr lang="es-MX" sz="1600" b="1" dirty="0"/>
              <a:t>agente </a:t>
            </a:r>
            <a:r>
              <a:rPr lang="es-MX" sz="1600" b="1" dirty="0" smtClean="0"/>
              <a:t>de riesgo </a:t>
            </a:r>
            <a:r>
              <a:rPr lang="es-MX" sz="1600" b="1" dirty="0"/>
              <a:t>que pueda causar una enfermedad profesional</a:t>
            </a:r>
            <a:r>
              <a:rPr lang="es-MX" sz="1600" dirty="0"/>
              <a:t>, </a:t>
            </a:r>
            <a:r>
              <a:rPr lang="es-MX" sz="1600" dirty="0" smtClean="0"/>
              <a:t>deberá evaluarlo </a:t>
            </a:r>
            <a:r>
              <a:rPr lang="es-MX" sz="1600" dirty="0"/>
              <a:t>y </a:t>
            </a:r>
            <a:r>
              <a:rPr lang="es-MX" sz="1600" dirty="0" smtClean="0"/>
              <a:t>de acuerdo </a:t>
            </a:r>
            <a:r>
              <a:rPr lang="es-MX" sz="1600" dirty="0"/>
              <a:t>a sus resultados solicitar la incorporación y ejecutar el </a:t>
            </a:r>
            <a:r>
              <a:rPr lang="es-MX" sz="1600" dirty="0" smtClean="0"/>
              <a:t>correspondiente </a:t>
            </a:r>
            <a:r>
              <a:rPr lang="es-MX" sz="1600" b="1" dirty="0"/>
              <a:t>programa de vigilancia ambiental y de la salud de las personas trabajadoras</a:t>
            </a:r>
            <a:r>
              <a:rPr lang="es-MX" sz="1600" dirty="0"/>
              <a:t>, </a:t>
            </a:r>
            <a:r>
              <a:rPr lang="es-MX" sz="1600" dirty="0" smtClean="0"/>
              <a:t>de conformidad </a:t>
            </a:r>
            <a:r>
              <a:rPr lang="es-MX" sz="1600" dirty="0"/>
              <a:t>a lo establecido en los protocolos del Ministerio de Salud y a los </a:t>
            </a:r>
            <a:r>
              <a:rPr lang="es-MX" sz="1600" dirty="0" smtClean="0"/>
              <a:t>demás programas </a:t>
            </a:r>
            <a:r>
              <a:rPr lang="es-MX" sz="1600" dirty="0"/>
              <a:t>establecidos por los </a:t>
            </a:r>
            <a:r>
              <a:rPr lang="es-MX" sz="1600" dirty="0" smtClean="0"/>
              <a:t>OAL.</a:t>
            </a:r>
          </a:p>
          <a:p>
            <a:pPr marL="342900" indent="-34290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>
              <a:solidFill>
                <a:srgbClr val="13C045"/>
              </a:solidFill>
            </a:endParaRPr>
          </a:p>
          <a:p>
            <a:pPr marL="342900" indent="-34290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Solicitar </a:t>
            </a:r>
            <a:r>
              <a:rPr lang="es-MX" sz="1600" dirty="0"/>
              <a:t>al </a:t>
            </a:r>
            <a:r>
              <a:rPr lang="es-MX" sz="1600" dirty="0" smtClean="0"/>
              <a:t>OAL la </a:t>
            </a:r>
            <a:r>
              <a:rPr lang="es-MX" sz="1600" b="1" dirty="0"/>
              <a:t>incorporación al programa de vigilancia de la salud </a:t>
            </a:r>
            <a:r>
              <a:rPr lang="es-MX" sz="1600" dirty="0"/>
              <a:t>de las personas trabajadoras expuestas a </a:t>
            </a:r>
            <a:r>
              <a:rPr lang="es-MX" sz="1600" dirty="0" smtClean="0"/>
              <a:t>los agentes </a:t>
            </a:r>
            <a:r>
              <a:rPr lang="es-MX" sz="1600" dirty="0"/>
              <a:t>o los factores que puedan causar daño o cuando se diagnostique </a:t>
            </a:r>
            <a:r>
              <a:rPr lang="es-MX" sz="1600" dirty="0" smtClean="0"/>
              <a:t>una enfermedad </a:t>
            </a:r>
            <a:r>
              <a:rPr lang="es-MX" sz="1600" dirty="0"/>
              <a:t>profesional</a:t>
            </a:r>
            <a:r>
              <a:rPr lang="es-MX" sz="1600" dirty="0" smtClean="0"/>
              <a:t>.</a:t>
            </a:r>
          </a:p>
          <a:p>
            <a:pPr marL="342900" indent="-34290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342900" indent="-34290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Autorizar a las personas trabajadoras su </a:t>
            </a:r>
            <a:r>
              <a:rPr lang="es-MX" sz="1600" b="1" dirty="0"/>
              <a:t>asistencia a citaciones para exámenes de control </a:t>
            </a:r>
            <a:r>
              <a:rPr lang="es-MX" sz="1600" dirty="0" smtClean="0"/>
              <a:t>por los OAL.</a:t>
            </a:r>
            <a:endParaRPr lang="es-MX" sz="16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168935"/>
            <a:ext cx="11342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latin typeface="Arial"/>
                <a:ea typeface="Arial"/>
                <a:cs typeface="Arial"/>
                <a:sym typeface="Arial"/>
              </a:rPr>
              <a:t>Obligaciones de las entidades </a:t>
            </a:r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empleadoras ante la </a:t>
            </a:r>
            <a:r>
              <a:rPr lang="es-MX" sz="2000" b="1" spc="50" dirty="0" smtClean="0">
                <a:solidFill>
                  <a:srgbClr val="004C14"/>
                </a:solidFill>
                <a:ea typeface="Arial"/>
                <a:cs typeface="Arial"/>
                <a:sym typeface="Arial"/>
              </a:rPr>
              <a:t>vigilancia </a:t>
            </a:r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del ambiente de trabajo y de la salud de las personas trabajadoras </a:t>
            </a:r>
            <a:endParaRPr lang="es-CL" sz="2000" b="1" spc="50" dirty="0">
              <a:solidFill>
                <a:srgbClr val="004C1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419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Otros elementos de gestión de SST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69" y="2440421"/>
            <a:ext cx="11397589" cy="772505"/>
          </a:xfrm>
        </p:spPr>
        <p:txBody>
          <a:bodyPr/>
          <a:lstStyle/>
          <a:p>
            <a:pPr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Las entidades empleadoras deberán mantener en sus dependencias </a:t>
            </a:r>
            <a:r>
              <a:rPr lang="es-MX" sz="1600" b="1" dirty="0"/>
              <a:t>mapas de riesgos que permitan localizar y visualizar los principales riesgos</a:t>
            </a:r>
            <a:r>
              <a:rPr lang="es-MX" sz="1600" dirty="0"/>
              <a:t> a los que están expuestos las personas trabajadoras</a:t>
            </a:r>
            <a:r>
              <a:rPr lang="es-MX" sz="1600" dirty="0" smtClean="0"/>
              <a:t>.</a:t>
            </a:r>
          </a:p>
          <a:p>
            <a:pPr lvl="1" algn="just"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/>
              <a:t>Mapa </a:t>
            </a:r>
            <a:r>
              <a:rPr lang="es-MX" sz="1600" dirty="0"/>
              <a:t>de riesgos: Es la representación gráfica del lugar de trabajo, en la que se indican los riesgos laborales que pueden afectar la vida y salud de las personas trabajadoras y que se encuentren presentes en las dependencias de la entidad </a:t>
            </a:r>
            <a:r>
              <a:rPr lang="es-MX" sz="1600" dirty="0" smtClean="0"/>
              <a:t>empleadora. </a:t>
            </a:r>
          </a:p>
          <a:p>
            <a:pPr lvl="1" algn="just"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sz="1600" dirty="0"/>
          </a:p>
          <a:p>
            <a:pPr marL="228600" lvl="1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Los mapas de riesgos deberán estar disponibles para las personas trabajadoras en </a:t>
            </a:r>
            <a:r>
              <a:rPr lang="es-MX" sz="1600" b="1" dirty="0"/>
              <a:t>sitios visibles de cada lugar de trabajo.</a:t>
            </a:r>
            <a:r>
              <a:rPr lang="es-MX" sz="1600" dirty="0"/>
              <a:t>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495091" y="1168935"/>
            <a:ext cx="11342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Mapas de Riesgos</a:t>
            </a:r>
          </a:p>
        </p:txBody>
      </p:sp>
    </p:spTree>
    <p:extLst>
      <p:ext uri="{BB962C8B-B14F-4D97-AF65-F5344CB8AC3E}">
        <p14:creationId xmlns:p14="http://schemas.microsoft.com/office/powerpoint/2010/main" val="109476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Otros elementos de gestión de SST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69" y="2440421"/>
            <a:ext cx="11397589" cy="2795458"/>
          </a:xfrm>
        </p:spPr>
        <p:txBody>
          <a:bodyPr/>
          <a:lstStyle/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Cuando en el lugar de trabajo sobrevenga un </a:t>
            </a:r>
            <a:r>
              <a:rPr lang="es-MX" sz="1600" b="1" dirty="0"/>
              <a:t>riesgo grave e inminente para la vida o salud </a:t>
            </a:r>
            <a:r>
              <a:rPr lang="es-MX" sz="1600" dirty="0"/>
              <a:t>de las personas trabajadoras, la entidad empleadora deberá:</a:t>
            </a:r>
          </a:p>
          <a:p>
            <a:pPr lvl="2" algn="just"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/>
              <a:t>Informar </a:t>
            </a:r>
            <a:r>
              <a:rPr lang="es-MX" sz="1600" dirty="0"/>
              <a:t>inmediatamente a todas las personas trabajadoras afectadas sobre la existencia del mencionado riesgo, así como las medidas adoptadas para eliminarlo </a:t>
            </a:r>
            <a:r>
              <a:rPr lang="es-MX" sz="1600" dirty="0" smtClean="0"/>
              <a:t>o atenuarlo.</a:t>
            </a:r>
          </a:p>
          <a:p>
            <a:pPr lvl="2" algn="just">
              <a:buClr>
                <a:srgbClr val="13C045"/>
              </a:buClr>
              <a:buFont typeface="Courier New" panose="02070309020205020404" pitchFamily="49" charset="0"/>
              <a:buChar char="o"/>
            </a:pPr>
            <a:r>
              <a:rPr lang="es-MX" sz="1600" dirty="0" smtClean="0"/>
              <a:t>Adoptar </a:t>
            </a:r>
            <a:r>
              <a:rPr lang="es-MX" sz="1600" dirty="0"/>
              <a:t>medidas para la suspensión inmediata de las faenas afectadas y </a:t>
            </a:r>
            <a:r>
              <a:rPr lang="es-MX" sz="1600" dirty="0" smtClean="0"/>
              <a:t>su evacuación</a:t>
            </a:r>
            <a:r>
              <a:rPr lang="es-MX" sz="1600" dirty="0"/>
              <a:t>, en caso de que el riesgo no se pueda eliminar o atenuar</a:t>
            </a:r>
            <a:r>
              <a:rPr lang="es-MX" sz="1600" dirty="0" smtClean="0"/>
              <a:t>.</a:t>
            </a:r>
          </a:p>
          <a:p>
            <a:pPr lvl="2" algn="just">
              <a:buClr>
                <a:srgbClr val="13C045"/>
              </a:buClr>
              <a:buFont typeface="Courier New" panose="02070309020205020404" pitchFamily="49" charset="0"/>
              <a:buChar char="o"/>
            </a:pPr>
            <a:endParaRPr lang="es-MX" sz="1600" dirty="0"/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La </a:t>
            </a:r>
            <a:r>
              <a:rPr lang="es-MX" sz="1600" dirty="0"/>
              <a:t>entidad empleadora deberá contar con </a:t>
            </a:r>
            <a:r>
              <a:rPr lang="es-MX" sz="1600" b="1" dirty="0"/>
              <a:t>uno o más planes de gestión, reducción y respuesta de los riesgos en caso de </a:t>
            </a:r>
            <a:r>
              <a:rPr lang="es-CL" sz="1600" b="1" dirty="0"/>
              <a:t>emergencias, catástrofes o desastres u otros eventos o incidentes</a:t>
            </a:r>
            <a:r>
              <a:rPr lang="es-CL" sz="1600" dirty="0"/>
              <a:t>.</a:t>
            </a:r>
            <a:endParaRPr lang="es-MX" sz="16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168935"/>
            <a:ext cx="11342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Riesgo grave e </a:t>
            </a:r>
            <a:r>
              <a:rPr lang="es-MX" sz="2000" b="1" spc="50" dirty="0" smtClean="0">
                <a:solidFill>
                  <a:srgbClr val="004C14"/>
                </a:solidFill>
                <a:ea typeface="Arial"/>
                <a:cs typeface="Arial"/>
                <a:sym typeface="Arial"/>
              </a:rPr>
              <a:t>inminente y la gestión de riesgos de desastres</a:t>
            </a:r>
            <a:endParaRPr lang="es-MX" sz="2000" b="1" spc="50" dirty="0">
              <a:solidFill>
                <a:srgbClr val="004C14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25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Otros elementos de gestión de SST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69" y="2440421"/>
            <a:ext cx="11397589" cy="2795458"/>
          </a:xfrm>
        </p:spPr>
        <p:txBody>
          <a:bodyPr/>
          <a:lstStyle/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 smtClean="0"/>
              <a:t>Investigar las </a:t>
            </a:r>
            <a:r>
              <a:rPr lang="es-MX" sz="1600" b="1" dirty="0" smtClean="0"/>
              <a:t>causas de los accidentes </a:t>
            </a:r>
            <a:r>
              <a:rPr lang="es-MX" sz="1600" b="1" dirty="0"/>
              <a:t>del trabajo, </a:t>
            </a:r>
            <a:r>
              <a:rPr lang="es-MX" sz="1600" b="1" dirty="0" smtClean="0"/>
              <a:t>incidentes </a:t>
            </a:r>
            <a:r>
              <a:rPr lang="es-MX" sz="1600" b="1" dirty="0"/>
              <a:t>peligroso</a:t>
            </a:r>
            <a:r>
              <a:rPr lang="es-MX" sz="1600" dirty="0"/>
              <a:t>, </a:t>
            </a:r>
            <a:r>
              <a:rPr lang="es-MX" sz="1600" dirty="0" smtClean="0"/>
              <a:t>se diagnostique una </a:t>
            </a:r>
            <a:r>
              <a:rPr lang="es-MX" sz="1600" b="1" dirty="0"/>
              <a:t>enfermedad profesional</a:t>
            </a:r>
            <a:r>
              <a:rPr lang="es-MX" sz="1600" dirty="0"/>
              <a:t> o se presente cualquiera </a:t>
            </a:r>
            <a:r>
              <a:rPr lang="es-MX" sz="1600" b="1" dirty="0"/>
              <a:t>otra afección </a:t>
            </a:r>
            <a:r>
              <a:rPr lang="es-MX" sz="1600" b="1" dirty="0" smtClean="0"/>
              <a:t>que afecte </a:t>
            </a:r>
            <a:r>
              <a:rPr lang="es-MX" sz="1600" b="1" dirty="0"/>
              <a:t>en forma reiterada o general </a:t>
            </a:r>
            <a:r>
              <a:rPr lang="es-MX" sz="1600" dirty="0"/>
              <a:t>a los trabajadores y sea presumible que tenga </a:t>
            </a:r>
            <a:r>
              <a:rPr lang="es-MX" sz="1600" dirty="0" smtClean="0"/>
              <a:t>su origen </a:t>
            </a:r>
            <a:r>
              <a:rPr lang="es-MX" sz="1600" dirty="0"/>
              <a:t>en la utilización de productos fitosanitarios, químicos o nocivos para </a:t>
            </a:r>
            <a:r>
              <a:rPr lang="es-MX" sz="1600" dirty="0" smtClean="0"/>
              <a:t>la salud.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r>
              <a:rPr lang="es-MX" sz="1600" dirty="0" smtClean="0"/>
              <a:t>Incidentes </a:t>
            </a:r>
            <a:r>
              <a:rPr lang="es-MX" sz="1600" dirty="0"/>
              <a:t>o sucesos peligrosos: Son aquellos eventos que potencialmente pueden tener como consecuencia un accidente o un daño a la salud de las personas, tales como incendios, explosiones, derrumbes, caídas de andamios y máquinas elevadoras, cortos circuitos, fallos en los sistemas de presión u otros análogos, siempre que todos ellos impidan el </a:t>
            </a:r>
            <a:r>
              <a:rPr lang="es-MX" sz="1600" dirty="0" smtClean="0"/>
              <a:t>normal </a:t>
            </a:r>
            <a:r>
              <a:rPr lang="es-MX" sz="1600" dirty="0"/>
              <a:t>desarrollo de las actividades laborales afectadas. </a:t>
            </a:r>
            <a:endParaRPr lang="es-MX" sz="1600" dirty="0" smtClean="0"/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endParaRPr lang="es-MX" sz="1600" dirty="0" smtClean="0"/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Este proceso debe desarrollarse con </a:t>
            </a:r>
            <a:r>
              <a:rPr lang="es-MX" sz="1600" b="1" dirty="0"/>
              <a:t>enfoque de género y promoviendo la participación de las personas trabajadoras y sus representantes</a:t>
            </a:r>
            <a:r>
              <a:rPr lang="es-MX" sz="1600" dirty="0"/>
              <a:t>.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endParaRPr lang="es-MX" sz="1600" dirty="0"/>
          </a:p>
        </p:txBody>
      </p:sp>
      <p:sp>
        <p:nvSpPr>
          <p:cNvPr id="6" name="Rectángulo 5"/>
          <p:cNvSpPr/>
          <p:nvPr/>
        </p:nvSpPr>
        <p:spPr>
          <a:xfrm>
            <a:off x="495091" y="1168935"/>
            <a:ext cx="113420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spc="50" dirty="0" smtClean="0">
                <a:solidFill>
                  <a:srgbClr val="004C14"/>
                </a:solidFill>
                <a:ea typeface="Arial"/>
                <a:cs typeface="Arial"/>
                <a:sym typeface="Arial"/>
              </a:rPr>
              <a:t>Investigación </a:t>
            </a:r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de las causas de accidentes del trabajo y enfermedades</a:t>
            </a:r>
          </a:p>
          <a:p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profesionales</a:t>
            </a:r>
          </a:p>
        </p:txBody>
      </p:sp>
    </p:spTree>
    <p:extLst>
      <p:ext uri="{BB962C8B-B14F-4D97-AF65-F5344CB8AC3E}">
        <p14:creationId xmlns:p14="http://schemas.microsoft.com/office/powerpoint/2010/main" val="120216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246784"/>
            <a:ext cx="12192000" cy="4611215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Otros elementos de gestión de SST</a:t>
            </a: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2"/>
          </p:nvPr>
        </p:nvSpPr>
        <p:spPr>
          <a:xfrm>
            <a:off x="445769" y="2440421"/>
            <a:ext cx="11397589" cy="2795458"/>
          </a:xfrm>
        </p:spPr>
        <p:txBody>
          <a:bodyPr/>
          <a:lstStyle/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 smtClean="0"/>
              <a:t>Registrar </a:t>
            </a:r>
            <a:r>
              <a:rPr lang="es-MX" sz="1600" b="1" dirty="0"/>
              <a:t>y respaldar de forma documental y fidedigna toda </a:t>
            </a:r>
            <a:r>
              <a:rPr lang="es-MX" sz="1600" b="1" dirty="0" smtClean="0"/>
              <a:t>la información </a:t>
            </a:r>
            <a:r>
              <a:rPr lang="es-MX" sz="1600" b="1" dirty="0"/>
              <a:t>vinculada a la gestión de los riesgos laborales </a:t>
            </a:r>
            <a:r>
              <a:rPr lang="es-MX" sz="1600" dirty="0"/>
              <a:t>que efectúe </a:t>
            </a:r>
            <a:r>
              <a:rPr lang="es-MX" sz="1600" dirty="0" smtClean="0"/>
              <a:t>de conformidad </a:t>
            </a:r>
            <a:r>
              <a:rPr lang="es-MX" sz="1600" dirty="0"/>
              <a:t>con este reglamento y mantenerla, preferentemente en </a:t>
            </a:r>
            <a:r>
              <a:rPr lang="es-MX" sz="1600" b="1" dirty="0" smtClean="0"/>
              <a:t>formato electrónico</a:t>
            </a:r>
            <a:r>
              <a:rPr lang="es-MX" sz="1600" b="1" dirty="0"/>
              <a:t>, a disposición de la entidad fiscalizadora respectiva y del </a:t>
            </a:r>
            <a:r>
              <a:rPr lang="es-MX" sz="1600" b="1" dirty="0" smtClean="0"/>
              <a:t>organismo administrador</a:t>
            </a:r>
            <a:r>
              <a:rPr lang="es-MX" sz="1600" dirty="0" smtClean="0"/>
              <a:t> </a:t>
            </a:r>
            <a:r>
              <a:rPr lang="es-MX" sz="1600" dirty="0"/>
              <a:t>que corresponda</a:t>
            </a:r>
            <a:r>
              <a:rPr lang="es-MX" sz="1600" dirty="0" smtClean="0"/>
              <a:t>.</a:t>
            </a:r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dirty="0"/>
              <a:t>El organismo administrador deberá poner a </a:t>
            </a:r>
            <a:r>
              <a:rPr lang="es-MX" sz="1600" b="1" dirty="0"/>
              <a:t>disposición de la entidad </a:t>
            </a:r>
            <a:r>
              <a:rPr lang="es-MX" sz="1600" b="1" dirty="0" smtClean="0"/>
              <a:t>empleadora un </a:t>
            </a:r>
            <a:r>
              <a:rPr lang="es-MX" sz="1600" b="1" dirty="0"/>
              <a:t>sistema de información para dicho registro</a:t>
            </a:r>
            <a:r>
              <a:rPr lang="es-MX" sz="1600" dirty="0"/>
              <a:t>, conforme a las instrucciones </a:t>
            </a:r>
            <a:r>
              <a:rPr lang="es-MX" sz="1600" dirty="0" smtClean="0"/>
              <a:t>que imparta </a:t>
            </a:r>
            <a:r>
              <a:rPr lang="es-MX" sz="1600" dirty="0"/>
              <a:t>la Superintendencia de Seguridad Social</a:t>
            </a:r>
            <a:r>
              <a:rPr lang="es-MX" sz="1600" dirty="0" smtClean="0"/>
              <a:t>.</a:t>
            </a:r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sz="1600" dirty="0"/>
          </a:p>
          <a:p>
            <a:pPr marL="228600" lvl="2" indent="-228600" algn="just">
              <a:spcBef>
                <a:spcPts val="1000"/>
              </a:spcBef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sz="1600" b="1" dirty="0"/>
              <a:t>Registro y estadísticas de seguridad y salud</a:t>
            </a:r>
            <a:r>
              <a:rPr lang="es-MX" sz="1600" dirty="0"/>
              <a:t> de la </a:t>
            </a:r>
            <a:r>
              <a:rPr lang="es-MX" sz="1600" dirty="0" smtClean="0"/>
              <a:t>entidad empleadora.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r>
              <a:rPr lang="es-MX" dirty="0"/>
              <a:t>Registro de todos los incidentes o sucesos peligrosos que ocurran en </a:t>
            </a:r>
            <a:r>
              <a:rPr lang="es-MX" dirty="0" smtClean="0"/>
              <a:t>los lugares </a:t>
            </a:r>
            <a:r>
              <a:rPr lang="es-MX" dirty="0"/>
              <a:t>de </a:t>
            </a:r>
            <a:r>
              <a:rPr lang="es-MX" dirty="0" smtClean="0"/>
              <a:t>trabajo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r>
              <a:rPr lang="es-MX" dirty="0"/>
              <a:t>Registro de todos los accidentes del trabajo, de trayecto y </a:t>
            </a:r>
            <a:r>
              <a:rPr lang="es-MX" dirty="0" smtClean="0"/>
              <a:t>enfermedades profesionales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r>
              <a:rPr lang="es-MX" dirty="0"/>
              <a:t>Registro actualizado de las personas trabajadoras en vigilancia de la salud</a:t>
            </a:r>
          </a:p>
          <a:p>
            <a:pPr marL="466725" lvl="3" algn="just">
              <a:spcBef>
                <a:spcPts val="1000"/>
              </a:spcBef>
              <a:buClr>
                <a:srgbClr val="13C045"/>
              </a:buClr>
            </a:pPr>
            <a:r>
              <a:rPr lang="es-MX" dirty="0" smtClean="0"/>
              <a:t>Indicadores de gestión (Tasa </a:t>
            </a:r>
            <a:r>
              <a:rPr lang="es-MX" dirty="0"/>
              <a:t>de accidentabilidad por accidentes del </a:t>
            </a:r>
            <a:r>
              <a:rPr lang="es-MX" dirty="0" smtClean="0"/>
              <a:t>trabajo, t</a:t>
            </a:r>
            <a:r>
              <a:rPr lang="es-CL" dirty="0" smtClean="0"/>
              <a:t>asa </a:t>
            </a:r>
            <a:r>
              <a:rPr lang="es-CL" dirty="0"/>
              <a:t>mensual de </a:t>
            </a:r>
            <a:r>
              <a:rPr lang="es-CL" dirty="0" smtClean="0"/>
              <a:t>frecuencia y tasa </a:t>
            </a:r>
            <a:r>
              <a:rPr lang="es-CL" dirty="0"/>
              <a:t>semestral de </a:t>
            </a:r>
            <a:r>
              <a:rPr lang="es-CL" dirty="0" smtClean="0"/>
              <a:t>gravedad)</a:t>
            </a:r>
            <a:endParaRPr lang="es-MX" dirty="0"/>
          </a:p>
        </p:txBody>
      </p:sp>
      <p:sp>
        <p:nvSpPr>
          <p:cNvPr id="6" name="Rectángulo 5"/>
          <p:cNvSpPr/>
          <p:nvPr/>
        </p:nvSpPr>
        <p:spPr>
          <a:xfrm>
            <a:off x="495091" y="1168935"/>
            <a:ext cx="11342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b="1" spc="50" dirty="0" smtClean="0">
                <a:solidFill>
                  <a:srgbClr val="004C14"/>
                </a:solidFill>
                <a:ea typeface="Arial"/>
                <a:cs typeface="Arial"/>
                <a:sym typeface="Arial"/>
              </a:rPr>
              <a:t>Registro </a:t>
            </a:r>
            <a:r>
              <a:rPr lang="es-MX" sz="2000" b="1" spc="50" dirty="0">
                <a:solidFill>
                  <a:srgbClr val="004C14"/>
                </a:solidFill>
                <a:ea typeface="Arial"/>
                <a:cs typeface="Arial"/>
                <a:sym typeface="Arial"/>
              </a:rPr>
              <a:t>de la actividad preventiva y de los indicadores de gestión</a:t>
            </a:r>
          </a:p>
        </p:txBody>
      </p:sp>
    </p:spTree>
    <p:extLst>
      <p:ext uri="{BB962C8B-B14F-4D97-AF65-F5344CB8AC3E}">
        <p14:creationId xmlns:p14="http://schemas.microsoft.com/office/powerpoint/2010/main" val="103365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/>
          <p:cNvSpPr>
            <a:spLocks noGrp="1"/>
          </p:cNvSpPr>
          <p:nvPr>
            <p:ph type="sldNum" sz="quarter" idx="4294967295"/>
          </p:nvPr>
        </p:nvSpPr>
        <p:spPr>
          <a:xfrm>
            <a:off x="11687175" y="6475413"/>
            <a:ext cx="504825" cy="233362"/>
          </a:xfrm>
          <a:prstGeom prst="rect">
            <a:avLst/>
          </a:prstGeom>
        </p:spPr>
        <p:txBody>
          <a:bodyPr/>
          <a:lstStyle/>
          <a:p>
            <a:fld id="{4B90B3AC-360D-4C0F-BB2D-EFC963FB8AB1}" type="slidenum">
              <a:rPr lang="es-CL" smtClean="0"/>
              <a:pPr/>
              <a:t>28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9560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 smtClean="0"/>
              <a:t>Obligaciones de la entidad empleadora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7469627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2437949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Obligaciones de </a:t>
            </a:r>
            <a:r>
              <a:rPr lang="es-CL" dirty="0"/>
              <a:t>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30266" y="2856374"/>
            <a:ext cx="113314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sz="2000" dirty="0"/>
              <a:t>Las entidades empleadoras estarán obligadas a tomar </a:t>
            </a:r>
            <a:r>
              <a:rPr lang="es-MX" sz="2000" b="1" dirty="0"/>
              <a:t>todas las medidas necesarias para proteger eficazmente la vida y salud de las personas trabajadoras</a:t>
            </a:r>
            <a:r>
              <a:rPr lang="es-MX" sz="2000" dirty="0"/>
              <a:t>, para lo cual deberán gestionar los riesgos laborales presentes en el lugar de trabajo, de conformidad a este reglamento y las demás normas de prevención de riesgos laborales que sean aplicables</a:t>
            </a:r>
            <a:r>
              <a:rPr lang="es-MX" sz="2400" dirty="0" smtClean="0">
                <a:solidFill>
                  <a:srgbClr val="13C045"/>
                </a:solidFill>
              </a:rPr>
              <a:t>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3" t="21403" r="14037" b="19999"/>
          <a:stretch/>
        </p:blipFill>
        <p:spPr>
          <a:xfrm>
            <a:off x="3895595" y="4684734"/>
            <a:ext cx="3519813" cy="209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6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1384126"/>
            <a:ext cx="12192000" cy="4777259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Obligaciones de </a:t>
            </a:r>
            <a:r>
              <a:rPr lang="es-CL" dirty="0"/>
              <a:t>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1926095"/>
            <a:ext cx="113314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dirty="0" smtClean="0"/>
              <a:t>La </a:t>
            </a:r>
            <a:r>
              <a:rPr lang="es-MX" dirty="0"/>
              <a:t>entidad empleadora deberá </a:t>
            </a:r>
            <a:r>
              <a:rPr lang="es-MX" b="1" dirty="0"/>
              <a:t>integrar la gestión de la </a:t>
            </a:r>
            <a:r>
              <a:rPr lang="es-MX" b="1" dirty="0" smtClean="0"/>
              <a:t>prevención de </a:t>
            </a:r>
            <a:r>
              <a:rPr lang="es-MX" b="1" dirty="0"/>
              <a:t>riesgos laborales en todos los niveles de la organización</a:t>
            </a:r>
            <a:r>
              <a:rPr lang="es-MX" dirty="0"/>
              <a:t>, para cuyo </a:t>
            </a:r>
            <a:r>
              <a:rPr lang="es-MX" dirty="0" smtClean="0"/>
              <a:t>efecto deberá cumplir entre otras obligaciones:</a:t>
            </a:r>
          </a:p>
          <a:p>
            <a:pPr algn="just">
              <a:buClr>
                <a:srgbClr val="13C045"/>
              </a:buClr>
            </a:pPr>
            <a:endParaRPr lang="es-MX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/>
              <a:t>La </a:t>
            </a:r>
            <a:r>
              <a:rPr lang="es-MX" b="1" dirty="0"/>
              <a:t>mantención de condiciones y entornos de trabajo seguros y saludables</a:t>
            </a:r>
            <a:r>
              <a:rPr lang="es-MX" dirty="0" smtClean="0"/>
              <a:t>, eliminando </a:t>
            </a:r>
            <a:r>
              <a:rPr lang="es-MX" dirty="0"/>
              <a:t>o controlando todos aquellos riesgos que puedan afectar la vida y salud </a:t>
            </a:r>
            <a:r>
              <a:rPr lang="es-MX" dirty="0" smtClean="0"/>
              <a:t>de las </a:t>
            </a:r>
            <a:r>
              <a:rPr lang="es-MX" dirty="0"/>
              <a:t>personas trabajadoras, incluyendo la gestión del riesgo grave e inminente y </a:t>
            </a:r>
            <a:r>
              <a:rPr lang="es-MX" dirty="0" smtClean="0"/>
              <a:t>de emergencias</a:t>
            </a:r>
            <a:r>
              <a:rPr lang="es-MX" dirty="0"/>
              <a:t>, catástrofes o desastres</a:t>
            </a:r>
            <a:r>
              <a:rPr lang="es-MX" dirty="0" smtClean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dirty="0" smtClean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/>
              <a:t>El </a:t>
            </a:r>
            <a:r>
              <a:rPr lang="es-MX" b="1" dirty="0"/>
              <a:t>cumplimiento de la normativa de prevención de riesgos laborales</a:t>
            </a:r>
            <a:r>
              <a:rPr lang="es-MX" dirty="0"/>
              <a:t>, debiendo implementar en los lugares de trabajo una matriz de identificación de peligros y evaluación de riesgos y un programa de gestión de riesgos, que consideren el enfoque de género, el principio de la mejora continua, la participación de las personas trabajadoras y sus representantes y el cumplimiento eficiente y efectivo de las medidas adoptadas.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1227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1384126"/>
            <a:ext cx="12192000" cy="4777259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Obligaciones de la entidad empleadora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449261" y="1729033"/>
            <a:ext cx="113314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smtClean="0"/>
              <a:t>La </a:t>
            </a:r>
            <a:r>
              <a:rPr lang="es-MX" dirty="0"/>
              <a:t>realización de </a:t>
            </a:r>
            <a:r>
              <a:rPr lang="es-MX" b="1" dirty="0"/>
              <a:t>acciones permanentes de difusión y promoción de </a:t>
            </a:r>
            <a:r>
              <a:rPr lang="es-MX" b="1" dirty="0" smtClean="0"/>
              <a:t>la seguridad </a:t>
            </a:r>
            <a:r>
              <a:rPr lang="es-MX" b="1" dirty="0"/>
              <a:t>y salud</a:t>
            </a:r>
            <a:r>
              <a:rPr lang="es-MX" dirty="0"/>
              <a:t> en los lugares de trabajo, que incluya la prevención de </a:t>
            </a:r>
            <a:r>
              <a:rPr lang="es-MX" dirty="0" smtClean="0"/>
              <a:t>los riesgos </a:t>
            </a:r>
            <a:r>
              <a:rPr lang="es-MX" dirty="0"/>
              <a:t>asociados a los traslados de las personas trabajadoras y a los accidentes </a:t>
            </a:r>
            <a:r>
              <a:rPr lang="es-MX" dirty="0" smtClean="0"/>
              <a:t>de trayecto</a:t>
            </a:r>
            <a:r>
              <a:rPr lang="es-MX" dirty="0"/>
              <a:t>, con enfoque de género</a:t>
            </a:r>
            <a:r>
              <a:rPr lang="es-MX" dirty="0" smtClean="0"/>
              <a:t>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smtClean="0"/>
              <a:t>La </a:t>
            </a:r>
            <a:r>
              <a:rPr lang="es-MX" b="1" dirty="0"/>
              <a:t>información, formación y capacitación de las personas trabajadoras</a:t>
            </a:r>
            <a:r>
              <a:rPr lang="es-MX" dirty="0"/>
              <a:t> </a:t>
            </a:r>
            <a:r>
              <a:rPr lang="es-MX" dirty="0" smtClean="0"/>
              <a:t>en materias </a:t>
            </a:r>
            <a:r>
              <a:rPr lang="es-MX" dirty="0"/>
              <a:t>de seguridad y salud en el trabajo, considerando los riesgos presentes en </a:t>
            </a:r>
            <a:r>
              <a:rPr lang="es-MX" dirty="0" smtClean="0"/>
              <a:t>el lugar </a:t>
            </a:r>
            <a:r>
              <a:rPr lang="es-MX" dirty="0"/>
              <a:t>de trabajo y su impacto en la salud.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 smtClean="0"/>
              <a:t>El </a:t>
            </a:r>
            <a:r>
              <a:rPr lang="es-MX" dirty="0"/>
              <a:t>establecimiento de </a:t>
            </a:r>
            <a:r>
              <a:rPr lang="es-MX" b="1" dirty="0"/>
              <a:t>mecanismos de consulta y diálogo que incentiven </a:t>
            </a:r>
            <a:r>
              <a:rPr lang="es-MX" b="1" dirty="0" smtClean="0"/>
              <a:t>la participación </a:t>
            </a:r>
            <a:r>
              <a:rPr lang="es-MX" b="1" dirty="0"/>
              <a:t>de las personas trabajadoras y de sus representantes</a:t>
            </a:r>
            <a:r>
              <a:rPr lang="es-MX" dirty="0"/>
              <a:t> en los temas </a:t>
            </a:r>
            <a:r>
              <a:rPr lang="es-MX" dirty="0" smtClean="0"/>
              <a:t>de seguridad </a:t>
            </a:r>
            <a:r>
              <a:rPr lang="es-MX" dirty="0"/>
              <a:t>y salud en el trabajo, de conformidad a las disposiciones de </a:t>
            </a:r>
            <a:r>
              <a:rPr lang="es-MX" dirty="0" smtClean="0"/>
              <a:t>este reglamento.</a:t>
            </a:r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endParaRPr lang="es-MX" dirty="0"/>
          </a:p>
          <a:p>
            <a:pPr marL="285750" indent="-285750" algn="just">
              <a:buClr>
                <a:srgbClr val="13C045"/>
              </a:buClr>
              <a:buFont typeface="Wingdings" panose="05000000000000000000" pitchFamily="2" charset="2"/>
              <a:buChar char="ü"/>
            </a:pPr>
            <a:r>
              <a:rPr lang="es-MX" dirty="0"/>
              <a:t>La implementación de la </a:t>
            </a:r>
            <a:r>
              <a:rPr lang="es-MX" b="1" dirty="0"/>
              <a:t>vigilancia ambiental y de la salud de las </a:t>
            </a:r>
            <a:r>
              <a:rPr lang="es-MX" b="1" dirty="0" smtClean="0"/>
              <a:t>personas trabajadoras </a:t>
            </a:r>
            <a:r>
              <a:rPr lang="es-MX" dirty="0"/>
              <a:t>en el lugar de trabajo, de conformidad con la normativa vigente.</a:t>
            </a:r>
          </a:p>
        </p:txBody>
      </p:sp>
    </p:spTree>
    <p:extLst>
      <p:ext uri="{BB962C8B-B14F-4D97-AF65-F5344CB8AC3E}">
        <p14:creationId xmlns:p14="http://schemas.microsoft.com/office/powerpoint/2010/main" val="108917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texto 1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CL" dirty="0" smtClean="0"/>
              <a:t>Gestión de seguridad y salud en el trabajo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8968450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 6"/>
          <p:cNvSpPr/>
          <p:nvPr/>
        </p:nvSpPr>
        <p:spPr>
          <a:xfrm>
            <a:off x="1772433" y="1759907"/>
            <a:ext cx="9513518" cy="2605414"/>
          </a:xfrm>
          <a:prstGeom prst="round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b="1" dirty="0"/>
              <a:t>Gestión de seguridad y salud en el trabajo</a:t>
            </a:r>
            <a:r>
              <a:rPr lang="es-CL" dirty="0"/>
              <a:t/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53" name="Rectángulo 52"/>
          <p:cNvSpPr/>
          <p:nvPr/>
        </p:nvSpPr>
        <p:spPr>
          <a:xfrm>
            <a:off x="1997900" y="2305230"/>
            <a:ext cx="89373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13C045"/>
              </a:buClr>
            </a:pPr>
            <a:r>
              <a:rPr lang="es-MX" sz="2000" b="1" dirty="0" smtClean="0">
                <a:solidFill>
                  <a:srgbClr val="13C045"/>
                </a:solidFill>
              </a:rPr>
              <a:t>Corresponde a </a:t>
            </a:r>
            <a:r>
              <a:rPr lang="es-MX" sz="2000" b="1" dirty="0">
                <a:solidFill>
                  <a:srgbClr val="13C045"/>
                </a:solidFill>
              </a:rPr>
              <a:t>la entidad empleadora, velar por que todos los instrumentos preventivos que </a:t>
            </a:r>
            <a:r>
              <a:rPr lang="es-MX" sz="2000" b="1" dirty="0" smtClean="0">
                <a:solidFill>
                  <a:srgbClr val="13C045"/>
                </a:solidFill>
              </a:rPr>
              <a:t>sean exigibles funcionen </a:t>
            </a:r>
            <a:r>
              <a:rPr lang="es-MX" sz="2000" b="1" dirty="0">
                <a:solidFill>
                  <a:srgbClr val="13C045"/>
                </a:solidFill>
              </a:rPr>
              <a:t>adecuadamente </a:t>
            </a:r>
            <a:r>
              <a:rPr lang="es-MX" sz="2000" b="1" dirty="0" smtClean="0">
                <a:solidFill>
                  <a:srgbClr val="13C045"/>
                </a:solidFill>
              </a:rPr>
              <a:t>y observen </a:t>
            </a:r>
            <a:r>
              <a:rPr lang="es-MX" sz="2000" b="1" dirty="0">
                <a:solidFill>
                  <a:srgbClr val="13C045"/>
                </a:solidFill>
              </a:rPr>
              <a:t>los criterios de </a:t>
            </a:r>
            <a:r>
              <a:rPr lang="es-MX" sz="2000" b="1" dirty="0" smtClean="0">
                <a:solidFill>
                  <a:srgbClr val="13C045"/>
                </a:solidFill>
              </a:rPr>
              <a:t>gestión, </a:t>
            </a:r>
            <a:r>
              <a:rPr lang="es-MX" sz="2000" b="1" dirty="0">
                <a:solidFill>
                  <a:srgbClr val="13C045"/>
                </a:solidFill>
              </a:rPr>
              <a:t>a fin de </a:t>
            </a:r>
            <a:r>
              <a:rPr lang="es-MX" sz="2000" b="1" dirty="0" smtClean="0">
                <a:solidFill>
                  <a:srgbClr val="13C045"/>
                </a:solidFill>
              </a:rPr>
              <a:t>que tales </a:t>
            </a:r>
            <a:r>
              <a:rPr lang="es-MX" sz="2000" b="1" dirty="0">
                <a:solidFill>
                  <a:srgbClr val="13C045"/>
                </a:solidFill>
              </a:rPr>
              <a:t>instrumentos actúen de forma coordinada y eficaz en la prevención de </a:t>
            </a:r>
            <a:r>
              <a:rPr lang="es-MX" sz="2000" b="1" dirty="0" smtClean="0">
                <a:solidFill>
                  <a:srgbClr val="13C045"/>
                </a:solidFill>
              </a:rPr>
              <a:t>los riesgos </a:t>
            </a:r>
            <a:r>
              <a:rPr lang="es-MX" sz="2000" b="1" dirty="0">
                <a:solidFill>
                  <a:srgbClr val="13C045"/>
                </a:solidFill>
              </a:rPr>
              <a:t>laborales.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3" b="22182"/>
          <a:stretch/>
        </p:blipFill>
        <p:spPr>
          <a:xfrm>
            <a:off x="-18789" y="3350712"/>
            <a:ext cx="3910337" cy="348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53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ángulo 51"/>
          <p:cNvSpPr/>
          <p:nvPr/>
        </p:nvSpPr>
        <p:spPr>
          <a:xfrm>
            <a:off x="0" y="2246785"/>
            <a:ext cx="12192000" cy="3575538"/>
          </a:xfrm>
          <a:prstGeom prst="rect">
            <a:avLst/>
          </a:prstGeom>
          <a:solidFill>
            <a:srgbClr val="EA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Gestión de seguridad y salud en el trabajo</a:t>
            </a:r>
            <a:br>
              <a:rPr lang="es-CL" dirty="0"/>
            </a:br>
            <a:r>
              <a:rPr lang="es-CL" dirty="0"/>
              <a:t/>
            </a:r>
            <a:br>
              <a:rPr lang="es-CL" dirty="0"/>
            </a:br>
            <a:r>
              <a:rPr lang="es-MX" dirty="0"/>
              <a:t/>
            </a:r>
            <a:br>
              <a:rPr lang="es-MX" dirty="0"/>
            </a:br>
            <a:endParaRPr lang="es-CL" dirty="0"/>
          </a:p>
        </p:txBody>
      </p:sp>
      <p:sp>
        <p:nvSpPr>
          <p:cNvPr id="15" name="Rectángulo 14"/>
          <p:cNvSpPr/>
          <p:nvPr/>
        </p:nvSpPr>
        <p:spPr>
          <a:xfrm>
            <a:off x="1983677" y="1638102"/>
            <a:ext cx="72635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13C045"/>
              </a:buClr>
            </a:pPr>
            <a:r>
              <a:rPr lang="es-MX" b="1" i="1" dirty="0">
                <a:solidFill>
                  <a:srgbClr val="004C14"/>
                </a:solidFill>
              </a:rPr>
              <a:t>Esquema de los elementos del SGSST por masa de trabajadores</a:t>
            </a:r>
          </a:p>
        </p:txBody>
      </p:sp>
      <p:sp>
        <p:nvSpPr>
          <p:cNvPr id="49" name="Título 1"/>
          <p:cNvSpPr txBox="1">
            <a:spLocks/>
          </p:cNvSpPr>
          <p:nvPr/>
        </p:nvSpPr>
        <p:spPr>
          <a:xfrm>
            <a:off x="970701" y="2840088"/>
            <a:ext cx="2297578" cy="3323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es-MX" sz="1200" dirty="0" smtClean="0">
                <a:solidFill>
                  <a:srgbClr val="004C14"/>
                </a:solidFill>
                <a:latin typeface="+mj-lt"/>
                <a:cs typeface="+mn-cs"/>
              </a:rPr>
              <a:t>N° de personas trabajadoras de la entidad empleadora </a:t>
            </a:r>
            <a:endParaRPr lang="es-MX" sz="12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sp>
        <p:nvSpPr>
          <p:cNvPr id="50" name="CuadroTexto 49"/>
          <p:cNvSpPr txBox="1">
            <a:spLocks/>
          </p:cNvSpPr>
          <p:nvPr/>
        </p:nvSpPr>
        <p:spPr>
          <a:xfrm>
            <a:off x="3513652" y="3468777"/>
            <a:ext cx="1172913" cy="432000"/>
          </a:xfrm>
          <a:prstGeom prst="round2DiagRect">
            <a:avLst/>
          </a:prstGeom>
          <a:solidFill>
            <a:srgbClr val="13C045"/>
          </a:solidFill>
          <a:ln>
            <a:solidFill>
              <a:srgbClr val="13C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MX" sz="1000" dirty="0"/>
              <a:t>Política de SST</a:t>
            </a:r>
          </a:p>
        </p:txBody>
      </p:sp>
      <p:sp>
        <p:nvSpPr>
          <p:cNvPr id="51" name="Título 1"/>
          <p:cNvSpPr txBox="1">
            <a:spLocks/>
          </p:cNvSpPr>
          <p:nvPr/>
        </p:nvSpPr>
        <p:spPr>
          <a:xfrm>
            <a:off x="1769611" y="3387697"/>
            <a:ext cx="521971" cy="52629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es-MX" sz="1400" dirty="0" smtClean="0">
                <a:solidFill>
                  <a:srgbClr val="004C14"/>
                </a:solidFill>
                <a:latin typeface="+mj-lt"/>
                <a:cs typeface="+mn-cs"/>
              </a:rPr>
              <a:t>Hasta </a:t>
            </a:r>
            <a:r>
              <a:rPr lang="es-MX" sz="2400" dirty="0" smtClean="0">
                <a:solidFill>
                  <a:srgbClr val="004C14"/>
                </a:solidFill>
                <a:latin typeface="+mj-lt"/>
                <a:cs typeface="+mn-cs"/>
              </a:rPr>
              <a:t>25</a:t>
            </a:r>
            <a:endParaRPr lang="es-MX" sz="24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sp>
        <p:nvSpPr>
          <p:cNvPr id="53" name="CuadroTexto 52"/>
          <p:cNvSpPr txBox="1">
            <a:spLocks/>
          </p:cNvSpPr>
          <p:nvPr/>
        </p:nvSpPr>
        <p:spPr>
          <a:xfrm>
            <a:off x="6022161" y="3481995"/>
            <a:ext cx="1172913" cy="432000"/>
          </a:xfrm>
          <a:prstGeom prst="round2DiagRect">
            <a:avLst/>
          </a:prstGeom>
          <a:solidFill>
            <a:srgbClr val="13C045"/>
          </a:solidFill>
          <a:ln>
            <a:solidFill>
              <a:srgbClr val="13C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MX" sz="1000" dirty="0" smtClean="0"/>
              <a:t>Evaluación</a:t>
            </a:r>
            <a:endParaRPr lang="es-MX" sz="1000" dirty="0"/>
          </a:p>
        </p:txBody>
      </p:sp>
      <p:sp>
        <p:nvSpPr>
          <p:cNvPr id="54" name="CuadroTexto 53"/>
          <p:cNvSpPr txBox="1">
            <a:spLocks/>
          </p:cNvSpPr>
          <p:nvPr/>
        </p:nvSpPr>
        <p:spPr>
          <a:xfrm>
            <a:off x="7280712" y="3475370"/>
            <a:ext cx="1172913" cy="432000"/>
          </a:xfrm>
          <a:prstGeom prst="round2DiagRect">
            <a:avLst/>
          </a:prstGeom>
          <a:solidFill>
            <a:srgbClr val="13C045"/>
          </a:solidFill>
          <a:ln>
            <a:solidFill>
              <a:srgbClr val="13C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pPr algn="ctr"/>
            <a:r>
              <a:rPr lang="es-MX" sz="1000" dirty="0" smtClean="0"/>
              <a:t>Programa de trabajo preventivo</a:t>
            </a:r>
            <a:endParaRPr lang="es-MX" sz="1000" dirty="0"/>
          </a:p>
        </p:txBody>
      </p:sp>
      <p:sp>
        <p:nvSpPr>
          <p:cNvPr id="55" name="CuadroTexto 54"/>
          <p:cNvSpPr txBox="1">
            <a:spLocks/>
          </p:cNvSpPr>
          <p:nvPr/>
        </p:nvSpPr>
        <p:spPr>
          <a:xfrm>
            <a:off x="3513652" y="4420856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Política de SST</a:t>
            </a:r>
          </a:p>
        </p:txBody>
      </p:sp>
      <p:sp>
        <p:nvSpPr>
          <p:cNvPr id="56" name="CuadroTexto 55"/>
          <p:cNvSpPr txBox="1">
            <a:spLocks/>
          </p:cNvSpPr>
          <p:nvPr/>
        </p:nvSpPr>
        <p:spPr>
          <a:xfrm>
            <a:off x="4750003" y="4416286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Estructura organizacional </a:t>
            </a:r>
          </a:p>
        </p:txBody>
      </p:sp>
      <p:sp>
        <p:nvSpPr>
          <p:cNvPr id="57" name="CuadroTexto 56"/>
          <p:cNvSpPr txBox="1">
            <a:spLocks/>
          </p:cNvSpPr>
          <p:nvPr/>
        </p:nvSpPr>
        <p:spPr>
          <a:xfrm>
            <a:off x="6005522" y="4416286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Evaluación</a:t>
            </a:r>
          </a:p>
        </p:txBody>
      </p:sp>
      <p:sp>
        <p:nvSpPr>
          <p:cNvPr id="58" name="CuadroTexto 57"/>
          <p:cNvSpPr txBox="1">
            <a:spLocks/>
          </p:cNvSpPr>
          <p:nvPr/>
        </p:nvSpPr>
        <p:spPr>
          <a:xfrm>
            <a:off x="7248979" y="4401507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Programa de trabajo preventivo</a:t>
            </a:r>
          </a:p>
        </p:txBody>
      </p:sp>
      <p:sp>
        <p:nvSpPr>
          <p:cNvPr id="59" name="CuadroTexto 58"/>
          <p:cNvSpPr txBox="1">
            <a:spLocks/>
          </p:cNvSpPr>
          <p:nvPr/>
        </p:nvSpPr>
        <p:spPr>
          <a:xfrm>
            <a:off x="8496861" y="4383074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Evaluación de desempeño</a:t>
            </a:r>
          </a:p>
        </p:txBody>
      </p:sp>
      <p:sp>
        <p:nvSpPr>
          <p:cNvPr id="60" name="CuadroTexto 59"/>
          <p:cNvSpPr txBox="1">
            <a:spLocks/>
          </p:cNvSpPr>
          <p:nvPr/>
        </p:nvSpPr>
        <p:spPr>
          <a:xfrm>
            <a:off x="9725570" y="4380047"/>
            <a:ext cx="1172913" cy="432000"/>
          </a:xfrm>
          <a:prstGeom prst="round2DiagRect">
            <a:avLst/>
          </a:prstGeom>
          <a:solidFill>
            <a:srgbClr val="FF9900"/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s-CL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s-MX" dirty="0"/>
              <a:t>Promoción de la mejora continua</a:t>
            </a:r>
          </a:p>
        </p:txBody>
      </p:sp>
      <p:sp>
        <p:nvSpPr>
          <p:cNvPr id="61" name="Título 1"/>
          <p:cNvSpPr txBox="1">
            <a:spLocks/>
          </p:cNvSpPr>
          <p:nvPr/>
        </p:nvSpPr>
        <p:spPr>
          <a:xfrm>
            <a:off x="4455615" y="2927650"/>
            <a:ext cx="4198179" cy="221599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s-MX" sz="1600" dirty="0" smtClean="0">
                <a:solidFill>
                  <a:srgbClr val="004C14"/>
                </a:solidFill>
                <a:latin typeface="+mj-lt"/>
                <a:cs typeface="+mn-cs"/>
              </a:rPr>
              <a:t>Elementos del sistema de gestión de SST</a:t>
            </a:r>
            <a:endParaRPr lang="es-MX" sz="1600" dirty="0">
              <a:solidFill>
                <a:srgbClr val="004C14"/>
              </a:solidFill>
              <a:latin typeface="+mj-lt"/>
              <a:cs typeface="+mn-cs"/>
            </a:endParaRPr>
          </a:p>
        </p:txBody>
      </p:sp>
      <p:sp>
        <p:nvSpPr>
          <p:cNvPr id="62" name="Título 1"/>
          <p:cNvSpPr txBox="1">
            <a:spLocks/>
          </p:cNvSpPr>
          <p:nvPr/>
        </p:nvSpPr>
        <p:spPr>
          <a:xfrm>
            <a:off x="1738296" y="4380047"/>
            <a:ext cx="649363" cy="52629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s-ES" sz="2000" b="1" i="0" u="none" strike="noStrike" kern="1200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algn="ctr"/>
            <a:r>
              <a:rPr lang="es-MX" sz="1400" dirty="0" smtClean="0">
                <a:solidFill>
                  <a:srgbClr val="FF9900"/>
                </a:solidFill>
                <a:latin typeface="+mj-lt"/>
                <a:cs typeface="+mn-cs"/>
              </a:rPr>
              <a:t>Más de </a:t>
            </a:r>
            <a:r>
              <a:rPr lang="es-MX" sz="2400" dirty="0" smtClean="0">
                <a:solidFill>
                  <a:srgbClr val="FF9900"/>
                </a:solidFill>
                <a:latin typeface="+mj-lt"/>
                <a:cs typeface="+mn-cs"/>
              </a:rPr>
              <a:t>25</a:t>
            </a:r>
            <a:endParaRPr lang="es-MX" sz="2400" dirty="0">
              <a:solidFill>
                <a:srgbClr val="FF9900"/>
              </a:solidFill>
              <a:latin typeface="+mj-lt"/>
              <a:cs typeface="+mn-cs"/>
            </a:endParaRPr>
          </a:p>
        </p:txBody>
      </p:sp>
      <p:sp>
        <p:nvSpPr>
          <p:cNvPr id="63" name="Flecha derecha 62"/>
          <p:cNvSpPr/>
          <p:nvPr/>
        </p:nvSpPr>
        <p:spPr>
          <a:xfrm>
            <a:off x="2652785" y="3586742"/>
            <a:ext cx="275279" cy="209255"/>
          </a:xfrm>
          <a:prstGeom prst="right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9" name="Flecha derecha 68"/>
          <p:cNvSpPr/>
          <p:nvPr/>
        </p:nvSpPr>
        <p:spPr>
          <a:xfrm>
            <a:off x="2656901" y="4553614"/>
            <a:ext cx="275279" cy="209255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cxnSp>
        <p:nvCxnSpPr>
          <p:cNvPr id="76" name="Conector recto 75"/>
          <p:cNvCxnSpPr/>
          <p:nvPr/>
        </p:nvCxnSpPr>
        <p:spPr>
          <a:xfrm flipV="1">
            <a:off x="798778" y="3253750"/>
            <a:ext cx="10260000" cy="689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ector recto 76"/>
          <p:cNvCxnSpPr/>
          <p:nvPr/>
        </p:nvCxnSpPr>
        <p:spPr>
          <a:xfrm>
            <a:off x="3383838" y="2851748"/>
            <a:ext cx="0" cy="205200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7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/>
      <p:bldP spid="63" grpId="0" animBg="1"/>
      <p:bldP spid="6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2A9FD22760AD147A5C66BC32FA5886E" ma:contentTypeVersion="11" ma:contentTypeDescription="Crear nuevo documento." ma:contentTypeScope="" ma:versionID="a11fa67d67f90021f6cdfe0087e8b36c">
  <xsd:schema xmlns:xsd="http://www.w3.org/2001/XMLSchema" xmlns:xs="http://www.w3.org/2001/XMLSchema" xmlns:p="http://schemas.microsoft.com/office/2006/metadata/properties" xmlns:ns2="391d50fe-b6cd-4da3-871e-89bb03fbb8be" xmlns:ns3="dbc1e56f-c5a5-40d8-a530-a807fff1d6cc" targetNamespace="http://schemas.microsoft.com/office/2006/metadata/properties" ma:root="true" ma:fieldsID="1e58464aea7542f101fd1f2719274de5" ns2:_="" ns3:_="">
    <xsd:import namespace="391d50fe-b6cd-4da3-871e-89bb03fbb8be"/>
    <xsd:import namespace="dbc1e56f-c5a5-40d8-a530-a807fff1d6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1d50fe-b6cd-4da3-871e-89bb03fbb8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as de imagen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c1e56f-c5a5-40d8-a530-a807fff1d6c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5d19581-60c3-4388-a72e-23a0fa71e741}" ma:internalName="TaxCatchAll" ma:showField="CatchAllData" ma:web="dbc1e56f-c5a5-40d8-a530-a807fff1d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c1e56f-c5a5-40d8-a530-a807fff1d6cc" xsi:nil="true"/>
    <lcf76f155ced4ddcb4097134ff3c332f xmlns="391d50fe-b6cd-4da3-871e-89bb03fbb8be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EA2D5-4336-4250-87DD-5301DF17B3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91d50fe-b6cd-4da3-871e-89bb03fbb8be"/>
    <ds:schemaRef ds:uri="dbc1e56f-c5a5-40d8-a530-a807fff1d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CE48E0-5A66-4D90-833F-8CFB0F64462A}">
  <ds:schemaRefs>
    <ds:schemaRef ds:uri="http://purl.org/dc/elements/1.1/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bc1e56f-c5a5-40d8-a530-a807fff1d6cc"/>
    <ds:schemaRef ds:uri="391d50fe-b6cd-4da3-871e-89bb03fbb8be"/>
  </ds:schemaRefs>
</ds:datastoreItem>
</file>

<file path=customXml/itemProps3.xml><?xml version="1.0" encoding="utf-8"?>
<ds:datastoreItem xmlns:ds="http://schemas.openxmlformats.org/officeDocument/2006/customXml" ds:itemID="{CC0B4314-45C9-4C10-A76D-381781B3CF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24428</TotalTime>
  <Words>2845</Words>
  <Application>Microsoft Office PowerPoint</Application>
  <PresentationFormat>Panorámica</PresentationFormat>
  <Paragraphs>203</Paragraphs>
  <Slides>28</Slides>
  <Notes>23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7" baseType="lpstr">
      <vt:lpstr>Arial</vt:lpstr>
      <vt:lpstr>Calibri</vt:lpstr>
      <vt:lpstr>Courier New</vt:lpstr>
      <vt:lpstr>Helvetica Neue Medium</vt:lpstr>
      <vt:lpstr>Open Sans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Agenda</vt:lpstr>
      <vt:lpstr>Presentación de PowerPoint</vt:lpstr>
      <vt:lpstr>Obligaciones de la entidad empleadora   </vt:lpstr>
      <vt:lpstr>Obligaciones de la entidad empleadora   </vt:lpstr>
      <vt:lpstr>Obligaciones de la entidad empleadora   </vt:lpstr>
      <vt:lpstr>Presentación de PowerPoint</vt:lpstr>
      <vt:lpstr>Gestión de seguridad y salud en el trabajo   </vt:lpstr>
      <vt:lpstr>Gestión de seguridad y salud en el trabajo   </vt:lpstr>
      <vt:lpstr>Gestión de seguridad y salud en el trabajo</vt:lpstr>
      <vt:lpstr>Gestión de seguridad y salud en el trabajo</vt:lpstr>
      <vt:lpstr>Gestión de seguridad y salud en el trabajo</vt:lpstr>
      <vt:lpstr>Gestión de seguridad y salud en el trabajo</vt:lpstr>
      <vt:lpstr>Gestión de seguridad y salud en el trabajo</vt:lpstr>
      <vt:lpstr>Gestión de seguridad y salud en el trabajo</vt:lpstr>
      <vt:lpstr>Presentación de PowerPoint</vt:lpstr>
      <vt:lpstr>Información, formación y capacitación de las personas trabajadoras  </vt:lpstr>
      <vt:lpstr>Información, formación y capacitación de las personas trabajadoras</vt:lpstr>
      <vt:lpstr>Información, formación y capacitación de las personas trabajadoras</vt:lpstr>
      <vt:lpstr>Información, formación y capacitación de las personas trabajadoras</vt:lpstr>
      <vt:lpstr>Información, formación y capacitación de las personas trabajadoras</vt:lpstr>
      <vt:lpstr>Presentación de PowerPoint</vt:lpstr>
      <vt:lpstr>Otros elementos de gestión de SST      </vt:lpstr>
      <vt:lpstr>Otros elementos de gestión de SST</vt:lpstr>
      <vt:lpstr>Otros elementos de gestión de SST</vt:lpstr>
      <vt:lpstr>Otros elementos de gestión de SST</vt:lpstr>
      <vt:lpstr>Otros elementos de gestión de SST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Ruiz Poblete, Sandor Javier</cp:lastModifiedBy>
  <cp:revision>824</cp:revision>
  <dcterms:created xsi:type="dcterms:W3CDTF">2023-07-11T20:17:04Z</dcterms:created>
  <dcterms:modified xsi:type="dcterms:W3CDTF">2024-10-02T13:16:57Z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0x010100E2A9FD22760AD147A5C66BC32FA5886E</vt:lpwstr>
  </property>
  <property fmtid="{D5CDD505-2E9C-101B-9397-08002B2CF9AE}" pid="3" name="MediaServiceImageTags">
    <vt:lpwstr/>
  </property>
</Properties>
</file>